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sldIdLst>
    <p:sldId id="256" r:id="rId2"/>
    <p:sldId id="257" r:id="rId3"/>
    <p:sldId id="261"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 id="282" r:id="rId25"/>
    <p:sldId id="283" r:id="rId26"/>
    <p:sldId id="284" r:id="rId27"/>
    <p:sldId id="285" r:id="rId28"/>
    <p:sldId id="286" r:id="rId29"/>
    <p:sldId id="287" r:id="rId30"/>
    <p:sldId id="288" r:id="rId31"/>
    <p:sldId id="291" r:id="rId32"/>
    <p:sldId id="290" r:id="rId33"/>
    <p:sldId id="289" r:id="rId34"/>
    <p:sldId id="292" r:id="rId35"/>
    <p:sldId id="293" r:id="rId36"/>
    <p:sldId id="294" r:id="rId37"/>
    <p:sldId id="295" r:id="rId38"/>
    <p:sldId id="297" r:id="rId39"/>
    <p:sldId id="29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6600"/>
    <a:srgbClr val="5F5F5F"/>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671" autoAdjust="0"/>
  </p:normalViewPr>
  <p:slideViewPr>
    <p:cSldViewPr>
      <p:cViewPr varScale="1">
        <p:scale>
          <a:sx n="82" d="100"/>
          <a:sy n="82" d="100"/>
        </p:scale>
        <p:origin x="142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BC89D1-8F1A-44F3-964D-8507B090C3B7}"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pPr rtl="1"/>
          <a:endParaRPr lang="ar-IQ"/>
        </a:p>
      </dgm:t>
    </dgm:pt>
    <dgm:pt modelId="{C7ADA29A-ACB5-4C62-AE99-F705D33DA0DA}">
      <dgm:prSet phldrT="[Text]"/>
      <dgm:spPr>
        <a:ln w="19050">
          <a:solidFill>
            <a:schemeClr val="tx1">
              <a:lumMod val="95000"/>
            </a:schemeClr>
          </a:solidFill>
        </a:ln>
        <a:effectLst>
          <a:outerShdw blurRad="50800" dist="38100" dir="2700000" algn="tl" rotWithShape="0">
            <a:prstClr val="black">
              <a:alpha val="40000"/>
            </a:prstClr>
          </a:outerShdw>
        </a:effectLst>
      </dgm:spPr>
      <dgm:t>
        <a:bodyPr/>
        <a:lstStyle/>
        <a:p>
          <a:pPr rtl="1"/>
          <a:r>
            <a:rPr lang="en-US" dirty="0"/>
            <a:t>Alteration of protein binding</a:t>
          </a:r>
          <a:endParaRPr lang="ar-IQ" dirty="0"/>
        </a:p>
      </dgm:t>
    </dgm:pt>
    <dgm:pt modelId="{4EDCA670-936E-4F69-A45B-8D11701952E4}" type="parTrans" cxnId="{07D66B0F-290B-4109-B29F-F67B69C2FBFC}">
      <dgm:prSet/>
      <dgm:spPr/>
      <dgm:t>
        <a:bodyPr/>
        <a:lstStyle/>
        <a:p>
          <a:pPr rtl="1"/>
          <a:endParaRPr lang="ar-IQ"/>
        </a:p>
      </dgm:t>
    </dgm:pt>
    <dgm:pt modelId="{BB62E728-C32F-4D16-8B25-7C6DAB727C1B}" type="sibTrans" cxnId="{07D66B0F-290B-4109-B29F-F67B69C2FBFC}">
      <dgm:prSet/>
      <dgm:spPr/>
      <dgm:t>
        <a:bodyPr/>
        <a:lstStyle/>
        <a:p>
          <a:pPr rtl="1"/>
          <a:endParaRPr lang="ar-IQ"/>
        </a:p>
      </dgm:t>
    </dgm:pt>
    <dgm:pt modelId="{082E8DE0-BC4C-4007-884F-2CC24DBB2B1D}">
      <dgm:prSet phldrT="[Text]" custT="1"/>
      <dgm:spPr/>
      <dgm:t>
        <a:bodyPr/>
        <a:lstStyle/>
        <a:p>
          <a:pPr algn="ctr" rtl="1"/>
          <a:r>
            <a:rPr lang="en-US" sz="1600" b="1" dirty="0">
              <a:solidFill>
                <a:srgbClr val="FF0000"/>
              </a:solidFill>
            </a:rPr>
            <a:t>INSUFFICIENT ALBUMIN CONCENTRATION (HYPOALBUMINEMIA) </a:t>
          </a:r>
        </a:p>
        <a:p>
          <a:pPr algn="l" rtl="1"/>
          <a:r>
            <a:rPr lang="en-US" sz="1600" dirty="0"/>
            <a:t>like </a:t>
          </a:r>
          <a:r>
            <a:rPr lang="en-US" sz="1600" dirty="0" err="1"/>
            <a:t>nephrotic</a:t>
          </a:r>
          <a:r>
            <a:rPr lang="en-US" sz="1600" dirty="0"/>
            <a:t> syndrome; is ever liver disease; pregnancy ..</a:t>
          </a:r>
          <a:r>
            <a:rPr lang="en-US" sz="1600" dirty="0" err="1"/>
            <a:t>etc</a:t>
          </a:r>
          <a:endParaRPr lang="ar-IQ" sz="1600" dirty="0"/>
        </a:p>
      </dgm:t>
    </dgm:pt>
    <dgm:pt modelId="{5E2E9F3C-2A00-41CA-B894-BFA4D6310F2A}" type="parTrans" cxnId="{589FB352-D701-46AF-8021-889B33864588}">
      <dgm:prSet>
        <dgm:style>
          <a:lnRef idx="3">
            <a:schemeClr val="accent2"/>
          </a:lnRef>
          <a:fillRef idx="0">
            <a:schemeClr val="accent2"/>
          </a:fillRef>
          <a:effectRef idx="2">
            <a:schemeClr val="accent2"/>
          </a:effectRef>
          <a:fontRef idx="minor">
            <a:schemeClr val="tx1"/>
          </a:fontRef>
        </dgm:style>
      </dgm:prSet>
      <dgm:spPr/>
      <dgm:t>
        <a:bodyPr/>
        <a:lstStyle/>
        <a:p>
          <a:pPr rtl="1"/>
          <a:endParaRPr lang="ar-IQ"/>
        </a:p>
      </dgm:t>
    </dgm:pt>
    <dgm:pt modelId="{8DDB58E2-D21C-414E-BCC3-A9D9500F30DF}" type="sibTrans" cxnId="{589FB352-D701-46AF-8021-889B33864588}">
      <dgm:prSet/>
      <dgm:spPr/>
      <dgm:t>
        <a:bodyPr/>
        <a:lstStyle/>
        <a:p>
          <a:pPr rtl="1"/>
          <a:endParaRPr lang="ar-IQ"/>
        </a:p>
      </dgm:t>
    </dgm:pt>
    <dgm:pt modelId="{F55A0A76-FEE0-4938-B6CB-4DCD1AD8AF55}">
      <dgm:prSet phldrT="[Text]" custT="1"/>
      <dgm:spPr/>
      <dgm:t>
        <a:bodyPr/>
        <a:lstStyle/>
        <a:p>
          <a:pPr algn="ctr" rtl="1"/>
          <a:r>
            <a:rPr lang="en-US" sz="1600" b="1" dirty="0">
              <a:solidFill>
                <a:srgbClr val="FF0000"/>
              </a:solidFill>
            </a:rPr>
            <a:t>DISPLACEMENT BY ENDOGENOUS COMPOUNDS</a:t>
          </a:r>
          <a:endParaRPr lang="ar-IQ" sz="1600" b="1" dirty="0">
            <a:solidFill>
              <a:srgbClr val="FF0000"/>
            </a:solidFill>
          </a:endParaRPr>
        </a:p>
        <a:p>
          <a:pPr algn="l" rtl="1"/>
          <a:r>
            <a:rPr lang="en-US" sz="1600" dirty="0"/>
            <a:t>Like in </a:t>
          </a:r>
          <a:r>
            <a:rPr lang="en-US" sz="1600" dirty="0" err="1"/>
            <a:t>hyperbilirubinemia</a:t>
          </a:r>
          <a:r>
            <a:rPr lang="en-US" sz="1600" dirty="0"/>
            <a:t> &amp; uremia</a:t>
          </a:r>
          <a:endParaRPr lang="ar-IQ" sz="1600" dirty="0"/>
        </a:p>
      </dgm:t>
    </dgm:pt>
    <dgm:pt modelId="{B6DA428E-5D2D-40B8-8613-7525699894F4}" type="parTrans" cxnId="{84BEE520-2A08-4D1A-9107-1E85C00E6989}">
      <dgm:prSet>
        <dgm:style>
          <a:lnRef idx="3">
            <a:schemeClr val="accent2"/>
          </a:lnRef>
          <a:fillRef idx="0">
            <a:schemeClr val="accent2"/>
          </a:fillRef>
          <a:effectRef idx="2">
            <a:schemeClr val="accent2"/>
          </a:effectRef>
          <a:fontRef idx="minor">
            <a:schemeClr val="tx1"/>
          </a:fontRef>
        </dgm:style>
      </dgm:prSet>
      <dgm:spPr/>
      <dgm:t>
        <a:bodyPr/>
        <a:lstStyle/>
        <a:p>
          <a:pPr rtl="1"/>
          <a:endParaRPr lang="ar-IQ"/>
        </a:p>
      </dgm:t>
    </dgm:pt>
    <dgm:pt modelId="{91E6A9F8-BDFC-41D2-8ACB-BB9B4066210B}" type="sibTrans" cxnId="{84BEE520-2A08-4D1A-9107-1E85C00E6989}">
      <dgm:prSet/>
      <dgm:spPr/>
      <dgm:t>
        <a:bodyPr/>
        <a:lstStyle/>
        <a:p>
          <a:pPr rtl="1"/>
          <a:endParaRPr lang="ar-IQ"/>
        </a:p>
      </dgm:t>
    </dgm:pt>
    <dgm:pt modelId="{D0010FDE-B98E-4F22-A330-5B260F84D726}">
      <dgm:prSet phldrT="[Text]" custT="1"/>
      <dgm:spPr/>
      <dgm:t>
        <a:bodyPr/>
        <a:lstStyle/>
        <a:p>
          <a:pPr algn="ctr" rtl="1"/>
          <a:r>
            <a:rPr lang="en-US" sz="1600" b="1" dirty="0">
              <a:solidFill>
                <a:srgbClr val="FF0000"/>
              </a:solidFill>
            </a:rPr>
            <a:t>DISPLACEMENT BY EXOGENOUS COMPOUNDS</a:t>
          </a:r>
          <a:endParaRPr lang="ar-IQ" sz="1600" b="1" dirty="0">
            <a:solidFill>
              <a:srgbClr val="FF0000"/>
            </a:solidFill>
          </a:endParaRPr>
        </a:p>
        <a:p>
          <a:pPr algn="l" rtl="1"/>
          <a:r>
            <a:rPr lang="en-US" sz="1600" dirty="0"/>
            <a:t>Like Drugs such as </a:t>
          </a:r>
          <a:r>
            <a:rPr lang="en-US" sz="1600" dirty="0">
              <a:solidFill>
                <a:schemeClr val="accent5">
                  <a:lumMod val="75000"/>
                </a:schemeClr>
              </a:solidFill>
            </a:rPr>
            <a:t>Warfarin</a:t>
          </a:r>
          <a:r>
            <a:rPr lang="en-US" sz="1600" dirty="0"/>
            <a:t> , </a:t>
          </a:r>
          <a:r>
            <a:rPr lang="en-US" sz="1600" dirty="0" err="1">
              <a:solidFill>
                <a:schemeClr val="accent5">
                  <a:lumMod val="75000"/>
                </a:schemeClr>
              </a:solidFill>
            </a:rPr>
            <a:t>valproic</a:t>
          </a:r>
          <a:r>
            <a:rPr lang="en-US" sz="1600" dirty="0">
              <a:solidFill>
                <a:schemeClr val="accent5">
                  <a:lumMod val="75000"/>
                </a:schemeClr>
              </a:solidFill>
            </a:rPr>
            <a:t> acid , </a:t>
          </a:r>
          <a:r>
            <a:rPr lang="en-US" sz="1600" dirty="0" err="1">
              <a:solidFill>
                <a:schemeClr val="accent5">
                  <a:lumMod val="75000"/>
                </a:schemeClr>
              </a:solidFill>
            </a:rPr>
            <a:t>asprin</a:t>
          </a:r>
          <a:r>
            <a:rPr lang="en-US" sz="1600" dirty="0">
              <a:solidFill>
                <a:schemeClr val="accent5">
                  <a:lumMod val="75000"/>
                </a:schemeClr>
              </a:solidFill>
            </a:rPr>
            <a:t> &gt;2g </a:t>
          </a:r>
          <a:r>
            <a:rPr lang="en-US" sz="1600" dirty="0"/>
            <a:t>, NSAID with highly protein binding</a:t>
          </a:r>
          <a:endParaRPr lang="ar-IQ" sz="1600" dirty="0"/>
        </a:p>
      </dgm:t>
    </dgm:pt>
    <dgm:pt modelId="{4365D74A-9442-45D0-90F6-4AF22DD7D824}" type="parTrans" cxnId="{10E71AC5-B9C9-4160-9CDB-D541460A83D9}">
      <dgm:prSet>
        <dgm:style>
          <a:lnRef idx="3">
            <a:schemeClr val="accent2"/>
          </a:lnRef>
          <a:fillRef idx="0">
            <a:schemeClr val="accent2"/>
          </a:fillRef>
          <a:effectRef idx="2">
            <a:schemeClr val="accent2"/>
          </a:effectRef>
          <a:fontRef idx="minor">
            <a:schemeClr val="tx1"/>
          </a:fontRef>
        </dgm:style>
      </dgm:prSet>
      <dgm:spPr/>
      <dgm:t>
        <a:bodyPr/>
        <a:lstStyle/>
        <a:p>
          <a:pPr rtl="1"/>
          <a:endParaRPr lang="ar-IQ"/>
        </a:p>
      </dgm:t>
    </dgm:pt>
    <dgm:pt modelId="{9FE9375B-86FF-4922-8188-74924AB22775}" type="sibTrans" cxnId="{10E71AC5-B9C9-4160-9CDB-D541460A83D9}">
      <dgm:prSet/>
      <dgm:spPr/>
      <dgm:t>
        <a:bodyPr/>
        <a:lstStyle/>
        <a:p>
          <a:pPr rtl="1"/>
          <a:endParaRPr lang="ar-IQ"/>
        </a:p>
      </dgm:t>
    </dgm:pt>
    <dgm:pt modelId="{E48BE759-3D8C-4199-BB27-3DF1EE0DFD04}" type="pres">
      <dgm:prSet presAssocID="{2EBC89D1-8F1A-44F3-964D-8507B090C3B7}" presName="diagram" presStyleCnt="0">
        <dgm:presLayoutVars>
          <dgm:chPref val="1"/>
          <dgm:dir/>
          <dgm:animOne val="branch"/>
          <dgm:animLvl val="lvl"/>
          <dgm:resizeHandles/>
        </dgm:presLayoutVars>
      </dgm:prSet>
      <dgm:spPr/>
      <dgm:t>
        <a:bodyPr/>
        <a:lstStyle/>
        <a:p>
          <a:endParaRPr lang="en-US"/>
        </a:p>
      </dgm:t>
    </dgm:pt>
    <dgm:pt modelId="{570DECF3-D2EF-4279-82EB-DB00E1BABDD9}" type="pres">
      <dgm:prSet presAssocID="{C7ADA29A-ACB5-4C62-AE99-F705D33DA0DA}" presName="root" presStyleCnt="0"/>
      <dgm:spPr/>
    </dgm:pt>
    <dgm:pt modelId="{8CDA6C6E-F2D9-4EB3-8C8C-4D5DCA122222}" type="pres">
      <dgm:prSet presAssocID="{C7ADA29A-ACB5-4C62-AE99-F705D33DA0DA}" presName="rootComposite" presStyleCnt="0"/>
      <dgm:spPr/>
    </dgm:pt>
    <dgm:pt modelId="{A7861EC3-5910-4C15-9425-44F097783557}" type="pres">
      <dgm:prSet presAssocID="{C7ADA29A-ACB5-4C62-AE99-F705D33DA0DA}" presName="rootText" presStyleLbl="node1" presStyleIdx="0" presStyleCnt="1" custScaleX="328882" custScaleY="60315" custLinFactNeighborX="-11168" custLinFactNeighborY="-16426"/>
      <dgm:spPr/>
      <dgm:t>
        <a:bodyPr/>
        <a:lstStyle/>
        <a:p>
          <a:endParaRPr lang="en-US"/>
        </a:p>
      </dgm:t>
    </dgm:pt>
    <dgm:pt modelId="{F8482EF8-B053-4B9F-B5F4-32A9A7DFF41A}" type="pres">
      <dgm:prSet presAssocID="{C7ADA29A-ACB5-4C62-AE99-F705D33DA0DA}" presName="rootConnector" presStyleLbl="node1" presStyleIdx="0" presStyleCnt="1"/>
      <dgm:spPr/>
      <dgm:t>
        <a:bodyPr/>
        <a:lstStyle/>
        <a:p>
          <a:endParaRPr lang="en-US"/>
        </a:p>
      </dgm:t>
    </dgm:pt>
    <dgm:pt modelId="{62EFDC24-5984-4768-9C9F-6771496ADF87}" type="pres">
      <dgm:prSet presAssocID="{C7ADA29A-ACB5-4C62-AE99-F705D33DA0DA}" presName="childShape" presStyleCnt="0"/>
      <dgm:spPr/>
    </dgm:pt>
    <dgm:pt modelId="{36E8945A-64C0-4E5D-85B5-0CFC4E514D72}" type="pres">
      <dgm:prSet presAssocID="{5E2E9F3C-2A00-41CA-B894-BFA4D6310F2A}" presName="Name13" presStyleLbl="parChTrans1D2" presStyleIdx="0" presStyleCnt="3"/>
      <dgm:spPr/>
      <dgm:t>
        <a:bodyPr/>
        <a:lstStyle/>
        <a:p>
          <a:endParaRPr lang="en-US"/>
        </a:p>
      </dgm:t>
    </dgm:pt>
    <dgm:pt modelId="{8D663CEC-24B9-4A27-9F7E-D5F7FF035BDD}" type="pres">
      <dgm:prSet presAssocID="{082E8DE0-BC4C-4007-884F-2CC24DBB2B1D}" presName="childText" presStyleLbl="bgAcc1" presStyleIdx="0" presStyleCnt="3" custScaleX="493737" custLinFactNeighborX="-26773" custLinFactNeighborY="-3753">
        <dgm:presLayoutVars>
          <dgm:bulletEnabled val="1"/>
        </dgm:presLayoutVars>
      </dgm:prSet>
      <dgm:spPr/>
      <dgm:t>
        <a:bodyPr/>
        <a:lstStyle/>
        <a:p>
          <a:endParaRPr lang="en-US"/>
        </a:p>
      </dgm:t>
    </dgm:pt>
    <dgm:pt modelId="{9792E703-B486-4E01-AB56-C365512FE4F3}" type="pres">
      <dgm:prSet presAssocID="{B6DA428E-5D2D-40B8-8613-7525699894F4}" presName="Name13" presStyleLbl="parChTrans1D2" presStyleIdx="1" presStyleCnt="3"/>
      <dgm:spPr/>
      <dgm:t>
        <a:bodyPr/>
        <a:lstStyle/>
        <a:p>
          <a:endParaRPr lang="en-US"/>
        </a:p>
      </dgm:t>
    </dgm:pt>
    <dgm:pt modelId="{DDA61B52-286A-4CFC-9850-3FDEC43D669F}" type="pres">
      <dgm:prSet presAssocID="{F55A0A76-FEE0-4938-B6CB-4DCD1AD8AF55}" presName="childText" presStyleLbl="bgAcc1" presStyleIdx="1" presStyleCnt="3" custScaleX="493737" custLinFactNeighborX="-26773" custLinFactNeighborY="-6562">
        <dgm:presLayoutVars>
          <dgm:bulletEnabled val="1"/>
        </dgm:presLayoutVars>
      </dgm:prSet>
      <dgm:spPr/>
      <dgm:t>
        <a:bodyPr/>
        <a:lstStyle/>
        <a:p>
          <a:endParaRPr lang="en-US"/>
        </a:p>
      </dgm:t>
    </dgm:pt>
    <dgm:pt modelId="{BDEA84A7-96BC-4C4F-8B76-509581EE8782}" type="pres">
      <dgm:prSet presAssocID="{4365D74A-9442-45D0-90F6-4AF22DD7D824}" presName="Name13" presStyleLbl="parChTrans1D2" presStyleIdx="2" presStyleCnt="3"/>
      <dgm:spPr/>
      <dgm:t>
        <a:bodyPr/>
        <a:lstStyle/>
        <a:p>
          <a:endParaRPr lang="en-US"/>
        </a:p>
      </dgm:t>
    </dgm:pt>
    <dgm:pt modelId="{B2A5072A-D958-4C77-B0B7-E31ADAB16F8E}" type="pres">
      <dgm:prSet presAssocID="{D0010FDE-B98E-4F22-A330-5B260F84D726}" presName="childText" presStyleLbl="bgAcc1" presStyleIdx="2" presStyleCnt="3" custScaleX="493737" custLinFactNeighborX="-26773" custLinFactNeighborY="-11056">
        <dgm:presLayoutVars>
          <dgm:bulletEnabled val="1"/>
        </dgm:presLayoutVars>
      </dgm:prSet>
      <dgm:spPr/>
      <dgm:t>
        <a:bodyPr/>
        <a:lstStyle/>
        <a:p>
          <a:endParaRPr lang="en-US"/>
        </a:p>
      </dgm:t>
    </dgm:pt>
  </dgm:ptLst>
  <dgm:cxnLst>
    <dgm:cxn modelId="{589FB352-D701-46AF-8021-889B33864588}" srcId="{C7ADA29A-ACB5-4C62-AE99-F705D33DA0DA}" destId="{082E8DE0-BC4C-4007-884F-2CC24DBB2B1D}" srcOrd="0" destOrd="0" parTransId="{5E2E9F3C-2A00-41CA-B894-BFA4D6310F2A}" sibTransId="{8DDB58E2-D21C-414E-BCC3-A9D9500F30DF}"/>
    <dgm:cxn modelId="{289CB1DF-2DC8-40E8-BFC3-E82840799D99}" type="presOf" srcId="{C7ADA29A-ACB5-4C62-AE99-F705D33DA0DA}" destId="{A7861EC3-5910-4C15-9425-44F097783557}" srcOrd="0" destOrd="0" presId="urn:microsoft.com/office/officeart/2005/8/layout/hierarchy3"/>
    <dgm:cxn modelId="{D7CAB244-71D2-4805-939D-D7673DABA98F}" type="presOf" srcId="{D0010FDE-B98E-4F22-A330-5B260F84D726}" destId="{B2A5072A-D958-4C77-B0B7-E31ADAB16F8E}" srcOrd="0" destOrd="0" presId="urn:microsoft.com/office/officeart/2005/8/layout/hierarchy3"/>
    <dgm:cxn modelId="{84BEE520-2A08-4D1A-9107-1E85C00E6989}" srcId="{C7ADA29A-ACB5-4C62-AE99-F705D33DA0DA}" destId="{F55A0A76-FEE0-4938-B6CB-4DCD1AD8AF55}" srcOrd="1" destOrd="0" parTransId="{B6DA428E-5D2D-40B8-8613-7525699894F4}" sibTransId="{91E6A9F8-BDFC-41D2-8ACB-BB9B4066210B}"/>
    <dgm:cxn modelId="{E4434A55-B600-4640-BC9D-BCC9F50EE296}" type="presOf" srcId="{4365D74A-9442-45D0-90F6-4AF22DD7D824}" destId="{BDEA84A7-96BC-4C4F-8B76-509581EE8782}" srcOrd="0" destOrd="0" presId="urn:microsoft.com/office/officeart/2005/8/layout/hierarchy3"/>
    <dgm:cxn modelId="{BB18CB16-0F91-42B4-9871-12E4FBAF148B}" type="presOf" srcId="{C7ADA29A-ACB5-4C62-AE99-F705D33DA0DA}" destId="{F8482EF8-B053-4B9F-B5F4-32A9A7DFF41A}" srcOrd="1" destOrd="0" presId="urn:microsoft.com/office/officeart/2005/8/layout/hierarchy3"/>
    <dgm:cxn modelId="{FE9DE527-A879-4248-9FF3-04A7107AFB54}" type="presOf" srcId="{2EBC89D1-8F1A-44F3-964D-8507B090C3B7}" destId="{E48BE759-3D8C-4199-BB27-3DF1EE0DFD04}" srcOrd="0" destOrd="0" presId="urn:microsoft.com/office/officeart/2005/8/layout/hierarchy3"/>
    <dgm:cxn modelId="{E86F89FA-C568-4BDC-8320-87EC6A54EC6C}" type="presOf" srcId="{082E8DE0-BC4C-4007-884F-2CC24DBB2B1D}" destId="{8D663CEC-24B9-4A27-9F7E-D5F7FF035BDD}" srcOrd="0" destOrd="0" presId="urn:microsoft.com/office/officeart/2005/8/layout/hierarchy3"/>
    <dgm:cxn modelId="{06A2EB78-7CB6-4F11-930F-ECE5721755B6}" type="presOf" srcId="{5E2E9F3C-2A00-41CA-B894-BFA4D6310F2A}" destId="{36E8945A-64C0-4E5D-85B5-0CFC4E514D72}" srcOrd="0" destOrd="0" presId="urn:microsoft.com/office/officeart/2005/8/layout/hierarchy3"/>
    <dgm:cxn modelId="{B49EEB43-D821-4975-8709-947E3543766C}" type="presOf" srcId="{F55A0A76-FEE0-4938-B6CB-4DCD1AD8AF55}" destId="{DDA61B52-286A-4CFC-9850-3FDEC43D669F}" srcOrd="0" destOrd="0" presId="urn:microsoft.com/office/officeart/2005/8/layout/hierarchy3"/>
    <dgm:cxn modelId="{10E71AC5-B9C9-4160-9CDB-D541460A83D9}" srcId="{C7ADA29A-ACB5-4C62-AE99-F705D33DA0DA}" destId="{D0010FDE-B98E-4F22-A330-5B260F84D726}" srcOrd="2" destOrd="0" parTransId="{4365D74A-9442-45D0-90F6-4AF22DD7D824}" sibTransId="{9FE9375B-86FF-4922-8188-74924AB22775}"/>
    <dgm:cxn modelId="{96ECF106-C8F1-4F99-B9FB-6AF02C1AAADC}" type="presOf" srcId="{B6DA428E-5D2D-40B8-8613-7525699894F4}" destId="{9792E703-B486-4E01-AB56-C365512FE4F3}" srcOrd="0" destOrd="0" presId="urn:microsoft.com/office/officeart/2005/8/layout/hierarchy3"/>
    <dgm:cxn modelId="{07D66B0F-290B-4109-B29F-F67B69C2FBFC}" srcId="{2EBC89D1-8F1A-44F3-964D-8507B090C3B7}" destId="{C7ADA29A-ACB5-4C62-AE99-F705D33DA0DA}" srcOrd="0" destOrd="0" parTransId="{4EDCA670-936E-4F69-A45B-8D11701952E4}" sibTransId="{BB62E728-C32F-4D16-8B25-7C6DAB727C1B}"/>
    <dgm:cxn modelId="{FF4A0D01-C9DA-4567-90A7-88D74FB549A8}" type="presParOf" srcId="{E48BE759-3D8C-4199-BB27-3DF1EE0DFD04}" destId="{570DECF3-D2EF-4279-82EB-DB00E1BABDD9}" srcOrd="0" destOrd="0" presId="urn:microsoft.com/office/officeart/2005/8/layout/hierarchy3"/>
    <dgm:cxn modelId="{6A673D21-5C29-494E-B88B-A5760BD158A0}" type="presParOf" srcId="{570DECF3-D2EF-4279-82EB-DB00E1BABDD9}" destId="{8CDA6C6E-F2D9-4EB3-8C8C-4D5DCA122222}" srcOrd="0" destOrd="0" presId="urn:microsoft.com/office/officeart/2005/8/layout/hierarchy3"/>
    <dgm:cxn modelId="{FA6ED2AD-F128-4C52-B813-FE55AE2308EC}" type="presParOf" srcId="{8CDA6C6E-F2D9-4EB3-8C8C-4D5DCA122222}" destId="{A7861EC3-5910-4C15-9425-44F097783557}" srcOrd="0" destOrd="0" presId="urn:microsoft.com/office/officeart/2005/8/layout/hierarchy3"/>
    <dgm:cxn modelId="{7C7B2A18-96DC-45C2-89F6-D6246C08B7EA}" type="presParOf" srcId="{8CDA6C6E-F2D9-4EB3-8C8C-4D5DCA122222}" destId="{F8482EF8-B053-4B9F-B5F4-32A9A7DFF41A}" srcOrd="1" destOrd="0" presId="urn:microsoft.com/office/officeart/2005/8/layout/hierarchy3"/>
    <dgm:cxn modelId="{7896FBF6-4094-426B-81FA-F332A2D998F0}" type="presParOf" srcId="{570DECF3-D2EF-4279-82EB-DB00E1BABDD9}" destId="{62EFDC24-5984-4768-9C9F-6771496ADF87}" srcOrd="1" destOrd="0" presId="urn:microsoft.com/office/officeart/2005/8/layout/hierarchy3"/>
    <dgm:cxn modelId="{973F8B70-FA21-488C-B708-3E11025CB326}" type="presParOf" srcId="{62EFDC24-5984-4768-9C9F-6771496ADF87}" destId="{36E8945A-64C0-4E5D-85B5-0CFC4E514D72}" srcOrd="0" destOrd="0" presId="urn:microsoft.com/office/officeart/2005/8/layout/hierarchy3"/>
    <dgm:cxn modelId="{07542829-BD2A-4A52-A778-8BFDD912F149}" type="presParOf" srcId="{62EFDC24-5984-4768-9C9F-6771496ADF87}" destId="{8D663CEC-24B9-4A27-9F7E-D5F7FF035BDD}" srcOrd="1" destOrd="0" presId="urn:microsoft.com/office/officeart/2005/8/layout/hierarchy3"/>
    <dgm:cxn modelId="{4298265B-0517-4988-B565-ADB5AC276142}" type="presParOf" srcId="{62EFDC24-5984-4768-9C9F-6771496ADF87}" destId="{9792E703-B486-4E01-AB56-C365512FE4F3}" srcOrd="2" destOrd="0" presId="urn:microsoft.com/office/officeart/2005/8/layout/hierarchy3"/>
    <dgm:cxn modelId="{5202A3D1-44A7-4F3E-B031-DF33BFE7B54F}" type="presParOf" srcId="{62EFDC24-5984-4768-9C9F-6771496ADF87}" destId="{DDA61B52-286A-4CFC-9850-3FDEC43D669F}" srcOrd="3" destOrd="0" presId="urn:microsoft.com/office/officeart/2005/8/layout/hierarchy3"/>
    <dgm:cxn modelId="{87A175F9-4A74-4236-A259-63560041CAF9}" type="presParOf" srcId="{62EFDC24-5984-4768-9C9F-6771496ADF87}" destId="{BDEA84A7-96BC-4C4F-8B76-509581EE8782}" srcOrd="4" destOrd="0" presId="urn:microsoft.com/office/officeart/2005/8/layout/hierarchy3"/>
    <dgm:cxn modelId="{52EBD1E3-B556-4C63-BC1F-233F802A72EC}" type="presParOf" srcId="{62EFDC24-5984-4768-9C9F-6771496ADF87}" destId="{B2A5072A-D958-4C77-B0B7-E31ADAB16F8E}"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61EC3-5910-4C15-9425-44F097783557}">
      <dsp:nvSpPr>
        <dsp:cNvPr id="0" name=""/>
        <dsp:cNvSpPr/>
      </dsp:nvSpPr>
      <dsp:spPr>
        <a:xfrm>
          <a:off x="0" y="0"/>
          <a:ext cx="5407040" cy="495809"/>
        </a:xfrm>
        <a:prstGeom prst="roundRect">
          <a:avLst>
            <a:gd name="adj" fmla="val 10000"/>
          </a:avLst>
        </a:prstGeom>
        <a:solidFill>
          <a:schemeClr val="accent1">
            <a:hueOff val="0"/>
            <a:satOff val="0"/>
            <a:lumOff val="0"/>
            <a:alphaOff val="0"/>
          </a:schemeClr>
        </a:solidFill>
        <a:ln w="19050" cap="flat" cmpd="sng" algn="ctr">
          <a:solidFill>
            <a:schemeClr val="tx1">
              <a:lumMod val="9500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en-US" sz="2800" kern="1200" dirty="0"/>
            <a:t>Alteration of protein binding</a:t>
          </a:r>
          <a:endParaRPr lang="ar-IQ" sz="2800" kern="1200" dirty="0"/>
        </a:p>
      </dsp:txBody>
      <dsp:txXfrm>
        <a:off x="14522" y="14522"/>
        <a:ext cx="5377996" cy="466765"/>
      </dsp:txXfrm>
    </dsp:sp>
    <dsp:sp modelId="{36E8945A-64C0-4E5D-85B5-0CFC4E514D72}">
      <dsp:nvSpPr>
        <dsp:cNvPr id="0" name=""/>
        <dsp:cNvSpPr/>
      </dsp:nvSpPr>
      <dsp:spPr>
        <a:xfrm>
          <a:off x="540704" y="495809"/>
          <a:ext cx="325220" cy="587156"/>
        </a:xfrm>
        <a:custGeom>
          <a:avLst/>
          <a:gdLst/>
          <a:ahLst/>
          <a:cxnLst/>
          <a:rect l="0" t="0" r="0" b="0"/>
          <a:pathLst>
            <a:path>
              <a:moveTo>
                <a:pt x="0" y="0"/>
              </a:moveTo>
              <a:lnTo>
                <a:pt x="0" y="587156"/>
              </a:lnTo>
              <a:lnTo>
                <a:pt x="325220" y="587156"/>
              </a:lnTo>
            </a:path>
          </a:pathLst>
        </a:custGeom>
        <a:noFill/>
        <a:ln w="44450" cap="flat" cmpd="sng" algn="ctr">
          <a:solidFill>
            <a:schemeClr val="accent2"/>
          </a:solidFill>
          <a:prstDash val="solid"/>
        </a:ln>
        <a:effectLst>
          <a:outerShdw blurRad="38100" dist="25400" dir="2700000" algn="br" rotWithShape="0">
            <a:srgbClr val="000000">
              <a:alpha val="60000"/>
            </a:srgbClr>
          </a:outerShdw>
        </a:effectLst>
      </dsp:spPr>
      <dsp:style>
        <a:lnRef idx="3">
          <a:schemeClr val="accent2"/>
        </a:lnRef>
        <a:fillRef idx="0">
          <a:schemeClr val="accent2"/>
        </a:fillRef>
        <a:effectRef idx="2">
          <a:schemeClr val="accent2"/>
        </a:effectRef>
        <a:fontRef idx="minor">
          <a:schemeClr val="tx1"/>
        </a:fontRef>
      </dsp:style>
    </dsp:sp>
    <dsp:sp modelId="{8D663CEC-24B9-4A27-9F7E-D5F7FF035BDD}">
      <dsp:nvSpPr>
        <dsp:cNvPr id="0" name=""/>
        <dsp:cNvSpPr/>
      </dsp:nvSpPr>
      <dsp:spPr>
        <a:xfrm>
          <a:off x="865924" y="671949"/>
          <a:ext cx="6493894" cy="822033"/>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en-US" sz="1600" b="1" kern="1200" dirty="0">
              <a:solidFill>
                <a:srgbClr val="FF0000"/>
              </a:solidFill>
            </a:rPr>
            <a:t>INSUFFICIENT ALBUMIN CONCENTRATION (HYPOALBUMINEMIA) </a:t>
          </a:r>
        </a:p>
        <a:p>
          <a:pPr lvl="0" algn="l" defTabSz="711200" rtl="1">
            <a:lnSpc>
              <a:spcPct val="90000"/>
            </a:lnSpc>
            <a:spcBef>
              <a:spcPct val="0"/>
            </a:spcBef>
            <a:spcAft>
              <a:spcPct val="35000"/>
            </a:spcAft>
          </a:pPr>
          <a:r>
            <a:rPr lang="en-US" sz="1600" kern="1200" dirty="0"/>
            <a:t>like </a:t>
          </a:r>
          <a:r>
            <a:rPr lang="en-US" sz="1600" kern="1200" dirty="0" err="1"/>
            <a:t>nephrotic</a:t>
          </a:r>
          <a:r>
            <a:rPr lang="en-US" sz="1600" kern="1200" dirty="0"/>
            <a:t> syndrome; is ever liver disease; pregnancy ..</a:t>
          </a:r>
          <a:r>
            <a:rPr lang="en-US" sz="1600" kern="1200" dirty="0" err="1"/>
            <a:t>etc</a:t>
          </a:r>
          <a:endParaRPr lang="ar-IQ" sz="1600" kern="1200" dirty="0"/>
        </a:p>
      </dsp:txBody>
      <dsp:txXfrm>
        <a:off x="890001" y="696026"/>
        <a:ext cx="6445740" cy="773879"/>
      </dsp:txXfrm>
    </dsp:sp>
    <dsp:sp modelId="{9792E703-B486-4E01-AB56-C365512FE4F3}">
      <dsp:nvSpPr>
        <dsp:cNvPr id="0" name=""/>
        <dsp:cNvSpPr/>
      </dsp:nvSpPr>
      <dsp:spPr>
        <a:xfrm>
          <a:off x="540704" y="495809"/>
          <a:ext cx="325220" cy="1591607"/>
        </a:xfrm>
        <a:custGeom>
          <a:avLst/>
          <a:gdLst/>
          <a:ahLst/>
          <a:cxnLst/>
          <a:rect l="0" t="0" r="0" b="0"/>
          <a:pathLst>
            <a:path>
              <a:moveTo>
                <a:pt x="0" y="0"/>
              </a:moveTo>
              <a:lnTo>
                <a:pt x="0" y="1591607"/>
              </a:lnTo>
              <a:lnTo>
                <a:pt x="325220" y="1591607"/>
              </a:lnTo>
            </a:path>
          </a:pathLst>
        </a:custGeom>
        <a:noFill/>
        <a:ln w="44450" cap="flat" cmpd="sng" algn="ctr">
          <a:solidFill>
            <a:schemeClr val="accent2"/>
          </a:solidFill>
          <a:prstDash val="solid"/>
        </a:ln>
        <a:effectLst>
          <a:outerShdw blurRad="38100" dist="25400" dir="2700000" algn="br" rotWithShape="0">
            <a:srgbClr val="000000">
              <a:alpha val="60000"/>
            </a:srgbClr>
          </a:outerShdw>
        </a:effectLst>
      </dsp:spPr>
      <dsp:style>
        <a:lnRef idx="3">
          <a:schemeClr val="accent2"/>
        </a:lnRef>
        <a:fillRef idx="0">
          <a:schemeClr val="accent2"/>
        </a:fillRef>
        <a:effectRef idx="2">
          <a:schemeClr val="accent2"/>
        </a:effectRef>
        <a:fontRef idx="minor">
          <a:schemeClr val="tx1"/>
        </a:fontRef>
      </dsp:style>
    </dsp:sp>
    <dsp:sp modelId="{DDA61B52-286A-4CFC-9850-3FDEC43D669F}">
      <dsp:nvSpPr>
        <dsp:cNvPr id="0" name=""/>
        <dsp:cNvSpPr/>
      </dsp:nvSpPr>
      <dsp:spPr>
        <a:xfrm>
          <a:off x="865924" y="1676400"/>
          <a:ext cx="6493894" cy="822033"/>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en-US" sz="1600" b="1" kern="1200" dirty="0">
              <a:solidFill>
                <a:srgbClr val="FF0000"/>
              </a:solidFill>
            </a:rPr>
            <a:t>DISPLACEMENT BY ENDOGENOUS COMPOUNDS</a:t>
          </a:r>
          <a:endParaRPr lang="ar-IQ" sz="1600" b="1" kern="1200" dirty="0">
            <a:solidFill>
              <a:srgbClr val="FF0000"/>
            </a:solidFill>
          </a:endParaRPr>
        </a:p>
        <a:p>
          <a:pPr lvl="0" algn="l" defTabSz="711200" rtl="1">
            <a:lnSpc>
              <a:spcPct val="90000"/>
            </a:lnSpc>
            <a:spcBef>
              <a:spcPct val="0"/>
            </a:spcBef>
            <a:spcAft>
              <a:spcPct val="35000"/>
            </a:spcAft>
          </a:pPr>
          <a:r>
            <a:rPr lang="en-US" sz="1600" kern="1200" dirty="0"/>
            <a:t>Like in </a:t>
          </a:r>
          <a:r>
            <a:rPr lang="en-US" sz="1600" kern="1200" dirty="0" err="1"/>
            <a:t>hyperbilirubinemia</a:t>
          </a:r>
          <a:r>
            <a:rPr lang="en-US" sz="1600" kern="1200" dirty="0"/>
            <a:t> &amp; uremia</a:t>
          </a:r>
          <a:endParaRPr lang="ar-IQ" sz="1600" kern="1200" dirty="0"/>
        </a:p>
      </dsp:txBody>
      <dsp:txXfrm>
        <a:off x="890001" y="1700477"/>
        <a:ext cx="6445740" cy="773879"/>
      </dsp:txXfrm>
    </dsp:sp>
    <dsp:sp modelId="{BDEA84A7-96BC-4C4F-8B76-509581EE8782}">
      <dsp:nvSpPr>
        <dsp:cNvPr id="0" name=""/>
        <dsp:cNvSpPr/>
      </dsp:nvSpPr>
      <dsp:spPr>
        <a:xfrm>
          <a:off x="540704" y="495809"/>
          <a:ext cx="325220" cy="2582207"/>
        </a:xfrm>
        <a:custGeom>
          <a:avLst/>
          <a:gdLst/>
          <a:ahLst/>
          <a:cxnLst/>
          <a:rect l="0" t="0" r="0" b="0"/>
          <a:pathLst>
            <a:path>
              <a:moveTo>
                <a:pt x="0" y="0"/>
              </a:moveTo>
              <a:lnTo>
                <a:pt x="0" y="2582207"/>
              </a:lnTo>
              <a:lnTo>
                <a:pt x="325220" y="2582207"/>
              </a:lnTo>
            </a:path>
          </a:pathLst>
        </a:custGeom>
        <a:noFill/>
        <a:ln w="44450" cap="flat" cmpd="sng" algn="ctr">
          <a:solidFill>
            <a:schemeClr val="accent2"/>
          </a:solidFill>
          <a:prstDash val="solid"/>
        </a:ln>
        <a:effectLst>
          <a:outerShdw blurRad="38100" dist="25400" dir="2700000" algn="br" rotWithShape="0">
            <a:srgbClr val="000000">
              <a:alpha val="60000"/>
            </a:srgbClr>
          </a:outerShdw>
        </a:effectLst>
      </dsp:spPr>
      <dsp:style>
        <a:lnRef idx="3">
          <a:schemeClr val="accent2"/>
        </a:lnRef>
        <a:fillRef idx="0">
          <a:schemeClr val="accent2"/>
        </a:fillRef>
        <a:effectRef idx="2">
          <a:schemeClr val="accent2"/>
        </a:effectRef>
        <a:fontRef idx="minor">
          <a:schemeClr val="tx1"/>
        </a:fontRef>
      </dsp:style>
    </dsp:sp>
    <dsp:sp modelId="{B2A5072A-D958-4C77-B0B7-E31ADAB16F8E}">
      <dsp:nvSpPr>
        <dsp:cNvPr id="0" name=""/>
        <dsp:cNvSpPr/>
      </dsp:nvSpPr>
      <dsp:spPr>
        <a:xfrm>
          <a:off x="865924" y="2667000"/>
          <a:ext cx="6493894" cy="822033"/>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en-US" sz="1600" b="1" kern="1200" dirty="0">
              <a:solidFill>
                <a:srgbClr val="FF0000"/>
              </a:solidFill>
            </a:rPr>
            <a:t>DISPLACEMENT BY EXOGENOUS COMPOUNDS</a:t>
          </a:r>
          <a:endParaRPr lang="ar-IQ" sz="1600" b="1" kern="1200" dirty="0">
            <a:solidFill>
              <a:srgbClr val="FF0000"/>
            </a:solidFill>
          </a:endParaRPr>
        </a:p>
        <a:p>
          <a:pPr lvl="0" algn="l" defTabSz="711200" rtl="1">
            <a:lnSpc>
              <a:spcPct val="90000"/>
            </a:lnSpc>
            <a:spcBef>
              <a:spcPct val="0"/>
            </a:spcBef>
            <a:spcAft>
              <a:spcPct val="35000"/>
            </a:spcAft>
          </a:pPr>
          <a:r>
            <a:rPr lang="en-US" sz="1600" kern="1200" dirty="0"/>
            <a:t>Like Drugs such as </a:t>
          </a:r>
          <a:r>
            <a:rPr lang="en-US" sz="1600" kern="1200" dirty="0">
              <a:solidFill>
                <a:schemeClr val="accent5">
                  <a:lumMod val="75000"/>
                </a:schemeClr>
              </a:solidFill>
            </a:rPr>
            <a:t>Warfarin</a:t>
          </a:r>
          <a:r>
            <a:rPr lang="en-US" sz="1600" kern="1200" dirty="0"/>
            <a:t> , </a:t>
          </a:r>
          <a:r>
            <a:rPr lang="en-US" sz="1600" kern="1200" dirty="0" err="1">
              <a:solidFill>
                <a:schemeClr val="accent5">
                  <a:lumMod val="75000"/>
                </a:schemeClr>
              </a:solidFill>
            </a:rPr>
            <a:t>valproic</a:t>
          </a:r>
          <a:r>
            <a:rPr lang="en-US" sz="1600" kern="1200" dirty="0">
              <a:solidFill>
                <a:schemeClr val="accent5">
                  <a:lumMod val="75000"/>
                </a:schemeClr>
              </a:solidFill>
            </a:rPr>
            <a:t> acid , </a:t>
          </a:r>
          <a:r>
            <a:rPr lang="en-US" sz="1600" kern="1200" dirty="0" err="1">
              <a:solidFill>
                <a:schemeClr val="accent5">
                  <a:lumMod val="75000"/>
                </a:schemeClr>
              </a:solidFill>
            </a:rPr>
            <a:t>asprin</a:t>
          </a:r>
          <a:r>
            <a:rPr lang="en-US" sz="1600" kern="1200" dirty="0">
              <a:solidFill>
                <a:schemeClr val="accent5">
                  <a:lumMod val="75000"/>
                </a:schemeClr>
              </a:solidFill>
            </a:rPr>
            <a:t> &gt;2g </a:t>
          </a:r>
          <a:r>
            <a:rPr lang="en-US" sz="1600" kern="1200" dirty="0"/>
            <a:t>, NSAID with highly protein binding</a:t>
          </a:r>
          <a:endParaRPr lang="ar-IQ" sz="1600" kern="1200" dirty="0"/>
        </a:p>
      </dsp:txBody>
      <dsp:txXfrm>
        <a:off x="890001" y="2691077"/>
        <a:ext cx="6445740" cy="7738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2-04-27T07:46:19.13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2808 14970 0,'26'-26'281,"26"0"-281,0 0 0,52 0 16,0 26-16,-52 0 15,52-26-15,-52 26 16,0 0-16,-26 0 16,52 0-16,-52 0 15,0 0-15,0 0 0,26 0 16,0 0 0,-26 0-16,26 0 15,-26 0-15,0 0 16,26 0-16,-26 0 15,26 0-15,-26 0 16,0 0-16,0 0 16,0-26-16,26 26 15,-26 0-15,0-26 16,0 26-16,26-26 16,-26 26-16,26 0 15,-26 0-15,0-26 16,0 26-1,0 0-15,0 0 16,26 0 0,-26 0-1,0 0-15,0 0 16,26-26 0,0 26-1,-26 0-15,26 0 16,-26 0-16,0 0 15,52 0-15,-78-26 16,26 26-16,26 0 16,-26 0-1,0 0-15,0 0 16,0 0 0,0 0 15,0 0-16,0 0 17,0 0-1,0 0 47,-26 26-78,26-26 16,-26 26 15,52-26-15,-52 26-1,26-26 1,-26 26-1,26 0 1,0-26 0,0 0-1,-26 26 32,26-26-31,0 0 15,0 0 0,-26 26-15,26-26 0,-130 0 312,-26 0-328,52 0 15,-52 0-15,52 0 16,0 0-16,26 0 0,0 0 16,0 0-16,0 0 15,26 0 1,0 0-16,0 0 15,0 0-15,0 0 16,0 0-16,0 0 16,-26 0-1,26 0 1,0 0-16,0 0 16,0 0-1,0 0-15,-26 0 16,26 0 15,0 0 0,0 0-15,0 0 0,0 0-16,-26 0 15,26 0 1,0 0-16,0 0 15,0 0-15,0 0 16,0 0 0,-26 0-1,26 0-15,0 0 16,0 0 0,0 0 46,0 0-31,0 0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A2572EE-62FD-45E6-A5A4-97276EE3F2C7}" type="datetimeFigureOut">
              <a:rPr lang="ar-IQ" smtClean="0"/>
              <a:t>26/09/1443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F7FCEB-2283-483C-BB81-E633552A4AC1}" type="slidenum">
              <a:rPr lang="ar-IQ" smtClean="0"/>
              <a:t>‹#›</a:t>
            </a:fld>
            <a:endParaRPr lang="ar-IQ"/>
          </a:p>
        </p:txBody>
      </p:sp>
    </p:spTree>
    <p:extLst>
      <p:ext uri="{BB962C8B-B14F-4D97-AF65-F5344CB8AC3E}">
        <p14:creationId xmlns:p14="http://schemas.microsoft.com/office/powerpoint/2010/main" val="8028207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F9AD275-32DD-403C-BEE3-8DA3087FC568}" type="datetime1">
              <a:rPr lang="en-US" smtClean="0"/>
              <a:t>4/27/2022</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FCA12A-45DF-427E-9307-9D3F908BC32D}" type="datetime1">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7D553F-684A-48D6-9ABC-DB02D2786FE4}" type="datetime1">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068EF7-CA5A-448D-91EE-F9752083F086}" type="datetime1">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BCF56C-1588-45B9-8D1B-73A277C0CED0}" type="datetime1">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5EAF87-7877-4E46-A500-6D7290489718}" type="datetime1">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430AE67-A978-40B4-91DA-5DF0E52D71AE}" type="datetime1">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C04B2E-38DF-463D-BF70-FB279107B365}" type="datetime1">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AB56C-CA5F-496C-9AFB-39838E112F4F}" type="datetime1">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48A18E-F443-43A1-8ED7-BD56F7EBFEDD}" type="datetime1">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1B1334-A4C7-4F0E-9EA8-CB4328AB73B1}" type="datetime1">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7FBF0CB-5BEB-49B9-B16C-40FDBE9186A6}" type="datetime1">
              <a:rPr lang="en-US" smtClean="0"/>
              <a:t>4/27/2022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3.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image" Target="../media/image17.png"/><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19" Type="http://schemas.openxmlformats.org/officeDocument/2006/relationships/image" Target="../media/image34.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1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0.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 Id="rId9" Type="http://schemas.openxmlformats.org/officeDocument/2006/relationships/image" Target="../media/image4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971800"/>
            <a:ext cx="7467600" cy="1301649"/>
          </a:xfrm>
        </p:spPr>
        <p:txBody>
          <a:bodyPr/>
          <a:lstStyle/>
          <a:p>
            <a:r>
              <a:rPr lang="en-US" b="1" dirty="0">
                <a:ln w="19050">
                  <a:solidFill>
                    <a:schemeClr val="tx1"/>
                  </a:solidFill>
                  <a:prstDash val="solid"/>
                </a:ln>
                <a:solidFill>
                  <a:schemeClr val="accent1">
                    <a:lumMod val="50000"/>
                  </a:schemeClr>
                </a:solidFill>
                <a:effectLst>
                  <a:outerShdw blurRad="50000" dist="50800" dir="7500000" algn="tl">
                    <a:srgbClr val="000000">
                      <a:shade val="5000"/>
                      <a:alpha val="35000"/>
                    </a:srgbClr>
                  </a:outerShdw>
                </a:effectLst>
              </a:rPr>
              <a:t>Anticonvulsants drugs</a:t>
            </a:r>
            <a:endParaRPr lang="ar-IQ" b="1" dirty="0">
              <a:ln w="19050">
                <a:solidFill>
                  <a:schemeClr val="tx1"/>
                </a:solidFill>
                <a:prstDash val="solid"/>
              </a:ln>
              <a:solidFill>
                <a:schemeClr val="accent1">
                  <a:lumMod val="50000"/>
                </a:schemeClr>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914400" y="4343400"/>
            <a:ext cx="7315200" cy="1144632"/>
          </a:xfrm>
        </p:spPr>
        <p:txBody>
          <a:bodyPr/>
          <a:lstStyle/>
          <a:p>
            <a:r>
              <a:rPr lang="en-US" b="1" dirty="0">
                <a:ln w="1905"/>
                <a:solidFill>
                  <a:srgbClr val="FFFF00"/>
                </a:solidFill>
                <a:effectLst>
                  <a:innerShdw blurRad="69850" dist="43180" dir="5400000">
                    <a:srgbClr val="000000">
                      <a:alpha val="65000"/>
                    </a:srgbClr>
                  </a:innerShdw>
                </a:effectLst>
              </a:rPr>
              <a:t>Asist. Prof. Dr. Jubran K. Hassan</a:t>
            </a:r>
          </a:p>
          <a:p>
            <a:r>
              <a:rPr lang="en-US" b="1" dirty="0">
                <a:ln w="1905"/>
                <a:solidFill>
                  <a:srgbClr val="FFFF00"/>
                </a:solidFill>
                <a:effectLst>
                  <a:innerShdw blurRad="69850" dist="43180" dir="5400000">
                    <a:srgbClr val="000000">
                      <a:alpha val="65000"/>
                    </a:srgbClr>
                  </a:innerShdw>
                </a:effectLst>
              </a:rPr>
              <a:t>Department of Clinical Pharmacy</a:t>
            </a:r>
          </a:p>
        </p:txBody>
      </p:sp>
    </p:spTree>
    <p:extLst>
      <p:ext uri="{BB962C8B-B14F-4D97-AF65-F5344CB8AC3E}">
        <p14:creationId xmlns:p14="http://schemas.microsoft.com/office/powerpoint/2010/main" val="68830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Altered plasma protein binding</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77446" y="685800"/>
            <a:ext cx="440958" cy="222920"/>
          </a:xfrm>
        </p:spPr>
        <p:txBody>
          <a:bodyPr/>
          <a:lstStyle/>
          <a:p>
            <a:fld id="{B6F15528-21DE-4FAA-801E-634DDDAF4B2B}" type="slidenum">
              <a:rPr lang="en-US" smtClean="0"/>
              <a:pPr/>
              <a:t>10</a:t>
            </a:fld>
            <a:endParaRPr lang="en-US" dirty="0"/>
          </a:p>
        </p:txBody>
      </p:sp>
      <p:sp>
        <p:nvSpPr>
          <p:cNvPr id="9" name="Rectangle 8"/>
          <p:cNvSpPr/>
          <p:nvPr/>
        </p:nvSpPr>
        <p:spPr>
          <a:xfrm>
            <a:off x="609600" y="2033845"/>
            <a:ext cx="7772400" cy="138499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b="1" dirty="0">
                <a:solidFill>
                  <a:srgbClr val="FFFF00"/>
                </a:solidFill>
              </a:rPr>
              <a:t>Answer : </a:t>
            </a:r>
            <a:r>
              <a:rPr lang="en-US" sz="2000" dirty="0">
                <a:solidFill>
                  <a:schemeClr val="tx1"/>
                </a:solidFill>
              </a:rPr>
              <a:t>use equation to correct plasma conc. of phenytoin to normal binding. </a:t>
            </a:r>
            <a:endParaRPr lang="en-US" sz="2400" baseline="30000" dirty="0">
              <a:solidFill>
                <a:srgbClr val="FFFF00"/>
              </a:solidFill>
            </a:endParaRPr>
          </a:p>
          <a:p>
            <a:pPr marL="285750" indent="-285750" algn="just">
              <a:buFont typeface="Arial" pitchFamily="34" charset="0"/>
              <a:buChar char="•"/>
            </a:pPr>
            <a:r>
              <a:rPr lang="en-US" sz="2400" dirty="0">
                <a:solidFill>
                  <a:srgbClr val="FFFF00"/>
                </a:solidFill>
              </a:rPr>
              <a:t>X =0.1 at 25</a:t>
            </a:r>
            <a:r>
              <a:rPr lang="en-US" sz="2000" b="1" dirty="0">
                <a:solidFill>
                  <a:schemeClr val="tx1"/>
                </a:solidFill>
              </a:rPr>
              <a:t>C</a:t>
            </a:r>
            <a:r>
              <a:rPr lang="en-US" sz="2000" b="1" baseline="30000" dirty="0">
                <a:solidFill>
                  <a:schemeClr val="tx1"/>
                </a:solidFill>
              </a:rPr>
              <a:t>0  </a:t>
            </a:r>
            <a:r>
              <a:rPr lang="en-US" sz="2000" dirty="0">
                <a:solidFill>
                  <a:schemeClr val="tx1"/>
                </a:solidFill>
              </a:rPr>
              <a:t>. The patient </a:t>
            </a:r>
            <a:r>
              <a:rPr lang="en-US" sz="2000" dirty="0" err="1">
                <a:solidFill>
                  <a:schemeClr val="tx1"/>
                </a:solidFill>
              </a:rPr>
              <a:t>creatinine</a:t>
            </a:r>
            <a:r>
              <a:rPr lang="en-US" sz="2000" dirty="0">
                <a:solidFill>
                  <a:schemeClr val="tx1"/>
                </a:solidFill>
              </a:rPr>
              <a:t> clearance &lt;15 ml/min. And </a:t>
            </a:r>
            <a:r>
              <a:rPr lang="en-US" sz="2000" dirty="0" err="1">
                <a:solidFill>
                  <a:schemeClr val="tx1"/>
                </a:solidFill>
              </a:rPr>
              <a:t>valproic</a:t>
            </a:r>
            <a:r>
              <a:rPr lang="en-US" sz="2000" dirty="0">
                <a:solidFill>
                  <a:schemeClr val="tx1"/>
                </a:solidFill>
              </a:rPr>
              <a:t> acid was not concomitantly used ; so the equation selected is</a:t>
            </a:r>
          </a:p>
        </p:txBody>
      </p:sp>
      <p:sp>
        <p:nvSpPr>
          <p:cNvPr id="11" name="Rectangle 10"/>
          <p:cNvSpPr/>
          <p:nvPr/>
        </p:nvSpPr>
        <p:spPr>
          <a:xfrm>
            <a:off x="611560" y="1268760"/>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b="1" dirty="0">
                <a:solidFill>
                  <a:srgbClr val="FFFF00"/>
                </a:solidFill>
              </a:rPr>
              <a:t>Example 1 B</a:t>
            </a:r>
            <a:r>
              <a:rPr lang="en-US" sz="2000" dirty="0">
                <a:solidFill>
                  <a:srgbClr val="FFFF00"/>
                </a:solidFill>
              </a:rPr>
              <a:t>-</a:t>
            </a:r>
            <a:r>
              <a:rPr lang="en-US" sz="2000" dirty="0"/>
              <a:t> </a:t>
            </a:r>
            <a:r>
              <a:rPr lang="en-US" sz="2000" dirty="0">
                <a:solidFill>
                  <a:srgbClr val="66FF33"/>
                </a:solidFill>
              </a:rPr>
              <a:t>Compute an estimated normalized phenytoin concentration for this patient. If </a:t>
            </a:r>
            <a:r>
              <a:rPr lang="en-US" sz="2000" dirty="0" err="1">
                <a:solidFill>
                  <a:srgbClr val="66FF33"/>
                </a:solidFill>
              </a:rPr>
              <a:t>creatinine</a:t>
            </a:r>
            <a:r>
              <a:rPr lang="en-US" sz="2000" dirty="0">
                <a:solidFill>
                  <a:srgbClr val="66FF33"/>
                </a:solidFill>
              </a:rPr>
              <a:t> clearance was 10ml/min</a:t>
            </a:r>
            <a:endParaRPr lang="ar-IQ" sz="2000" b="1" dirty="0">
              <a:solidFill>
                <a:srgbClr val="66FF33"/>
              </a:solidFill>
            </a:endParaRPr>
          </a:p>
        </p:txBody>
      </p:sp>
      <mc:AlternateContent xmlns:mc="http://schemas.openxmlformats.org/markup-compatibility/2006" xmlns:a14="http://schemas.microsoft.com/office/drawing/2010/main">
        <mc:Choice Requires="a14">
          <p:sp>
            <p:nvSpPr>
              <p:cNvPr id="8" name="Rectangle 7"/>
              <p:cNvSpPr/>
              <p:nvPr/>
            </p:nvSpPr>
            <p:spPr>
              <a:xfrm>
                <a:off x="596655" y="3519010"/>
                <a:ext cx="7772400" cy="165019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algn="just"/>
                <a14:m>
                  <m:oMathPara xmlns:m="http://schemas.openxmlformats.org/officeDocument/2006/math">
                    <m:oMathParaPr>
                      <m:jc m:val="centerGroup"/>
                    </m:oMathParaPr>
                    <m:oMath xmlns:m="http://schemas.openxmlformats.org/officeDocument/2006/math">
                      <m:r>
                        <a:rPr lang="en-US" sz="1600" b="1" i="1" smtClean="0">
                          <a:solidFill>
                            <a:srgbClr val="FFFF00"/>
                          </a:solidFill>
                          <a:latin typeface="Cambria Math"/>
                        </a:rPr>
                        <m:t>𝑪</m:t>
                      </m:r>
                      <m:r>
                        <a:rPr lang="en-US" sz="1600" b="1" i="1" baseline="-25000" smtClean="0">
                          <a:solidFill>
                            <a:srgbClr val="FFFF00"/>
                          </a:solidFill>
                          <a:latin typeface="Cambria Math"/>
                        </a:rPr>
                        <m:t>𝒏𝒐𝒓𝒎𝒂𝒍</m:t>
                      </m:r>
                      <m:r>
                        <a:rPr lang="en-US" sz="1600" b="1" i="1" baseline="-25000" smtClean="0">
                          <a:solidFill>
                            <a:srgbClr val="FFFF00"/>
                          </a:solidFill>
                          <a:latin typeface="Cambria Math"/>
                        </a:rPr>
                        <m:t> </m:t>
                      </m:r>
                      <m:r>
                        <a:rPr lang="en-US" sz="1600" b="1" i="1" baseline="-25000" smtClean="0">
                          <a:solidFill>
                            <a:srgbClr val="FFFF00"/>
                          </a:solidFill>
                          <a:latin typeface="Cambria Math"/>
                        </a:rPr>
                        <m:t>𝑩𝒊𝒏𝒅𝒊𝒏𝒈</m:t>
                      </m:r>
                      <m:r>
                        <a:rPr lang="en-US" sz="1600" b="1" i="1" smtClean="0">
                          <a:solidFill>
                            <a:srgbClr val="FFFF00"/>
                          </a:solidFill>
                          <a:latin typeface="Cambria Math"/>
                        </a:rPr>
                        <m:t>=</m:t>
                      </m:r>
                      <m:f>
                        <m:fPr>
                          <m:ctrlPr>
                            <a:rPr lang="en-US" sz="1600" b="1" i="1" smtClean="0">
                              <a:solidFill>
                                <a:srgbClr val="FFFF00"/>
                              </a:solidFill>
                              <a:latin typeface="Cambria Math" panose="02040503050406030204" pitchFamily="18" charset="0"/>
                            </a:rPr>
                          </m:ctrlPr>
                        </m:fPr>
                        <m:num>
                          <m:r>
                            <a:rPr lang="en-US" sz="1600" b="1" i="1" smtClean="0">
                              <a:solidFill>
                                <a:srgbClr val="FFFF00"/>
                              </a:solidFill>
                              <a:latin typeface="Cambria Math"/>
                            </a:rPr>
                            <m:t>𝑶𝒃𝒔𝒆𝒓𝒗𝒆𝒅</m:t>
                          </m:r>
                          <m:r>
                            <a:rPr lang="en-US" sz="1600" b="1" i="1" smtClean="0">
                              <a:solidFill>
                                <a:srgbClr val="FFFF00"/>
                              </a:solidFill>
                              <a:latin typeface="Cambria Math"/>
                            </a:rPr>
                            <m:t> </m:t>
                          </m:r>
                          <m:r>
                            <a:rPr lang="en-US" sz="1600" b="1" i="1" smtClean="0">
                              <a:solidFill>
                                <a:srgbClr val="FFFF00"/>
                              </a:solidFill>
                              <a:latin typeface="Cambria Math"/>
                            </a:rPr>
                            <m:t>𝑷𝒉𝒆𝒏𝒚𝒕𝒐𝒊𝒏</m:t>
                          </m:r>
                          <m:r>
                            <a:rPr lang="en-US" sz="1600" b="1" i="1" smtClean="0">
                              <a:solidFill>
                                <a:srgbClr val="FFFF00"/>
                              </a:solidFill>
                              <a:latin typeface="Cambria Math"/>
                            </a:rPr>
                            <m:t> </m:t>
                          </m:r>
                          <m:r>
                            <a:rPr lang="en-US" sz="1600" b="1" i="1" smtClean="0">
                              <a:solidFill>
                                <a:srgbClr val="FFFF00"/>
                              </a:solidFill>
                              <a:latin typeface="Cambria Math"/>
                            </a:rPr>
                            <m:t>𝒄𝒐𝒏𝒄</m:t>
                          </m:r>
                          <m:r>
                            <a:rPr lang="en-US" sz="1600" b="1" i="1" smtClean="0">
                              <a:solidFill>
                                <a:srgbClr val="FFFF00"/>
                              </a:solidFill>
                              <a:latin typeface="Cambria Math"/>
                            </a:rPr>
                            <m:t>.  </m:t>
                          </m:r>
                          <m:r>
                            <a:rPr lang="en-US" sz="1600" b="1" i="1" smtClean="0">
                              <a:solidFill>
                                <a:srgbClr val="FFFF00"/>
                              </a:solidFill>
                              <a:latin typeface="Cambria Math"/>
                            </a:rPr>
                            <m:t>𝒊𝒏</m:t>
                          </m:r>
                          <m:r>
                            <a:rPr lang="en-US" sz="1600" b="1" i="1" smtClean="0">
                              <a:solidFill>
                                <a:srgbClr val="FFFF00"/>
                              </a:solidFill>
                              <a:latin typeface="Cambria Math"/>
                            </a:rPr>
                            <m:t> µ</m:t>
                          </m:r>
                          <m:r>
                            <a:rPr lang="en-US" sz="1600" b="1" i="1" smtClean="0">
                              <a:solidFill>
                                <a:srgbClr val="FFFF00"/>
                              </a:solidFill>
                              <a:latin typeface="Cambria Math"/>
                            </a:rPr>
                            <m:t>𝒈</m:t>
                          </m:r>
                          <m:r>
                            <a:rPr lang="en-US" sz="1600" b="1" i="1" smtClean="0">
                              <a:solidFill>
                                <a:srgbClr val="FFFF00"/>
                              </a:solidFill>
                              <a:latin typeface="Cambria Math"/>
                            </a:rPr>
                            <m:t>/</m:t>
                          </m:r>
                          <m:r>
                            <a:rPr lang="en-US" sz="1600" b="1" i="1" smtClean="0">
                              <a:solidFill>
                                <a:srgbClr val="FFFF00"/>
                              </a:solidFill>
                              <a:latin typeface="Cambria Math"/>
                            </a:rPr>
                            <m:t>𝒎𝒍</m:t>
                          </m:r>
                        </m:num>
                        <m:den>
                          <m:d>
                            <m:dPr>
                              <m:ctrlPr>
                                <a:rPr lang="en-US" sz="1600" b="1" i="1" smtClean="0">
                                  <a:solidFill>
                                    <a:srgbClr val="FFFF00"/>
                                  </a:solidFill>
                                  <a:latin typeface="Cambria Math" panose="02040503050406030204" pitchFamily="18" charset="0"/>
                                </a:rPr>
                              </m:ctrlPr>
                            </m:dPr>
                            <m:e>
                              <m:r>
                                <a:rPr lang="en-US" sz="1600" b="1" i="1" smtClean="0">
                                  <a:solidFill>
                                    <a:srgbClr val="FFFF00"/>
                                  </a:solidFill>
                                  <a:latin typeface="Cambria Math"/>
                                </a:rPr>
                                <m:t>𝑿</m:t>
                              </m:r>
                            </m:e>
                          </m:d>
                          <m:r>
                            <a:rPr lang="en-US" sz="1600" b="1" i="1" smtClean="0">
                              <a:solidFill>
                                <a:srgbClr val="FFFF00"/>
                              </a:solidFill>
                              <a:latin typeface="Cambria Math"/>
                            </a:rPr>
                            <m:t>(</m:t>
                          </m:r>
                          <m:r>
                            <a:rPr lang="en-US" sz="1600" b="1" i="1" smtClean="0">
                              <a:solidFill>
                                <a:srgbClr val="FFFF00"/>
                              </a:solidFill>
                              <a:latin typeface="Cambria Math"/>
                            </a:rPr>
                            <m:t>𝑷𝒂𝒕𝒊𝒆𝒏𝒕</m:t>
                          </m:r>
                          <m:r>
                            <a:rPr lang="en-US" sz="1600" b="1" i="1" smtClean="0">
                              <a:solidFill>
                                <a:srgbClr val="FFFF00"/>
                              </a:solidFill>
                              <a:latin typeface="Cambria Math"/>
                            </a:rPr>
                            <m:t> </m:t>
                          </m:r>
                          <m:r>
                            <a:rPr lang="en-US" sz="1600" b="1" i="1" smtClean="0">
                              <a:solidFill>
                                <a:srgbClr val="FFFF00"/>
                              </a:solidFill>
                              <a:latin typeface="Cambria Math"/>
                            </a:rPr>
                            <m:t>𝒔𝒆𝒓𝒖𝒎</m:t>
                          </m:r>
                          <m:r>
                            <a:rPr lang="en-US" sz="1600" b="1" i="1" smtClean="0">
                              <a:solidFill>
                                <a:srgbClr val="FFFF00"/>
                              </a:solidFill>
                              <a:latin typeface="Cambria Math"/>
                            </a:rPr>
                            <m:t> </m:t>
                          </m:r>
                          <m:r>
                            <a:rPr lang="en-US" sz="1600" b="1" i="1" smtClean="0">
                              <a:solidFill>
                                <a:srgbClr val="FFFF00"/>
                              </a:solidFill>
                              <a:latin typeface="Cambria Math"/>
                            </a:rPr>
                            <m:t>𝒂𝒍𝒃𝒖𝒎𝒊𝒏</m:t>
                          </m:r>
                          <m:r>
                            <a:rPr lang="en-US" sz="1600" b="1" i="1" smtClean="0">
                              <a:solidFill>
                                <a:srgbClr val="FFFF00"/>
                              </a:solidFill>
                              <a:latin typeface="Cambria Math"/>
                            </a:rPr>
                            <m:t>)+</m:t>
                          </m:r>
                          <m:r>
                            <a:rPr lang="en-US" sz="1600" b="1" i="1" smtClean="0">
                              <a:solidFill>
                                <a:srgbClr val="FFFF00"/>
                              </a:solidFill>
                              <a:latin typeface="Cambria Math"/>
                            </a:rPr>
                            <m:t>𝟎</m:t>
                          </m:r>
                          <m:r>
                            <a:rPr lang="en-US" sz="1600" b="1" i="1" smtClean="0">
                              <a:solidFill>
                                <a:srgbClr val="FFFF00"/>
                              </a:solidFill>
                              <a:latin typeface="Cambria Math"/>
                            </a:rPr>
                            <m:t>.</m:t>
                          </m:r>
                          <m:r>
                            <a:rPr lang="en-US" sz="1600" b="1" i="1" smtClean="0">
                              <a:solidFill>
                                <a:srgbClr val="FFFF00"/>
                              </a:solidFill>
                              <a:latin typeface="Cambria Math"/>
                            </a:rPr>
                            <m:t>𝟏</m:t>
                          </m:r>
                        </m:den>
                      </m:f>
                    </m:oMath>
                  </m:oMathPara>
                </a14:m>
                <a:endParaRPr lang="en-US" b="1" baseline="-25000" dirty="0">
                  <a:solidFill>
                    <a:srgbClr val="FFFF00"/>
                  </a:solidFill>
                </a:endParaRPr>
              </a:p>
              <a:p>
                <a:pPr algn="just"/>
                <a:r>
                  <a:rPr lang="en-US" b="1" baseline="-25000" dirty="0">
                    <a:solidFill>
                      <a:srgbClr val="FFFF00"/>
                    </a:solidFill>
                  </a:rPr>
                  <a:t>                                                                 </a:t>
                </a:r>
              </a:p>
              <a:p>
                <a:pPr algn="just"/>
                <a:r>
                  <a:rPr lang="en-US" b="1" baseline="-25000" dirty="0">
                    <a:solidFill>
                      <a:srgbClr val="FFFF00"/>
                    </a:solidFill>
                  </a:rPr>
                  <a:t>                                                                      </a:t>
                </a:r>
                <a:r>
                  <a:rPr lang="en-US" b="1" dirty="0">
                    <a:solidFill>
                      <a:srgbClr val="FFFF00"/>
                    </a:solidFill>
                  </a:rPr>
                  <a:t> = </a:t>
                </a:r>
                <a:r>
                  <a:rPr lang="en-US" b="1" dirty="0">
                    <a:solidFill>
                      <a:schemeClr val="tx1"/>
                    </a:solidFill>
                  </a:rPr>
                  <a:t>7.5</a:t>
                </a:r>
                <a:r>
                  <a:rPr lang="en-US" dirty="0"/>
                  <a:t> </a:t>
                </a:r>
                <a:r>
                  <a:rPr lang="en-US" dirty="0" err="1"/>
                  <a:t>μg</a:t>
                </a:r>
                <a:r>
                  <a:rPr lang="en-US" dirty="0"/>
                  <a:t>/mL   /[ (</a:t>
                </a:r>
                <a:r>
                  <a:rPr lang="en-US" dirty="0">
                    <a:solidFill>
                      <a:srgbClr val="66FF33"/>
                    </a:solidFill>
                  </a:rPr>
                  <a:t>0.1</a:t>
                </a:r>
                <a:r>
                  <a:rPr lang="en-US" dirty="0"/>
                  <a:t>* 2.2g/dl)+0.1]</a:t>
                </a:r>
              </a:p>
              <a:p>
                <a:pPr algn="just"/>
                <a:r>
                  <a:rPr lang="en-US" dirty="0"/>
                  <a:t>                                               = 23.4 </a:t>
                </a:r>
                <a:r>
                  <a:rPr lang="en-US" dirty="0" err="1"/>
                  <a:t>μg</a:t>
                </a:r>
                <a:r>
                  <a:rPr lang="en-US" dirty="0"/>
                  <a:t>/mL</a:t>
                </a:r>
              </a:p>
              <a:p>
                <a:pPr algn="just"/>
                <a:r>
                  <a:rPr lang="en-US" b="1" dirty="0">
                    <a:solidFill>
                      <a:srgbClr val="FFFF00"/>
                    </a:solidFill>
                  </a:rPr>
                  <a:t>                                    and </a:t>
                </a:r>
                <a:r>
                  <a:rPr lang="en-US" sz="2000" b="1" dirty="0">
                    <a:solidFill>
                      <a:srgbClr val="FFFF00"/>
                    </a:solidFill>
                  </a:rPr>
                  <a:t>C</a:t>
                </a:r>
                <a:r>
                  <a:rPr lang="en-US" b="1" dirty="0">
                    <a:solidFill>
                      <a:srgbClr val="FFFF00"/>
                    </a:solidFill>
                  </a:rPr>
                  <a:t> </a:t>
                </a:r>
                <a:r>
                  <a:rPr lang="en-US" b="1" baseline="-25000" dirty="0">
                    <a:solidFill>
                      <a:srgbClr val="FFFF00"/>
                    </a:solidFill>
                  </a:rPr>
                  <a:t>free </a:t>
                </a:r>
                <a:r>
                  <a:rPr lang="en-US" b="1" dirty="0">
                    <a:solidFill>
                      <a:srgbClr val="FFFF00"/>
                    </a:solidFill>
                  </a:rPr>
                  <a:t> = </a:t>
                </a:r>
                <a:r>
                  <a:rPr lang="en-US" b="1" dirty="0" err="1">
                    <a:solidFill>
                      <a:srgbClr val="FFFF00"/>
                    </a:solidFill>
                  </a:rPr>
                  <a:t>C</a:t>
                </a:r>
                <a:r>
                  <a:rPr lang="en-US" b="1" baseline="-25000" dirty="0" err="1">
                    <a:solidFill>
                      <a:srgbClr val="FFFF00"/>
                    </a:solidFill>
                  </a:rPr>
                  <a:t>total</a:t>
                </a:r>
                <a:r>
                  <a:rPr lang="en-US" b="1" baseline="-25000" dirty="0">
                    <a:solidFill>
                      <a:srgbClr val="FFFF00"/>
                    </a:solidFill>
                  </a:rPr>
                  <a:t> .</a:t>
                </a:r>
                <a:r>
                  <a:rPr lang="en-US" b="1" dirty="0">
                    <a:solidFill>
                      <a:srgbClr val="FFFF00"/>
                    </a:solidFill>
                  </a:rPr>
                  <a:t>Fu  </a:t>
                </a:r>
                <a:r>
                  <a:rPr lang="en-US" b="1" dirty="0">
                    <a:solidFill>
                      <a:srgbClr val="66FF33"/>
                    </a:solidFill>
                  </a:rPr>
                  <a:t>then</a:t>
                </a:r>
                <a:r>
                  <a:rPr lang="en-US" b="1" dirty="0">
                    <a:solidFill>
                      <a:srgbClr val="FFFF00"/>
                    </a:solidFill>
                  </a:rPr>
                  <a:t>   </a:t>
                </a:r>
                <a:r>
                  <a:rPr lang="en-US" b="1" dirty="0">
                    <a:solidFill>
                      <a:schemeClr val="tx1"/>
                    </a:solidFill>
                  </a:rPr>
                  <a:t>23.4* 0.1</a:t>
                </a:r>
                <a:r>
                  <a:rPr lang="en-US" b="1" dirty="0">
                    <a:solidFill>
                      <a:srgbClr val="FFFF00"/>
                    </a:solidFill>
                  </a:rPr>
                  <a:t>=  2.34 </a:t>
                </a:r>
                <a:r>
                  <a:rPr lang="en-US" dirty="0" err="1"/>
                  <a:t>μg</a:t>
                </a:r>
                <a:r>
                  <a:rPr lang="en-US" dirty="0"/>
                  <a:t>/mL</a:t>
                </a:r>
              </a:p>
            </p:txBody>
          </p:sp>
        </mc:Choice>
        <mc:Fallback xmlns="">
          <p:sp>
            <p:nvSpPr>
              <p:cNvPr id="8" name="Rectangle 7"/>
              <p:cNvSpPr>
                <a:spLocks noRot="1" noChangeAspect="1" noMove="1" noResize="1" noEditPoints="1" noAdjustHandles="1" noChangeArrowheads="1" noChangeShapeType="1" noTextEdit="1"/>
              </p:cNvSpPr>
              <p:nvPr/>
            </p:nvSpPr>
            <p:spPr>
              <a:xfrm>
                <a:off x="596655" y="3519010"/>
                <a:ext cx="7772400" cy="1650195"/>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16654041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1"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Altered plasma protein binding</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32440" y="685800"/>
            <a:ext cx="485963" cy="312930"/>
          </a:xfrm>
        </p:spPr>
        <p:txBody>
          <a:bodyPr/>
          <a:lstStyle/>
          <a:p>
            <a:fld id="{B6F15528-21DE-4FAA-801E-634DDDAF4B2B}" type="slidenum">
              <a:rPr lang="en-US" smtClean="0"/>
              <a:pPr/>
              <a:t>11</a:t>
            </a:fld>
            <a:endParaRPr lang="en-US" dirty="0"/>
          </a:p>
        </p:txBody>
      </p:sp>
      <p:sp>
        <p:nvSpPr>
          <p:cNvPr id="9" name="Rectangle 8"/>
          <p:cNvSpPr/>
          <p:nvPr/>
        </p:nvSpPr>
        <p:spPr>
          <a:xfrm>
            <a:off x="609600" y="3266399"/>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b="1" dirty="0">
                <a:solidFill>
                  <a:srgbClr val="FFFF00"/>
                </a:solidFill>
              </a:rPr>
              <a:t>Answer : </a:t>
            </a:r>
            <a:r>
              <a:rPr lang="en-US" sz="2000" dirty="0">
                <a:solidFill>
                  <a:schemeClr val="tx1"/>
                </a:solidFill>
              </a:rPr>
              <a:t>use equation to correct plasma conc. of phenytoin to normal binding. </a:t>
            </a:r>
            <a:endParaRPr lang="en-US" sz="2400" baseline="30000" dirty="0">
              <a:solidFill>
                <a:srgbClr val="FFFF00"/>
              </a:solidFill>
            </a:endParaRPr>
          </a:p>
          <a:p>
            <a:pPr marL="285750" indent="-285750" algn="just">
              <a:buFont typeface="Arial" pitchFamily="34" charset="0"/>
              <a:buChar char="•"/>
            </a:pPr>
            <a:r>
              <a:rPr lang="en-US" sz="2000" dirty="0">
                <a:solidFill>
                  <a:schemeClr val="tx1"/>
                </a:solidFill>
              </a:rPr>
              <a:t> The patient </a:t>
            </a:r>
            <a:r>
              <a:rPr lang="en-US" sz="2000" dirty="0" err="1">
                <a:solidFill>
                  <a:schemeClr val="tx1"/>
                </a:solidFill>
              </a:rPr>
              <a:t>creatinine</a:t>
            </a:r>
            <a:r>
              <a:rPr lang="en-US" sz="2000" dirty="0">
                <a:solidFill>
                  <a:schemeClr val="tx1"/>
                </a:solidFill>
              </a:rPr>
              <a:t> clearance </a:t>
            </a:r>
            <a:r>
              <a:rPr lang="en-US" sz="2000" dirty="0" err="1">
                <a:solidFill>
                  <a:schemeClr val="tx1"/>
                </a:solidFill>
              </a:rPr>
              <a:t>arround</a:t>
            </a:r>
            <a:r>
              <a:rPr lang="en-US" sz="2000" dirty="0">
                <a:solidFill>
                  <a:schemeClr val="tx1"/>
                </a:solidFill>
              </a:rPr>
              <a:t> normal &gt;15 ml/min . And </a:t>
            </a:r>
            <a:r>
              <a:rPr lang="en-US" sz="2000" dirty="0" err="1">
                <a:solidFill>
                  <a:schemeClr val="tx1"/>
                </a:solidFill>
              </a:rPr>
              <a:t>valproic</a:t>
            </a:r>
            <a:r>
              <a:rPr lang="en-US" sz="2000" dirty="0">
                <a:solidFill>
                  <a:schemeClr val="tx1"/>
                </a:solidFill>
              </a:rPr>
              <a:t> acid was concomitantly used ; so the equation selected is</a:t>
            </a:r>
          </a:p>
        </p:txBody>
      </p:sp>
      <p:sp>
        <p:nvSpPr>
          <p:cNvPr id="11" name="Rectangle 10"/>
          <p:cNvSpPr/>
          <p:nvPr/>
        </p:nvSpPr>
        <p:spPr>
          <a:xfrm>
            <a:off x="611560" y="1268760"/>
            <a:ext cx="7772400" cy="1938992"/>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b="1" dirty="0">
                <a:solidFill>
                  <a:srgbClr val="FFFF00"/>
                </a:solidFill>
              </a:rPr>
              <a:t>Example 2 </a:t>
            </a:r>
            <a:r>
              <a:rPr lang="en-US" sz="2000" dirty="0"/>
              <a:t>PM is an epileptic patient being treated with phenytoin and </a:t>
            </a:r>
            <a:r>
              <a:rPr lang="en-US" sz="2000" dirty="0" err="1"/>
              <a:t>valproic</a:t>
            </a:r>
            <a:r>
              <a:rPr lang="en-US" sz="2000" dirty="0"/>
              <a:t> acid. He has a normal albumin concentration (albumin = 4.2 g/</a:t>
            </a:r>
            <a:r>
              <a:rPr lang="en-US" sz="2000" dirty="0" err="1"/>
              <a:t>dL</a:t>
            </a:r>
            <a:r>
              <a:rPr lang="en-US" sz="2000" dirty="0"/>
              <a:t>) and normal renal function (</a:t>
            </a:r>
            <a:r>
              <a:rPr lang="en-US" sz="2000" dirty="0" err="1"/>
              <a:t>creatinine</a:t>
            </a:r>
            <a:r>
              <a:rPr lang="en-US" sz="2000" dirty="0"/>
              <a:t> clearance  = 90 mL/min). His steady-state total phenytoin and </a:t>
            </a:r>
            <a:r>
              <a:rPr lang="en-US" sz="2000" dirty="0" err="1"/>
              <a:t>valproic</a:t>
            </a:r>
            <a:r>
              <a:rPr lang="en-US" sz="2000" dirty="0"/>
              <a:t> acid concentrations are 7.5 </a:t>
            </a:r>
            <a:r>
              <a:rPr lang="el-GR" sz="2000" dirty="0"/>
              <a:t>μ</a:t>
            </a:r>
            <a:r>
              <a:rPr lang="en-US" sz="2000" dirty="0"/>
              <a:t>g/mL and 100 </a:t>
            </a:r>
            <a:r>
              <a:rPr lang="el-GR" sz="2000" dirty="0"/>
              <a:t>μ</a:t>
            </a:r>
            <a:r>
              <a:rPr lang="en-US" sz="2000" dirty="0"/>
              <a:t>g/mL, respectively.. </a:t>
            </a:r>
            <a:r>
              <a:rPr lang="en-US" sz="2000" dirty="0">
                <a:solidFill>
                  <a:srgbClr val="FFFF00"/>
                </a:solidFill>
              </a:rPr>
              <a:t>A-</a:t>
            </a:r>
            <a:r>
              <a:rPr lang="en-US" sz="2000" dirty="0"/>
              <a:t> </a:t>
            </a:r>
            <a:r>
              <a:rPr lang="en-US" sz="2000" dirty="0">
                <a:solidFill>
                  <a:srgbClr val="66FF33"/>
                </a:solidFill>
              </a:rPr>
              <a:t>Compute an estimated normalized phenytoin concentration for this patient.</a:t>
            </a:r>
            <a:endParaRPr lang="ar-IQ" sz="2000" b="1" dirty="0">
              <a:solidFill>
                <a:srgbClr val="66FF33"/>
              </a:solidFill>
            </a:endParaRPr>
          </a:p>
        </p:txBody>
      </p:sp>
      <mc:AlternateContent xmlns:mc="http://schemas.openxmlformats.org/markup-compatibility/2006" xmlns:a14="http://schemas.microsoft.com/office/drawing/2010/main">
        <mc:Choice Requires="a14">
          <p:sp>
            <p:nvSpPr>
              <p:cNvPr id="8" name="Rectangle 7"/>
              <p:cNvSpPr/>
              <p:nvPr/>
            </p:nvSpPr>
            <p:spPr>
              <a:xfrm>
                <a:off x="596655" y="4644135"/>
                <a:ext cx="7772400" cy="1664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algn="just"/>
                <a14:m>
                  <m:oMathPara xmlns:m="http://schemas.openxmlformats.org/officeDocument/2006/math">
                    <m:oMathParaPr>
                      <m:jc m:val="centerGroup"/>
                    </m:oMathParaPr>
                    <m:oMath xmlns:m="http://schemas.openxmlformats.org/officeDocument/2006/math">
                      <m:r>
                        <a:rPr lang="en-US" sz="1600" b="1" i="1">
                          <a:solidFill>
                            <a:srgbClr val="FFFF00"/>
                          </a:solidFill>
                          <a:latin typeface="Cambria Math"/>
                        </a:rPr>
                        <m:t>𝑪</m:t>
                      </m:r>
                      <m:r>
                        <a:rPr lang="en-US" sz="1600" b="1" i="1" baseline="-25000">
                          <a:solidFill>
                            <a:srgbClr val="FFFF00"/>
                          </a:solidFill>
                          <a:latin typeface="Cambria Math"/>
                        </a:rPr>
                        <m:t>𝒏𝒐𝒓𝒎𝒂𝒍</m:t>
                      </m:r>
                      <m:r>
                        <a:rPr lang="en-US" sz="1600" b="1" i="1" baseline="-25000">
                          <a:solidFill>
                            <a:srgbClr val="FFFF00"/>
                          </a:solidFill>
                          <a:latin typeface="Cambria Math"/>
                        </a:rPr>
                        <m:t> </m:t>
                      </m:r>
                      <m:r>
                        <a:rPr lang="en-US" sz="1600" b="1" i="1" baseline="-25000">
                          <a:solidFill>
                            <a:srgbClr val="FFFF00"/>
                          </a:solidFill>
                          <a:latin typeface="Cambria Math"/>
                        </a:rPr>
                        <m:t>𝑩𝒊𝒏𝒅𝒊𝒏𝒈</m:t>
                      </m:r>
                      <m:r>
                        <a:rPr lang="en-US" sz="1600" b="1" i="1">
                          <a:solidFill>
                            <a:srgbClr val="FFFF00"/>
                          </a:solidFill>
                          <a:latin typeface="Cambria Math"/>
                        </a:rPr>
                        <m:t>=</m:t>
                      </m:r>
                      <m:f>
                        <m:fPr>
                          <m:ctrlPr>
                            <a:rPr lang="en-US" sz="1600" b="1" i="1">
                              <a:solidFill>
                                <a:srgbClr val="FFFF00"/>
                              </a:solidFill>
                              <a:latin typeface="Cambria Math" panose="02040503050406030204" pitchFamily="18" charset="0"/>
                            </a:rPr>
                          </m:ctrlPr>
                        </m:fPr>
                        <m:num>
                          <m:r>
                            <a:rPr lang="en-US" sz="1600" b="1" i="1">
                              <a:solidFill>
                                <a:srgbClr val="FFFF00"/>
                              </a:solidFill>
                              <a:latin typeface="Cambria Math"/>
                            </a:rPr>
                            <m:t>[(</m:t>
                          </m:r>
                          <m:r>
                            <a:rPr lang="en-US" sz="1600" b="1" i="1">
                              <a:solidFill>
                                <a:srgbClr val="FFFF00"/>
                              </a:solidFill>
                              <a:latin typeface="Cambria Math"/>
                            </a:rPr>
                            <m:t>𝟎</m:t>
                          </m:r>
                          <m:r>
                            <a:rPr lang="en-US" sz="1600" b="1" i="1">
                              <a:solidFill>
                                <a:srgbClr val="FFFF00"/>
                              </a:solidFill>
                              <a:latin typeface="Cambria Math"/>
                            </a:rPr>
                            <m:t>.</m:t>
                          </m:r>
                          <m:r>
                            <a:rPr lang="en-US" sz="1600" b="1" i="1">
                              <a:solidFill>
                                <a:srgbClr val="FFFF00"/>
                              </a:solidFill>
                              <a:latin typeface="Cambria Math"/>
                            </a:rPr>
                            <m:t>𝟎𝟗𝟓</m:t>
                          </m:r>
                          <m:r>
                            <a:rPr lang="en-US" sz="1600" b="1" i="1">
                              <a:solidFill>
                                <a:srgbClr val="FFFF00"/>
                              </a:solidFill>
                              <a:latin typeface="Cambria Math"/>
                            </a:rPr>
                            <m:t> + </m:t>
                          </m:r>
                          <m:r>
                            <a:rPr lang="en-US" sz="1600" b="1" i="1">
                              <a:solidFill>
                                <a:srgbClr val="FFFF00"/>
                              </a:solidFill>
                              <a:latin typeface="Cambria Math"/>
                            </a:rPr>
                            <m:t>𝟎</m:t>
                          </m:r>
                          <m:r>
                            <a:rPr lang="en-US" sz="1600" b="1" i="1">
                              <a:solidFill>
                                <a:srgbClr val="FFFF00"/>
                              </a:solidFill>
                              <a:latin typeface="Cambria Math"/>
                            </a:rPr>
                            <m:t>.</m:t>
                          </m:r>
                          <m:r>
                            <a:rPr lang="en-US" sz="1600" b="1" i="1">
                              <a:solidFill>
                                <a:srgbClr val="FFFF00"/>
                              </a:solidFill>
                              <a:latin typeface="Cambria Math"/>
                            </a:rPr>
                            <m:t>𝟎𝟎𝟏</m:t>
                          </m:r>
                          <m:r>
                            <a:rPr lang="en-US" sz="1600" b="1" i="1">
                              <a:solidFill>
                                <a:srgbClr val="FFFF00"/>
                              </a:solidFill>
                              <a:latin typeface="Cambria Math"/>
                            </a:rPr>
                            <m:t>  ⋅ </m:t>
                          </m:r>
                          <m:r>
                            <a:rPr lang="en-US" sz="1600" b="1" i="1">
                              <a:solidFill>
                                <a:srgbClr val="FFFF00"/>
                              </a:solidFill>
                              <a:latin typeface="Cambria Math"/>
                            </a:rPr>
                            <m:t>𝑽𝑷𝑨</m:t>
                          </m:r>
                          <m:r>
                            <a:rPr lang="en-US" sz="1600" b="1" i="1">
                              <a:solidFill>
                                <a:srgbClr val="FFFF00"/>
                              </a:solidFill>
                              <a:latin typeface="Cambria Math"/>
                            </a:rPr>
                            <m:t>)][</m:t>
                          </m:r>
                          <m:r>
                            <a:rPr lang="en-US" sz="1600" b="1" i="1">
                              <a:solidFill>
                                <a:srgbClr val="FFFF00"/>
                              </a:solidFill>
                              <a:latin typeface="Cambria Math"/>
                            </a:rPr>
                            <m:t>𝑶𝒃𝒔𝒆𝒓𝒗𝒆𝒅</m:t>
                          </m:r>
                          <m:r>
                            <a:rPr lang="en-US" sz="1600" b="1" i="1">
                              <a:solidFill>
                                <a:srgbClr val="FFFF00"/>
                              </a:solidFill>
                              <a:latin typeface="Cambria Math"/>
                            </a:rPr>
                            <m:t> </m:t>
                          </m:r>
                          <m:r>
                            <a:rPr lang="en-US" sz="1600" b="1" i="1">
                              <a:solidFill>
                                <a:srgbClr val="FFFF00"/>
                              </a:solidFill>
                              <a:latin typeface="Cambria Math"/>
                            </a:rPr>
                            <m:t>𝑷𝒉𝒆𝒏𝒚𝒕𝒐𝒊𝒏</m:t>
                          </m:r>
                          <m:r>
                            <a:rPr lang="en-US" sz="1600" b="1" i="1">
                              <a:solidFill>
                                <a:srgbClr val="FFFF00"/>
                              </a:solidFill>
                              <a:latin typeface="Cambria Math"/>
                            </a:rPr>
                            <m:t> </m:t>
                          </m:r>
                          <m:r>
                            <a:rPr lang="en-US" sz="1600" b="1" i="1">
                              <a:solidFill>
                                <a:srgbClr val="FFFF00"/>
                              </a:solidFill>
                              <a:latin typeface="Cambria Math"/>
                            </a:rPr>
                            <m:t>𝒄𝒐𝒏𝒄</m:t>
                          </m:r>
                          <m:r>
                            <a:rPr lang="en-US" sz="1600" b="1" i="1">
                              <a:solidFill>
                                <a:srgbClr val="FFFF00"/>
                              </a:solidFill>
                              <a:latin typeface="Cambria Math"/>
                            </a:rPr>
                            <m:t>.  </m:t>
                          </m:r>
                          <m:r>
                            <a:rPr lang="en-US" sz="1600" b="1" i="1">
                              <a:solidFill>
                                <a:srgbClr val="FFFF00"/>
                              </a:solidFill>
                              <a:latin typeface="Cambria Math"/>
                            </a:rPr>
                            <m:t>𝒊𝒏</m:t>
                          </m:r>
                          <m:r>
                            <a:rPr lang="en-US" sz="1600" b="1" i="1">
                              <a:solidFill>
                                <a:srgbClr val="FFFF00"/>
                              </a:solidFill>
                              <a:latin typeface="Cambria Math"/>
                            </a:rPr>
                            <m:t> µ</m:t>
                          </m:r>
                          <m:r>
                            <a:rPr lang="en-US" sz="1600" b="1" i="1">
                              <a:solidFill>
                                <a:srgbClr val="FFFF00"/>
                              </a:solidFill>
                              <a:latin typeface="Cambria Math"/>
                            </a:rPr>
                            <m:t>𝒈</m:t>
                          </m:r>
                          <m:r>
                            <a:rPr lang="en-US" sz="1600" b="1" i="1">
                              <a:solidFill>
                                <a:srgbClr val="FFFF00"/>
                              </a:solidFill>
                              <a:latin typeface="Cambria Math"/>
                            </a:rPr>
                            <m:t> </m:t>
                          </m:r>
                          <m:r>
                            <a:rPr lang="en-US" sz="1600" b="1" i="1">
                              <a:solidFill>
                                <a:srgbClr val="FFFF00"/>
                              </a:solidFill>
                              <a:latin typeface="Cambria Math"/>
                            </a:rPr>
                            <m:t>𝒑𝒆𝒓</m:t>
                          </m:r>
                          <m:r>
                            <a:rPr lang="en-US" sz="1600" b="1" i="1">
                              <a:solidFill>
                                <a:srgbClr val="FFFF00"/>
                              </a:solidFill>
                              <a:latin typeface="Cambria Math"/>
                            </a:rPr>
                            <m:t> </m:t>
                          </m:r>
                          <m:r>
                            <a:rPr lang="en-US" sz="1600" b="1" i="1">
                              <a:solidFill>
                                <a:srgbClr val="FFFF00"/>
                              </a:solidFill>
                              <a:latin typeface="Cambria Math"/>
                            </a:rPr>
                            <m:t>𝒎𝒍</m:t>
                          </m:r>
                          <m:r>
                            <a:rPr lang="en-US" sz="1600" b="1" i="1">
                              <a:solidFill>
                                <a:srgbClr val="FFFF00"/>
                              </a:solidFill>
                              <a:latin typeface="Cambria Math"/>
                            </a:rPr>
                            <m:t>]</m:t>
                          </m:r>
                        </m:num>
                        <m:den>
                          <m:r>
                            <a:rPr lang="en-US" sz="1600" b="1" i="1">
                              <a:solidFill>
                                <a:srgbClr val="FFFF00"/>
                              </a:solidFill>
                              <a:latin typeface="Cambria Math"/>
                            </a:rPr>
                            <m:t>𝟎</m:t>
                          </m:r>
                          <m:r>
                            <a:rPr lang="en-US" sz="1600" b="1" i="1">
                              <a:solidFill>
                                <a:srgbClr val="FFFF00"/>
                              </a:solidFill>
                              <a:latin typeface="Cambria Math"/>
                            </a:rPr>
                            <m:t>.</m:t>
                          </m:r>
                          <m:r>
                            <a:rPr lang="en-US" sz="1600" b="1" i="1">
                              <a:solidFill>
                                <a:srgbClr val="FFFF00"/>
                              </a:solidFill>
                              <a:latin typeface="Cambria Math"/>
                            </a:rPr>
                            <m:t>𝟏</m:t>
                          </m:r>
                        </m:den>
                      </m:f>
                    </m:oMath>
                  </m:oMathPara>
                </a14:m>
                <a:endParaRPr lang="en-US" b="1" baseline="-25000" dirty="0">
                  <a:solidFill>
                    <a:srgbClr val="FFFF00"/>
                  </a:solidFill>
                </a:endParaRPr>
              </a:p>
              <a:p>
                <a:pPr algn="just"/>
                <a:r>
                  <a:rPr lang="en-US" b="1" baseline="-25000" dirty="0">
                    <a:solidFill>
                      <a:srgbClr val="FFFF00"/>
                    </a:solidFill>
                  </a:rPr>
                  <a:t>                                                                 </a:t>
                </a:r>
              </a:p>
              <a:p>
                <a:pPr algn="just"/>
                <a:r>
                  <a:rPr lang="en-US" b="1" baseline="-25000" dirty="0">
                    <a:solidFill>
                      <a:srgbClr val="FFFF00"/>
                    </a:solidFill>
                  </a:rPr>
                  <a:t>            </a:t>
                </a:r>
                <a:r>
                  <a:rPr lang="en-US" b="1" dirty="0">
                    <a:solidFill>
                      <a:srgbClr val="FFFF00"/>
                    </a:solidFill>
                  </a:rPr>
                  <a:t> = </a:t>
                </a:r>
                <a:r>
                  <a:rPr lang="en-US" sz="2000" dirty="0">
                    <a:solidFill>
                      <a:srgbClr val="FFFF00"/>
                    </a:solidFill>
                  </a:rPr>
                  <a:t>[(0.095+0.001* 100)][7.5]/0.1</a:t>
                </a:r>
                <a:r>
                  <a:rPr lang="en-US" sz="2000" dirty="0"/>
                  <a:t>     = 15 </a:t>
                </a:r>
                <a:r>
                  <a:rPr lang="en-US" sz="2000" dirty="0" err="1"/>
                  <a:t>μg</a:t>
                </a:r>
                <a:r>
                  <a:rPr lang="en-US" sz="2000" dirty="0"/>
                  <a:t>/mL</a:t>
                </a:r>
                <a:endParaRPr lang="en-US" dirty="0"/>
              </a:p>
              <a:p>
                <a:pPr algn="just"/>
                <a:r>
                  <a:rPr lang="en-US" sz="2000" dirty="0">
                    <a:solidFill>
                      <a:srgbClr val="FFFF00"/>
                    </a:solidFill>
                  </a:rPr>
                  <a:t>         and </a:t>
                </a:r>
                <a:r>
                  <a:rPr lang="en-US" sz="2400" dirty="0">
                    <a:solidFill>
                      <a:srgbClr val="FFFF00"/>
                    </a:solidFill>
                  </a:rPr>
                  <a:t>C</a:t>
                </a:r>
                <a:r>
                  <a:rPr lang="en-US" sz="2000" dirty="0">
                    <a:solidFill>
                      <a:srgbClr val="FFFF00"/>
                    </a:solidFill>
                  </a:rPr>
                  <a:t> </a:t>
                </a:r>
                <a:r>
                  <a:rPr lang="en-US" sz="2000" baseline="-25000" dirty="0">
                    <a:solidFill>
                      <a:srgbClr val="FFFF00"/>
                    </a:solidFill>
                  </a:rPr>
                  <a:t>free </a:t>
                </a:r>
                <a:r>
                  <a:rPr lang="en-US" sz="2000" dirty="0">
                    <a:solidFill>
                      <a:srgbClr val="FFFF00"/>
                    </a:solidFill>
                  </a:rPr>
                  <a:t> = </a:t>
                </a:r>
                <a:r>
                  <a:rPr lang="en-US" sz="2000" dirty="0" err="1">
                    <a:solidFill>
                      <a:srgbClr val="FFFF00"/>
                    </a:solidFill>
                  </a:rPr>
                  <a:t>C</a:t>
                </a:r>
                <a:r>
                  <a:rPr lang="en-US" sz="2000" baseline="-25000" dirty="0" err="1">
                    <a:solidFill>
                      <a:srgbClr val="FFFF00"/>
                    </a:solidFill>
                  </a:rPr>
                  <a:t>total</a:t>
                </a:r>
                <a:r>
                  <a:rPr lang="en-US" sz="2000" baseline="-25000" dirty="0">
                    <a:solidFill>
                      <a:srgbClr val="FFFF00"/>
                    </a:solidFill>
                  </a:rPr>
                  <a:t> .</a:t>
                </a:r>
                <a:r>
                  <a:rPr lang="en-US" sz="2000" dirty="0">
                    <a:solidFill>
                      <a:srgbClr val="FFFF00"/>
                    </a:solidFill>
                  </a:rPr>
                  <a:t>Fu           </a:t>
                </a:r>
                <a:r>
                  <a:rPr lang="en-US" sz="2000" dirty="0">
                    <a:solidFill>
                      <a:srgbClr val="66FF33"/>
                    </a:solidFill>
                  </a:rPr>
                  <a:t>then</a:t>
                </a:r>
                <a:r>
                  <a:rPr lang="en-US" sz="2000" dirty="0">
                    <a:solidFill>
                      <a:srgbClr val="FFFF00"/>
                    </a:solidFill>
                  </a:rPr>
                  <a:t>   </a:t>
                </a:r>
                <a:r>
                  <a:rPr lang="en-US" sz="2000" dirty="0">
                    <a:solidFill>
                      <a:schemeClr val="tx1"/>
                    </a:solidFill>
                  </a:rPr>
                  <a:t>15* 0.1   </a:t>
                </a:r>
                <a:r>
                  <a:rPr lang="en-US" sz="2000" dirty="0">
                    <a:solidFill>
                      <a:srgbClr val="FFFF00"/>
                    </a:solidFill>
                  </a:rPr>
                  <a:t>=  1.5 </a:t>
                </a:r>
                <a:r>
                  <a:rPr lang="en-US" sz="2000" dirty="0" err="1"/>
                  <a:t>μg</a:t>
                </a:r>
                <a:r>
                  <a:rPr lang="en-US" sz="2000" dirty="0"/>
                  <a:t>/mL</a:t>
                </a:r>
              </a:p>
            </p:txBody>
          </p:sp>
        </mc:Choice>
        <mc:Fallback xmlns="">
          <p:sp>
            <p:nvSpPr>
              <p:cNvPr id="8" name="Rectangle 7"/>
              <p:cNvSpPr>
                <a:spLocks noRot="1" noChangeAspect="1" noMove="1" noResize="1" noEditPoints="1" noAdjustHandles="1" noChangeArrowheads="1" noChangeShapeType="1" noTextEdit="1"/>
              </p:cNvSpPr>
              <p:nvPr/>
            </p:nvSpPr>
            <p:spPr>
              <a:xfrm>
                <a:off x="596655" y="4644135"/>
                <a:ext cx="7772400" cy="1664110"/>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31972972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1"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Volume of distribution</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12</a:t>
            </a:fld>
            <a:endParaRPr lang="en-US" dirty="0"/>
          </a:p>
        </p:txBody>
      </p:sp>
      <p:sp>
        <p:nvSpPr>
          <p:cNvPr id="3" name="Rectangle 2"/>
          <p:cNvSpPr/>
          <p:nvPr/>
        </p:nvSpPr>
        <p:spPr>
          <a:xfrm>
            <a:off x="609600" y="1286470"/>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Volume of distribution : </a:t>
            </a:r>
            <a:r>
              <a:rPr lang="en-US" sz="2000" dirty="0">
                <a:solidFill>
                  <a:schemeClr val="tx1"/>
                </a:solidFill>
              </a:rPr>
              <a:t> if plasma protein &amp; renal function are normal ; is estimated as 0.65L/kg for </a:t>
            </a:r>
            <a:r>
              <a:rPr lang="en-US" sz="2000" dirty="0">
                <a:solidFill>
                  <a:srgbClr val="66FF33"/>
                </a:solidFill>
              </a:rPr>
              <a:t>non obese patient</a:t>
            </a:r>
            <a:r>
              <a:rPr lang="en-US" dirty="0">
                <a:solidFill>
                  <a:srgbClr val="FFFF00"/>
                </a:solidFill>
              </a:rPr>
              <a:t>.</a:t>
            </a:r>
          </a:p>
        </p:txBody>
      </p:sp>
      <p:sp>
        <p:nvSpPr>
          <p:cNvPr id="8" name="Rectangle 7"/>
          <p:cNvSpPr/>
          <p:nvPr/>
        </p:nvSpPr>
        <p:spPr>
          <a:xfrm>
            <a:off x="609600" y="2033845"/>
            <a:ext cx="7772400" cy="212365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While for </a:t>
            </a:r>
            <a:r>
              <a:rPr lang="en-US" sz="2000" dirty="0">
                <a:solidFill>
                  <a:srgbClr val="66FF33"/>
                </a:solidFill>
              </a:rPr>
              <a:t>obese patient </a:t>
            </a:r>
            <a:r>
              <a:rPr lang="en-US" sz="2000" dirty="0">
                <a:solidFill>
                  <a:schemeClr val="tx1"/>
                </a:solidFill>
              </a:rPr>
              <a:t>the </a:t>
            </a:r>
            <a:r>
              <a:rPr lang="en-US" sz="2000" dirty="0" err="1">
                <a:solidFill>
                  <a:schemeClr val="tx1"/>
                </a:solidFill>
              </a:rPr>
              <a:t>Vd</a:t>
            </a:r>
            <a:r>
              <a:rPr lang="en-US" sz="2000" dirty="0">
                <a:solidFill>
                  <a:schemeClr val="tx1"/>
                </a:solidFill>
              </a:rPr>
              <a:t> is corrected as follow equation:</a:t>
            </a:r>
            <a:endParaRPr lang="en-US" sz="2000" dirty="0">
              <a:solidFill>
                <a:srgbClr val="FFFF00"/>
              </a:solidFill>
            </a:endParaRPr>
          </a:p>
          <a:p>
            <a:r>
              <a:rPr lang="en-US" sz="2800" dirty="0">
                <a:solidFill>
                  <a:srgbClr val="FFFF00"/>
                </a:solidFill>
              </a:rPr>
              <a:t>    </a:t>
            </a:r>
            <a:r>
              <a:rPr lang="en-US" sz="2800" dirty="0" err="1">
                <a:solidFill>
                  <a:srgbClr val="FFFF00"/>
                </a:solidFill>
              </a:rPr>
              <a:t>Vd</a:t>
            </a:r>
            <a:r>
              <a:rPr lang="en-US" sz="2800" dirty="0">
                <a:solidFill>
                  <a:srgbClr val="FFFF00"/>
                </a:solidFill>
              </a:rPr>
              <a:t>=0.7L/kg * [IBW+1.3(TBW-IBW)]</a:t>
            </a:r>
            <a:endParaRPr lang="en-US" sz="2000" dirty="0"/>
          </a:p>
          <a:p>
            <a:endParaRPr lang="en-US" sz="2000" dirty="0">
              <a:solidFill>
                <a:srgbClr val="FFFF00"/>
              </a:solidFill>
            </a:endParaRPr>
          </a:p>
          <a:p>
            <a:r>
              <a:rPr lang="en-US" sz="2000" dirty="0">
                <a:solidFill>
                  <a:srgbClr val="FFFF00"/>
                </a:solidFill>
              </a:rPr>
              <a:t>IBW is ideal body weight in kilograms</a:t>
            </a:r>
          </a:p>
          <a:p>
            <a:r>
              <a:rPr lang="en-US" sz="2000" dirty="0">
                <a:solidFill>
                  <a:srgbClr val="FFFF00"/>
                </a:solidFill>
              </a:rPr>
              <a:t>IBW(in kg) = </a:t>
            </a:r>
            <a:r>
              <a:rPr lang="en-US" sz="2000" dirty="0" err="1">
                <a:solidFill>
                  <a:srgbClr val="FFFF00"/>
                </a:solidFill>
              </a:rPr>
              <a:t>G</a:t>
            </a:r>
            <a:r>
              <a:rPr lang="en-US" sz="2000" baseline="-25000" dirty="0" err="1">
                <a:solidFill>
                  <a:srgbClr val="FFFF00"/>
                </a:solidFill>
              </a:rPr>
              <a:t>f</a:t>
            </a:r>
            <a:r>
              <a:rPr lang="en-US" sz="2000" baseline="-25000" dirty="0">
                <a:solidFill>
                  <a:srgbClr val="FFFF00"/>
                </a:solidFill>
              </a:rPr>
              <a:t>  </a:t>
            </a:r>
            <a:r>
              <a:rPr lang="en-US" sz="2000" dirty="0">
                <a:solidFill>
                  <a:srgbClr val="FFFF00"/>
                </a:solidFill>
              </a:rPr>
              <a:t>*(50) + 2.3(</a:t>
            </a:r>
            <a:r>
              <a:rPr lang="en-US" sz="2000" dirty="0" err="1">
                <a:solidFill>
                  <a:srgbClr val="FFFF00"/>
                </a:solidFill>
              </a:rPr>
              <a:t>Ht</a:t>
            </a:r>
            <a:r>
              <a:rPr lang="en-US" sz="2000" baseline="-25000" dirty="0">
                <a:solidFill>
                  <a:srgbClr val="FFFF00"/>
                </a:solidFill>
              </a:rPr>
              <a:t>(inches)</a:t>
            </a:r>
            <a:r>
              <a:rPr lang="en-US" sz="2000" dirty="0">
                <a:solidFill>
                  <a:srgbClr val="FFFF00"/>
                </a:solidFill>
              </a:rPr>
              <a:t> − 60)</a:t>
            </a:r>
          </a:p>
          <a:p>
            <a:r>
              <a:rPr lang="en-US" sz="2400" dirty="0" err="1">
                <a:solidFill>
                  <a:srgbClr val="FFFF00"/>
                </a:solidFill>
              </a:rPr>
              <a:t>G</a:t>
            </a:r>
            <a:r>
              <a:rPr lang="en-US" sz="2400" baseline="-25000" dirty="0" err="1">
                <a:solidFill>
                  <a:srgbClr val="FFFF00"/>
                </a:solidFill>
              </a:rPr>
              <a:t>f</a:t>
            </a:r>
            <a:r>
              <a:rPr lang="en-US" sz="2400" baseline="-25000" dirty="0">
                <a:solidFill>
                  <a:srgbClr val="FFFF00"/>
                </a:solidFill>
              </a:rPr>
              <a:t> </a:t>
            </a:r>
            <a:r>
              <a:rPr lang="en-US" sz="2000" dirty="0">
                <a:solidFill>
                  <a:srgbClr val="FFFF00"/>
                </a:solidFill>
              </a:rPr>
              <a:t>=gender factor  =1 for male and 0.9 for female</a:t>
            </a:r>
          </a:p>
        </p:txBody>
      </p:sp>
      <p:sp>
        <p:nvSpPr>
          <p:cNvPr id="10" name="Rectangle 9"/>
          <p:cNvSpPr/>
          <p:nvPr/>
        </p:nvSpPr>
        <p:spPr>
          <a:xfrm>
            <a:off x="611560" y="4194085"/>
            <a:ext cx="7772400" cy="1015663"/>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342900" indent="-342900" algn="just">
              <a:buFont typeface="Arial" pitchFamily="34" charset="0"/>
              <a:buChar char="•"/>
            </a:pPr>
            <a:r>
              <a:rPr lang="en-US" sz="2000" dirty="0">
                <a:solidFill>
                  <a:schemeClr val="tx1"/>
                </a:solidFill>
              </a:rPr>
              <a:t>Again any plasma concentration  observed under altered plasma protein binding should be corrected to  concentration under normal protein binding</a:t>
            </a:r>
            <a:endParaRPr lang="ar-IQ" sz="2000" dirty="0">
              <a:solidFill>
                <a:schemeClr val="tx1"/>
              </a:solidFill>
            </a:endParaRPr>
          </a:p>
        </p:txBody>
      </p:sp>
      <p:sp>
        <p:nvSpPr>
          <p:cNvPr id="14" name="Rectangle 13"/>
          <p:cNvSpPr/>
          <p:nvPr/>
        </p:nvSpPr>
        <p:spPr>
          <a:xfrm>
            <a:off x="611560" y="5274205"/>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342900" indent="-342900" algn="just">
              <a:buFont typeface="Arial" pitchFamily="34" charset="0"/>
              <a:buChar char="•"/>
            </a:pPr>
            <a:r>
              <a:rPr lang="en-US" sz="2000" dirty="0">
                <a:solidFill>
                  <a:schemeClr val="tx1"/>
                </a:solidFill>
              </a:rPr>
              <a:t>Phenytoin </a:t>
            </a:r>
            <a:r>
              <a:rPr lang="en-US" sz="2000" dirty="0" err="1">
                <a:solidFill>
                  <a:schemeClr val="tx1"/>
                </a:solidFill>
              </a:rPr>
              <a:t>Vd</a:t>
            </a:r>
            <a:r>
              <a:rPr lang="en-US" sz="2000" dirty="0">
                <a:solidFill>
                  <a:schemeClr val="tx1"/>
                </a:solidFill>
              </a:rPr>
              <a:t> is unaffected by </a:t>
            </a:r>
            <a:r>
              <a:rPr lang="en-US" sz="2000" dirty="0" err="1">
                <a:solidFill>
                  <a:schemeClr val="tx1"/>
                </a:solidFill>
              </a:rPr>
              <a:t>saturable</a:t>
            </a:r>
            <a:r>
              <a:rPr lang="en-US" sz="2000" dirty="0">
                <a:solidFill>
                  <a:schemeClr val="tx1"/>
                </a:solidFill>
              </a:rPr>
              <a:t> metabolism and is still determined by the physiological volume of blood (VB) and tissues (VT) as well as the </a:t>
            </a:r>
            <a:r>
              <a:rPr lang="en-US" sz="2000" dirty="0">
                <a:solidFill>
                  <a:srgbClr val="FFFF00"/>
                </a:solidFill>
              </a:rPr>
              <a:t>unbound concentration </a:t>
            </a:r>
            <a:r>
              <a:rPr lang="en-US" sz="2000" dirty="0">
                <a:solidFill>
                  <a:schemeClr val="tx1"/>
                </a:solidFill>
              </a:rPr>
              <a:t>of drug in the blood (</a:t>
            </a:r>
            <a:r>
              <a:rPr lang="en-US" sz="2000" dirty="0" err="1">
                <a:solidFill>
                  <a:schemeClr val="tx1"/>
                </a:solidFill>
              </a:rPr>
              <a:t>fB</a:t>
            </a:r>
            <a:r>
              <a:rPr lang="en-US" sz="2000" dirty="0">
                <a:solidFill>
                  <a:schemeClr val="tx1"/>
                </a:solidFill>
              </a:rPr>
              <a:t>) and tissues (</a:t>
            </a:r>
            <a:r>
              <a:rPr lang="en-US" sz="2000" dirty="0" err="1">
                <a:solidFill>
                  <a:schemeClr val="tx1"/>
                </a:solidFill>
              </a:rPr>
              <a:t>fT</a:t>
            </a:r>
            <a:r>
              <a:rPr lang="en-US" sz="2000" dirty="0">
                <a:solidFill>
                  <a:schemeClr val="tx1"/>
                </a:solidFill>
              </a:rPr>
              <a:t>):   </a:t>
            </a:r>
            <a:r>
              <a:rPr lang="en-US" sz="2000" dirty="0" err="1">
                <a:solidFill>
                  <a:srgbClr val="FFFF00"/>
                </a:solidFill>
              </a:rPr>
              <a:t>Vd</a:t>
            </a:r>
            <a:r>
              <a:rPr lang="en-US" sz="2000" dirty="0">
                <a:solidFill>
                  <a:srgbClr val="FFFF00"/>
                </a:solidFill>
              </a:rPr>
              <a:t> = VB+ (</a:t>
            </a:r>
            <a:r>
              <a:rPr lang="en-US" sz="2000" dirty="0" err="1">
                <a:solidFill>
                  <a:srgbClr val="FFFF00"/>
                </a:solidFill>
              </a:rPr>
              <a:t>fB</a:t>
            </a:r>
            <a:r>
              <a:rPr lang="en-US" sz="2000" dirty="0">
                <a:solidFill>
                  <a:srgbClr val="FFFF00"/>
                </a:solidFill>
              </a:rPr>
              <a:t>/</a:t>
            </a:r>
            <a:r>
              <a:rPr lang="en-US" sz="2000" dirty="0" err="1">
                <a:solidFill>
                  <a:srgbClr val="FFFF00"/>
                </a:solidFill>
              </a:rPr>
              <a:t>fT</a:t>
            </a:r>
            <a:r>
              <a:rPr lang="en-US" sz="2000" dirty="0">
                <a:solidFill>
                  <a:srgbClr val="FFFF00"/>
                </a:solidFill>
              </a:rPr>
              <a:t>)VT.</a:t>
            </a:r>
            <a:endParaRPr lang="ar-IQ" sz="2000" dirty="0">
              <a:solidFill>
                <a:srgbClr val="FFFF00"/>
              </a:solidFill>
            </a:endParaRPr>
          </a:p>
        </p:txBody>
      </p:sp>
    </p:spTree>
    <p:extLst>
      <p:ext uri="{BB962C8B-B14F-4D97-AF65-F5344CB8AC3E}">
        <p14:creationId xmlns:p14="http://schemas.microsoft.com/office/powerpoint/2010/main" val="2652884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8" grpId="0" animBg="1"/>
      <p:bldP spid="10"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Clearance</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13</a:t>
            </a:fld>
            <a:endParaRPr lang="en-US" dirty="0"/>
          </a:p>
        </p:txBody>
      </p:sp>
      <p:sp>
        <p:nvSpPr>
          <p:cNvPr id="14" name="Rectangle 13"/>
          <p:cNvSpPr/>
          <p:nvPr/>
        </p:nvSpPr>
        <p:spPr>
          <a:xfrm>
            <a:off x="611560" y="1718810"/>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342900" indent="-342900" algn="just">
              <a:buFont typeface="Arial" pitchFamily="34" charset="0"/>
              <a:buChar char="•"/>
            </a:pPr>
            <a:r>
              <a:rPr lang="en-US" sz="2000" dirty="0">
                <a:solidFill>
                  <a:schemeClr val="tx1"/>
                </a:solidFill>
              </a:rPr>
              <a:t>mainly via the </a:t>
            </a:r>
            <a:r>
              <a:rPr lang="en-US" sz="2000" dirty="0">
                <a:solidFill>
                  <a:srgbClr val="FFFF00"/>
                </a:solidFill>
              </a:rPr>
              <a:t>CYP2C9</a:t>
            </a:r>
            <a:r>
              <a:rPr lang="en-US" sz="2000" dirty="0">
                <a:solidFill>
                  <a:schemeClr val="tx1"/>
                </a:solidFill>
              </a:rPr>
              <a:t> enzyme system with a smaller amount metabolized by </a:t>
            </a:r>
            <a:r>
              <a:rPr lang="en-US" sz="2000" dirty="0">
                <a:solidFill>
                  <a:srgbClr val="FFFF00"/>
                </a:solidFill>
              </a:rPr>
              <a:t>CYP2C19</a:t>
            </a:r>
            <a:r>
              <a:rPr lang="en-US" sz="2000" dirty="0">
                <a:solidFill>
                  <a:schemeClr val="tx1"/>
                </a:solidFill>
              </a:rPr>
              <a:t>. </a:t>
            </a:r>
          </a:p>
        </p:txBody>
      </p:sp>
      <p:sp>
        <p:nvSpPr>
          <p:cNvPr id="11" name="Rectangle 10"/>
          <p:cNvSpPr/>
          <p:nvPr/>
        </p:nvSpPr>
        <p:spPr>
          <a:xfrm>
            <a:off x="611560" y="293394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Phenytoin follows </a:t>
            </a:r>
            <a:r>
              <a:rPr lang="en-US" sz="2000" dirty="0" err="1">
                <a:solidFill>
                  <a:srgbClr val="FFFF00"/>
                </a:solidFill>
              </a:rPr>
              <a:t>Michaelis-Menten</a:t>
            </a:r>
            <a:r>
              <a:rPr lang="en-US" sz="2000" dirty="0">
                <a:solidFill>
                  <a:srgbClr val="FFFF00"/>
                </a:solidFill>
              </a:rPr>
              <a:t> </a:t>
            </a:r>
            <a:r>
              <a:rPr lang="en-US" sz="2000" dirty="0">
                <a:solidFill>
                  <a:schemeClr val="tx1"/>
                </a:solidFill>
              </a:rPr>
              <a:t>or</a:t>
            </a:r>
            <a:r>
              <a:rPr lang="en-US" sz="2000" dirty="0">
                <a:solidFill>
                  <a:srgbClr val="FFFF00"/>
                </a:solidFill>
              </a:rPr>
              <a:t> </a:t>
            </a:r>
            <a:r>
              <a:rPr lang="en-US" sz="2000" dirty="0" err="1">
                <a:solidFill>
                  <a:srgbClr val="FFFF00"/>
                </a:solidFill>
              </a:rPr>
              <a:t>saturable</a:t>
            </a:r>
            <a:r>
              <a:rPr lang="en-US" sz="2000" dirty="0">
                <a:solidFill>
                  <a:srgbClr val="FFFF00"/>
                </a:solidFill>
              </a:rPr>
              <a:t> </a:t>
            </a:r>
            <a:r>
              <a:rPr lang="en-US" sz="2000" dirty="0">
                <a:solidFill>
                  <a:schemeClr val="tx1"/>
                </a:solidFill>
              </a:rPr>
              <a:t>pharmacokinetics.</a:t>
            </a:r>
          </a:p>
        </p:txBody>
      </p:sp>
      <p:sp>
        <p:nvSpPr>
          <p:cNvPr id="12" name="Rectangle 11"/>
          <p:cNvSpPr/>
          <p:nvPr/>
        </p:nvSpPr>
        <p:spPr>
          <a:xfrm>
            <a:off x="611560" y="3383995"/>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This is the type of </a:t>
            </a:r>
            <a:r>
              <a:rPr lang="en-US" sz="2000" dirty="0">
                <a:solidFill>
                  <a:srgbClr val="FFFF00"/>
                </a:solidFill>
              </a:rPr>
              <a:t>nonlinear pharmacokinetics </a:t>
            </a:r>
            <a:r>
              <a:rPr lang="en-US" sz="2000" dirty="0">
                <a:solidFill>
                  <a:schemeClr val="tx1"/>
                </a:solidFill>
              </a:rPr>
              <a:t>that occurs when the number of drug molecules </a:t>
            </a:r>
            <a:r>
              <a:rPr lang="en-US" sz="2000" dirty="0">
                <a:solidFill>
                  <a:srgbClr val="FFFF00"/>
                </a:solidFill>
              </a:rPr>
              <a:t>&gt;&gt;</a:t>
            </a:r>
            <a:r>
              <a:rPr lang="en-US" sz="2000" dirty="0">
                <a:solidFill>
                  <a:schemeClr val="tx1"/>
                </a:solidFill>
              </a:rPr>
              <a:t> enzyme’s ability to metabolize the drug.</a:t>
            </a:r>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by hepatic metabolism (&gt;95%).</a:t>
            </a:r>
          </a:p>
        </p:txBody>
      </p:sp>
      <p:sp>
        <p:nvSpPr>
          <p:cNvPr id="15" name="Rectangle 14"/>
          <p:cNvSpPr/>
          <p:nvPr/>
        </p:nvSpPr>
        <p:spPr>
          <a:xfrm>
            <a:off x="611560" y="4161274"/>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Here, </a:t>
            </a:r>
            <a:r>
              <a:rPr lang="en-US" sz="2000" b="1" dirty="0">
                <a:solidFill>
                  <a:srgbClr val="FFFF00"/>
                </a:solidFill>
              </a:rPr>
              <a:t>C</a:t>
            </a:r>
            <a:r>
              <a:rPr lang="en-US" sz="2000" b="1" baseline="-25000" dirty="0">
                <a:solidFill>
                  <a:srgbClr val="FFFF00"/>
                </a:solidFill>
              </a:rPr>
              <a:t>SS</a:t>
            </a:r>
            <a:r>
              <a:rPr lang="en-US" sz="2000" dirty="0">
                <a:solidFill>
                  <a:schemeClr val="tx1"/>
                </a:solidFill>
              </a:rPr>
              <a:t> increase in a disproportionate manner after a dosage increase </a:t>
            </a:r>
          </a:p>
        </p:txBody>
      </p:sp>
      <p:sp>
        <p:nvSpPr>
          <p:cNvPr id="16" name="Rectangle 15"/>
          <p:cNvSpPr/>
          <p:nvPr/>
        </p:nvSpPr>
        <p:spPr>
          <a:xfrm>
            <a:off x="611560" y="248883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342900" indent="-342900" algn="just">
              <a:buFont typeface="Arial" pitchFamily="34" charset="0"/>
              <a:buChar char="•"/>
            </a:pPr>
            <a:r>
              <a:rPr lang="en-US" sz="2000" dirty="0">
                <a:solidFill>
                  <a:schemeClr val="tx1"/>
                </a:solidFill>
              </a:rPr>
              <a:t>About 5% of a phenytoin dose is excreted in  urine as unchanged drug. </a:t>
            </a:r>
          </a:p>
        </p:txBody>
      </p:sp>
      <p:sp>
        <p:nvSpPr>
          <p:cNvPr id="17" name="Rectangle 16"/>
          <p:cNvSpPr/>
          <p:nvPr/>
        </p:nvSpPr>
        <p:spPr>
          <a:xfrm>
            <a:off x="611560" y="4926359"/>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To find out Clearance of phenytoin re- arrangement of </a:t>
            </a:r>
            <a:r>
              <a:rPr lang="en-US" sz="2000" dirty="0" err="1">
                <a:solidFill>
                  <a:srgbClr val="FFFF00"/>
                </a:solidFill>
              </a:rPr>
              <a:t>Michaelis-Menten</a:t>
            </a:r>
            <a:r>
              <a:rPr lang="en-US" sz="2000" dirty="0">
                <a:solidFill>
                  <a:srgbClr val="FFFF00"/>
                </a:solidFill>
              </a:rPr>
              <a:t> </a:t>
            </a:r>
            <a:r>
              <a:rPr lang="en-US" sz="2000" dirty="0">
                <a:solidFill>
                  <a:schemeClr val="tx1"/>
                </a:solidFill>
              </a:rPr>
              <a:t>equation is required </a:t>
            </a:r>
          </a:p>
        </p:txBody>
      </p:sp>
    </p:spTree>
    <p:extLst>
      <p:ext uri="{BB962C8B-B14F-4D97-AF65-F5344CB8AC3E}">
        <p14:creationId xmlns:p14="http://schemas.microsoft.com/office/powerpoint/2010/main" val="15482215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animBg="1"/>
      <p:bldP spid="11" grpId="0" animBg="1"/>
      <p:bldP spid="12" grpId="0" animBg="1"/>
      <p:bldP spid="13" grpId="0" animBg="1"/>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Clearance</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14</a:t>
            </a:fld>
            <a:endParaRPr lang="en-US" dirty="0"/>
          </a:p>
        </p:txBody>
      </p:sp>
      <mc:AlternateContent xmlns:mc="http://schemas.openxmlformats.org/markup-compatibility/2006" xmlns:a14="http://schemas.microsoft.com/office/drawing/2010/main">
        <mc:Choice Requires="a14">
          <p:sp>
            <p:nvSpPr>
              <p:cNvPr id="13" name="Rectangle 12"/>
              <p:cNvSpPr/>
              <p:nvPr/>
            </p:nvSpPr>
            <p:spPr>
              <a:xfrm>
                <a:off x="611560" y="1273695"/>
                <a:ext cx="7772400" cy="95038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Where       </a:t>
                </a:r>
                <a:r>
                  <a:rPr lang="en-US" sz="2000" b="1" dirty="0">
                    <a:solidFill>
                      <a:srgbClr val="FFFF00"/>
                    </a:solidFill>
                    <a:latin typeface="Cambria Math" pitchFamily="18" charset="0"/>
                    <a:ea typeface="Cambria Math" pitchFamily="18" charset="0"/>
                  </a:rPr>
                  <a:t> dX/dt </a:t>
                </a:r>
                <a14:m>
                  <m:oMath xmlns:m="http://schemas.openxmlformats.org/officeDocument/2006/math">
                    <m:r>
                      <a:rPr lang="en-US" sz="2400" b="1" i="1">
                        <a:solidFill>
                          <a:srgbClr val="FFFF00"/>
                        </a:solidFill>
                        <a:latin typeface="Cambria Math" pitchFamily="18" charset="0"/>
                        <a:ea typeface="Cambria Math" pitchFamily="18" charset="0"/>
                      </a:rPr>
                      <m:t>=</m:t>
                    </m:r>
                    <m:f>
                      <m:fPr>
                        <m:ctrlPr>
                          <a:rPr lang="en-US" sz="2400" b="1" i="1">
                            <a:solidFill>
                              <a:srgbClr val="FFFF00"/>
                            </a:solidFill>
                            <a:latin typeface="Cambria Math" panose="02040503050406030204" pitchFamily="18" charset="0"/>
                            <a:ea typeface="Cambria Math" pitchFamily="18" charset="0"/>
                          </a:rPr>
                        </m:ctrlPr>
                      </m:fPr>
                      <m:num>
                        <m:d>
                          <m:dPr>
                            <m:ctrlPr>
                              <a:rPr lang="en-US" sz="2400" b="1" i="1">
                                <a:solidFill>
                                  <a:srgbClr val="FFFF00"/>
                                </a:solidFill>
                                <a:latin typeface="Cambria Math" panose="02040503050406030204" pitchFamily="18" charset="0"/>
                                <a:ea typeface="Cambria Math" pitchFamily="18" charset="0"/>
                              </a:rPr>
                            </m:ctrlPr>
                          </m:dPr>
                          <m:e>
                            <m:r>
                              <a:rPr lang="en-US" sz="2400" b="1" i="1">
                                <a:solidFill>
                                  <a:srgbClr val="FFFF00"/>
                                </a:solidFill>
                                <a:latin typeface="Cambria Math" pitchFamily="18" charset="0"/>
                                <a:ea typeface="Cambria Math" pitchFamily="18" charset="0"/>
                              </a:rPr>
                              <m:t>𝑽</m:t>
                            </m:r>
                            <m:r>
                              <a:rPr lang="en-US" sz="2400" b="1" i="1" baseline="-25000">
                                <a:solidFill>
                                  <a:srgbClr val="FFFF00"/>
                                </a:solidFill>
                                <a:latin typeface="Cambria Math" pitchFamily="18" charset="0"/>
                                <a:ea typeface="Cambria Math" pitchFamily="18" charset="0"/>
                              </a:rPr>
                              <m:t>𝒎</m:t>
                            </m:r>
                            <m:r>
                              <a:rPr lang="en-US" sz="2400" b="1" i="1" baseline="-25000">
                                <a:solidFill>
                                  <a:srgbClr val="FFFF00"/>
                                </a:solidFill>
                                <a:latin typeface="Cambria Math"/>
                                <a:ea typeface="Cambria Math" pitchFamily="18" charset="0"/>
                              </a:rPr>
                              <m:t>𝒂𝒙</m:t>
                            </m:r>
                          </m:e>
                        </m:d>
                        <m:d>
                          <m:dPr>
                            <m:ctrlPr>
                              <a:rPr lang="en-US" sz="2400" b="1" i="1">
                                <a:solidFill>
                                  <a:srgbClr val="FFFF00"/>
                                </a:solidFill>
                                <a:latin typeface="Cambria Math" panose="02040503050406030204" pitchFamily="18" charset="0"/>
                                <a:ea typeface="Cambria Math" pitchFamily="18" charset="0"/>
                              </a:rPr>
                            </m:ctrlPr>
                          </m:dPr>
                          <m:e>
                            <m:r>
                              <a:rPr lang="en-US" sz="2400" b="1" i="1">
                                <a:solidFill>
                                  <a:srgbClr val="FFFF00"/>
                                </a:solidFill>
                                <a:latin typeface="Cambria Math"/>
                                <a:ea typeface="Cambria Math" pitchFamily="18" charset="0"/>
                              </a:rPr>
                              <m:t>𝑪</m:t>
                            </m:r>
                            <m:r>
                              <a:rPr lang="en-US" sz="2400" b="1" i="1" baseline="-25000">
                                <a:solidFill>
                                  <a:srgbClr val="FFFF00"/>
                                </a:solidFill>
                                <a:latin typeface="Cambria Math"/>
                                <a:ea typeface="Cambria Math" pitchFamily="18" charset="0"/>
                              </a:rPr>
                              <m:t>𝑺</m:t>
                            </m:r>
                            <m:r>
                              <a:rPr lang="en-US" sz="2400" b="1" i="1" baseline="-25000">
                                <a:solidFill>
                                  <a:srgbClr val="FFFF00"/>
                                </a:solidFill>
                                <a:latin typeface="Cambria Math" pitchFamily="18" charset="0"/>
                                <a:ea typeface="Cambria Math" pitchFamily="18" charset="0"/>
                              </a:rPr>
                              <m:t>𝑺</m:t>
                            </m:r>
                            <m:r>
                              <a:rPr lang="en-US" sz="2400" b="1" i="1" baseline="-25000" smtClean="0">
                                <a:solidFill>
                                  <a:srgbClr val="FFFF00"/>
                                </a:solidFill>
                                <a:latin typeface="Cambria Math"/>
                                <a:ea typeface="Cambria Math" pitchFamily="18" charset="0"/>
                              </a:rPr>
                              <m:t> </m:t>
                            </m:r>
                            <m:r>
                              <a:rPr lang="en-US" sz="2400" b="1" i="1" baseline="-25000" smtClean="0">
                                <a:solidFill>
                                  <a:srgbClr val="FFFF00"/>
                                </a:solidFill>
                                <a:latin typeface="Cambria Math"/>
                                <a:ea typeface="Cambria Math" pitchFamily="18" charset="0"/>
                              </a:rPr>
                              <m:t>𝒂𝒗𝒆</m:t>
                            </m:r>
                          </m:e>
                        </m:d>
                      </m:num>
                      <m:den>
                        <m:r>
                          <a:rPr lang="en-US" sz="2400" b="1" i="1">
                            <a:solidFill>
                              <a:srgbClr val="FFFF00"/>
                            </a:solidFill>
                            <a:latin typeface="Cambria Math" pitchFamily="18" charset="0"/>
                            <a:ea typeface="Cambria Math" pitchFamily="18" charset="0"/>
                          </a:rPr>
                          <m:t>𝑲𝒎</m:t>
                        </m:r>
                        <m:r>
                          <a:rPr lang="en-US" sz="2400" b="1" i="1">
                            <a:solidFill>
                              <a:srgbClr val="FFFF00"/>
                            </a:solidFill>
                            <a:latin typeface="Cambria Math" pitchFamily="18" charset="0"/>
                            <a:ea typeface="Cambria Math" pitchFamily="18" charset="0"/>
                          </a:rPr>
                          <m:t>+</m:t>
                        </m:r>
                        <m:r>
                          <a:rPr lang="en-US" sz="2400" b="1" i="1">
                            <a:solidFill>
                              <a:srgbClr val="FFFF00"/>
                            </a:solidFill>
                            <a:latin typeface="Cambria Math"/>
                            <a:ea typeface="Cambria Math" pitchFamily="18" charset="0"/>
                          </a:rPr>
                          <m:t>𝑪</m:t>
                        </m:r>
                        <m:r>
                          <a:rPr lang="en-US" sz="2400" b="1" i="1" baseline="-25000">
                            <a:solidFill>
                              <a:srgbClr val="FFFF00"/>
                            </a:solidFill>
                            <a:latin typeface="Cambria Math"/>
                            <a:ea typeface="Cambria Math" pitchFamily="18" charset="0"/>
                          </a:rPr>
                          <m:t>𝑺</m:t>
                        </m:r>
                        <m:r>
                          <a:rPr lang="en-US" sz="2400" b="1" i="1" baseline="-25000">
                            <a:solidFill>
                              <a:srgbClr val="FFFF00"/>
                            </a:solidFill>
                            <a:latin typeface="Cambria Math" pitchFamily="18" charset="0"/>
                            <a:ea typeface="Cambria Math" pitchFamily="18" charset="0"/>
                          </a:rPr>
                          <m:t>𝑺</m:t>
                        </m:r>
                        <m:r>
                          <a:rPr lang="en-US" sz="2400" b="1" i="1" baseline="-25000" smtClean="0">
                            <a:solidFill>
                              <a:srgbClr val="FFFF00"/>
                            </a:solidFill>
                            <a:latin typeface="Cambria Math"/>
                            <a:ea typeface="Cambria Math" pitchFamily="18" charset="0"/>
                          </a:rPr>
                          <m:t> </m:t>
                        </m:r>
                        <m:r>
                          <a:rPr lang="en-US" sz="2400" b="1" i="1" baseline="-25000" smtClean="0">
                            <a:solidFill>
                              <a:srgbClr val="FFFF00"/>
                            </a:solidFill>
                            <a:latin typeface="Cambria Math"/>
                            <a:ea typeface="Cambria Math" pitchFamily="18" charset="0"/>
                          </a:rPr>
                          <m:t>𝒂𝒗𝒆</m:t>
                        </m:r>
                      </m:den>
                    </m:f>
                  </m:oMath>
                </a14:m>
                <a:endParaRPr lang="en-US" sz="2400" b="1" baseline="-25000" dirty="0">
                  <a:solidFill>
                    <a:srgbClr val="FFFF00"/>
                  </a:solidFill>
                  <a:latin typeface="Cambria Math" pitchFamily="18" charset="0"/>
                  <a:ea typeface="Cambria Math" pitchFamily="18" charset="0"/>
                </a:endParaRPr>
              </a:p>
              <a:p>
                <a:endParaRPr lang="en-US" sz="2000" dirty="0">
                  <a:solidFill>
                    <a:schemeClr val="tx1"/>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611560" y="1273695"/>
                <a:ext cx="7772400" cy="950388"/>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18" name="Rectangle 17"/>
          <p:cNvSpPr/>
          <p:nvPr/>
        </p:nvSpPr>
        <p:spPr>
          <a:xfrm>
            <a:off x="611560" y="2253587"/>
            <a:ext cx="7772400" cy="123110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000" dirty="0">
                <a:solidFill>
                  <a:schemeClr val="tx1"/>
                </a:solidFill>
              </a:rPr>
              <a:t> </a:t>
            </a:r>
            <a:r>
              <a:rPr lang="en-US" dirty="0" err="1">
                <a:solidFill>
                  <a:srgbClr val="FFFF00"/>
                </a:solidFill>
              </a:rPr>
              <a:t>Vmax</a:t>
            </a:r>
            <a:r>
              <a:rPr lang="en-US" dirty="0">
                <a:solidFill>
                  <a:srgbClr val="FFFF00"/>
                </a:solidFill>
              </a:rPr>
              <a:t> =</a:t>
            </a:r>
            <a:r>
              <a:rPr lang="en-US" dirty="0">
                <a:solidFill>
                  <a:schemeClr val="tx1"/>
                </a:solidFill>
              </a:rPr>
              <a:t> is the maximum rate of metabolism in mg/d</a:t>
            </a:r>
          </a:p>
          <a:p>
            <a:r>
              <a:rPr lang="en-US" dirty="0">
                <a:solidFill>
                  <a:schemeClr val="tx1"/>
                </a:solidFill>
              </a:rPr>
              <a:t>      </a:t>
            </a:r>
            <a:r>
              <a:rPr lang="en-US" dirty="0">
                <a:solidFill>
                  <a:srgbClr val="FFFF00"/>
                </a:solidFill>
              </a:rPr>
              <a:t>Km =</a:t>
            </a:r>
            <a:r>
              <a:rPr lang="en-US" dirty="0">
                <a:solidFill>
                  <a:schemeClr val="tx1"/>
                </a:solidFill>
              </a:rPr>
              <a:t> Km is the substrate concentration in mg/L, and where the rate of metabolism = 0.5 *</a:t>
            </a:r>
            <a:r>
              <a:rPr lang="en-US" dirty="0" err="1">
                <a:solidFill>
                  <a:schemeClr val="tx1"/>
                </a:solidFill>
              </a:rPr>
              <a:t>Vmax</a:t>
            </a:r>
            <a:r>
              <a:rPr lang="en-US" dirty="0">
                <a:solidFill>
                  <a:schemeClr val="tx1"/>
                </a:solidFill>
              </a:rPr>
              <a:t> </a:t>
            </a:r>
          </a:p>
          <a:p>
            <a:r>
              <a:rPr lang="en-US" dirty="0">
                <a:solidFill>
                  <a:schemeClr val="tx1"/>
                </a:solidFill>
              </a:rPr>
              <a:t>    </a:t>
            </a:r>
            <a:r>
              <a:rPr lang="en-US" dirty="0" err="1">
                <a:solidFill>
                  <a:srgbClr val="FFFF00"/>
                </a:solidFill>
              </a:rPr>
              <a:t>Css</a:t>
            </a:r>
            <a:r>
              <a:rPr lang="en-US" dirty="0">
                <a:solidFill>
                  <a:srgbClr val="FFFF00"/>
                </a:solidFill>
              </a:rPr>
              <a:t>  =</a:t>
            </a:r>
            <a:r>
              <a:rPr lang="en-US" dirty="0">
                <a:solidFill>
                  <a:schemeClr val="tx1"/>
                </a:solidFill>
              </a:rPr>
              <a:t> average steady-state phenytoin concentration.</a:t>
            </a:r>
          </a:p>
        </p:txBody>
      </p:sp>
      <p:sp>
        <p:nvSpPr>
          <p:cNvPr id="19" name="Rectangle 18"/>
          <p:cNvSpPr/>
          <p:nvPr/>
        </p:nvSpPr>
        <p:spPr>
          <a:xfrm>
            <a:off x="611560" y="3519010"/>
            <a:ext cx="7772400" cy="67710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000" dirty="0">
                <a:solidFill>
                  <a:schemeClr val="tx1"/>
                </a:solidFill>
              </a:rPr>
              <a:t> </a:t>
            </a:r>
            <a:r>
              <a:rPr lang="en-US" dirty="0" err="1">
                <a:solidFill>
                  <a:srgbClr val="FFFF00"/>
                </a:solidFill>
              </a:rPr>
              <a:t>dX</a:t>
            </a:r>
            <a:r>
              <a:rPr lang="en-US" dirty="0">
                <a:solidFill>
                  <a:srgbClr val="FFFF00"/>
                </a:solidFill>
              </a:rPr>
              <a:t>/</a:t>
            </a:r>
            <a:r>
              <a:rPr lang="en-US" dirty="0" err="1">
                <a:solidFill>
                  <a:srgbClr val="FFFF00"/>
                </a:solidFill>
              </a:rPr>
              <a:t>dt</a:t>
            </a:r>
            <a:r>
              <a:rPr lang="en-US" dirty="0">
                <a:solidFill>
                  <a:srgbClr val="FFFF00"/>
                </a:solidFill>
              </a:rPr>
              <a:t> =</a:t>
            </a:r>
            <a:r>
              <a:rPr lang="en-US" dirty="0">
                <a:solidFill>
                  <a:schemeClr val="tx1"/>
                </a:solidFill>
              </a:rPr>
              <a:t> the change in the amount of drug (X) over time (t), can be expressed </a:t>
            </a:r>
          </a:p>
          <a:p>
            <a:r>
              <a:rPr lang="en-US" dirty="0">
                <a:solidFill>
                  <a:schemeClr val="tx1"/>
                </a:solidFill>
              </a:rPr>
              <a:t>as </a:t>
            </a:r>
            <a:r>
              <a:rPr lang="en-US" dirty="0">
                <a:solidFill>
                  <a:srgbClr val="FFFF00"/>
                </a:solidFill>
              </a:rPr>
              <a:t>X</a:t>
            </a:r>
            <a:r>
              <a:rPr lang="en-US" baseline="-25000" dirty="0">
                <a:solidFill>
                  <a:srgbClr val="FFFF00"/>
                </a:solidFill>
              </a:rPr>
              <a:t>0</a:t>
            </a:r>
            <a:r>
              <a:rPr lang="en-US" dirty="0">
                <a:solidFill>
                  <a:srgbClr val="FFFF00"/>
                </a:solidFill>
              </a:rPr>
              <a:t>/</a:t>
            </a:r>
            <a:r>
              <a:rPr lang="en-US" dirty="0" err="1">
                <a:solidFill>
                  <a:srgbClr val="FFFF00"/>
                </a:solidFill>
              </a:rPr>
              <a:t>dt</a:t>
            </a:r>
            <a:r>
              <a:rPr lang="en-US" dirty="0">
                <a:solidFill>
                  <a:schemeClr val="tx1"/>
                </a:solidFill>
              </a:rPr>
              <a:t> (dose over dosing interval) or can be expressed as  </a:t>
            </a:r>
            <a:r>
              <a:rPr lang="en-US" dirty="0">
                <a:solidFill>
                  <a:srgbClr val="FFFF00"/>
                </a:solidFill>
              </a:rPr>
              <a:t>(S)(F)(Dose)/</a:t>
            </a:r>
            <a:r>
              <a:rPr lang="en-US" i="1" dirty="0">
                <a:solidFill>
                  <a:srgbClr val="FFFF00"/>
                </a:solidFill>
              </a:rPr>
              <a:t>T</a:t>
            </a:r>
          </a:p>
        </p:txBody>
      </p:sp>
      <mc:AlternateContent xmlns:mc="http://schemas.openxmlformats.org/markup-compatibility/2006" xmlns:a14="http://schemas.microsoft.com/office/drawing/2010/main">
        <mc:Choice Requires="a14">
          <p:sp>
            <p:nvSpPr>
              <p:cNvPr id="20" name="Rectangle 19"/>
              <p:cNvSpPr/>
              <p:nvPr/>
            </p:nvSpPr>
            <p:spPr>
              <a:xfrm>
                <a:off x="611560" y="4239090"/>
                <a:ext cx="7772400" cy="187871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So    </a:t>
                </a:r>
              </a:p>
              <a:p>
                <a:r>
                  <a:rPr lang="en-US" sz="2000" dirty="0">
                    <a:solidFill>
                      <a:schemeClr val="tx1"/>
                    </a:solidFill>
                  </a:rPr>
                  <a:t>  </a:t>
                </a:r>
                <a14:m>
                  <m:oMath xmlns:m="http://schemas.openxmlformats.org/officeDocument/2006/math">
                    <m:r>
                      <a:rPr lang="en-US" b="1" i="0" smtClean="0">
                        <a:solidFill>
                          <a:srgbClr val="FFFF00"/>
                        </a:solidFill>
                        <a:latin typeface="Cambria Math"/>
                        <a:ea typeface="Cambria Math" pitchFamily="18" charset="0"/>
                      </a:rPr>
                      <m:t>(</m:t>
                    </m:r>
                    <m:r>
                      <a:rPr lang="en-US" b="1" i="0" smtClean="0">
                        <a:solidFill>
                          <a:srgbClr val="FFFF00"/>
                        </a:solidFill>
                        <a:latin typeface="Cambria Math"/>
                        <a:ea typeface="Cambria Math" pitchFamily="18" charset="0"/>
                      </a:rPr>
                      <m:t>𝐒</m:t>
                    </m:r>
                    <m:r>
                      <a:rPr lang="en-US" b="1" i="0" smtClean="0">
                        <a:solidFill>
                          <a:srgbClr val="FFFF00"/>
                        </a:solidFill>
                        <a:latin typeface="Cambria Math"/>
                        <a:ea typeface="Cambria Math" pitchFamily="18" charset="0"/>
                      </a:rPr>
                      <m:t>)(</m:t>
                    </m:r>
                    <m:r>
                      <a:rPr lang="en-US" b="1" i="0" smtClean="0">
                        <a:solidFill>
                          <a:srgbClr val="FFFF00"/>
                        </a:solidFill>
                        <a:latin typeface="Cambria Math"/>
                        <a:ea typeface="Cambria Math" pitchFamily="18" charset="0"/>
                      </a:rPr>
                      <m:t>𝐅</m:t>
                    </m:r>
                    <m:r>
                      <a:rPr lang="en-US" b="1" i="0" smtClean="0">
                        <a:solidFill>
                          <a:srgbClr val="FFFF00"/>
                        </a:solidFill>
                        <a:latin typeface="Cambria Math"/>
                        <a:ea typeface="Cambria Math" pitchFamily="18" charset="0"/>
                      </a:rPr>
                      <m:t>)(</m:t>
                    </m:r>
                    <m:r>
                      <a:rPr lang="en-US" b="1" i="0" smtClean="0">
                        <a:solidFill>
                          <a:srgbClr val="FFFF00"/>
                        </a:solidFill>
                        <a:latin typeface="Cambria Math"/>
                        <a:ea typeface="Cambria Math" pitchFamily="18" charset="0"/>
                      </a:rPr>
                      <m:t>𝐝𝐨𝐬𝐞</m:t>
                    </m:r>
                    <m:r>
                      <a:rPr lang="en-US" b="1" i="0" smtClean="0">
                        <a:solidFill>
                          <a:srgbClr val="FFFF00"/>
                        </a:solidFill>
                        <a:latin typeface="Cambria Math"/>
                        <a:ea typeface="Cambria Math" pitchFamily="18" charset="0"/>
                      </a:rPr>
                      <m:t>)</m:t>
                    </m:r>
                    <m:r>
                      <a:rPr lang="en-US" b="1" i="1" smtClean="0">
                        <a:solidFill>
                          <a:srgbClr val="FFFF00"/>
                        </a:solidFill>
                        <a:latin typeface="Cambria Math"/>
                        <a:ea typeface="Cambria Math" pitchFamily="18" charset="0"/>
                      </a:rPr>
                      <m:t>/</m:t>
                    </m:r>
                    <m:r>
                      <a:rPr lang="en-US" b="1" i="1" smtClean="0">
                        <a:solidFill>
                          <a:srgbClr val="FFFF00"/>
                        </a:solidFill>
                        <a:latin typeface="Cambria Math"/>
                        <a:ea typeface="Cambria Math" pitchFamily="18" charset="0"/>
                      </a:rPr>
                      <m:t>𝑻</m:t>
                    </m:r>
                    <m:r>
                      <a:rPr lang="en-US" b="1" i="1">
                        <a:solidFill>
                          <a:srgbClr val="FFFF00"/>
                        </a:solidFill>
                        <a:latin typeface="Cambria Math" pitchFamily="18" charset="0"/>
                        <a:ea typeface="Cambria Math" pitchFamily="18" charset="0"/>
                      </a:rPr>
                      <m:t>=</m:t>
                    </m:r>
                    <m:f>
                      <m:fPr>
                        <m:ctrlPr>
                          <a:rPr lang="en-US" b="1" i="1">
                            <a:solidFill>
                              <a:srgbClr val="FFFF00"/>
                            </a:solidFill>
                            <a:latin typeface="Cambria Math" panose="02040503050406030204" pitchFamily="18" charset="0"/>
                            <a:ea typeface="Cambria Math" pitchFamily="18" charset="0"/>
                          </a:rPr>
                        </m:ctrlPr>
                      </m:fPr>
                      <m:num>
                        <m:d>
                          <m:dPr>
                            <m:ctrlPr>
                              <a:rPr lang="en-US" b="1" i="1">
                                <a:solidFill>
                                  <a:srgbClr val="FFFF00"/>
                                </a:solidFill>
                                <a:latin typeface="Cambria Math" panose="02040503050406030204" pitchFamily="18" charset="0"/>
                                <a:ea typeface="Cambria Math" pitchFamily="18" charset="0"/>
                              </a:rPr>
                            </m:ctrlPr>
                          </m:dPr>
                          <m:e>
                            <m:r>
                              <a:rPr lang="en-US" b="1" i="1">
                                <a:solidFill>
                                  <a:srgbClr val="FFFF00"/>
                                </a:solidFill>
                                <a:latin typeface="Cambria Math" pitchFamily="18" charset="0"/>
                                <a:ea typeface="Cambria Math" pitchFamily="18" charset="0"/>
                              </a:rPr>
                              <m:t>𝑽</m:t>
                            </m:r>
                            <m:r>
                              <a:rPr lang="en-US" b="1" i="1" baseline="-25000">
                                <a:solidFill>
                                  <a:srgbClr val="FFFF00"/>
                                </a:solidFill>
                                <a:latin typeface="Cambria Math" pitchFamily="18" charset="0"/>
                                <a:ea typeface="Cambria Math" pitchFamily="18" charset="0"/>
                              </a:rPr>
                              <m:t>𝒎</m:t>
                            </m:r>
                            <m:r>
                              <a:rPr lang="en-US" b="1" i="1" baseline="-25000">
                                <a:solidFill>
                                  <a:srgbClr val="FFFF00"/>
                                </a:solidFill>
                                <a:latin typeface="Cambria Math"/>
                                <a:ea typeface="Cambria Math" pitchFamily="18" charset="0"/>
                              </a:rPr>
                              <m:t>𝒂𝒙</m:t>
                            </m:r>
                          </m:e>
                        </m:d>
                        <m:d>
                          <m:dPr>
                            <m:ctrlPr>
                              <a:rPr lang="en-US" b="1" i="1">
                                <a:solidFill>
                                  <a:srgbClr val="FFFF00"/>
                                </a:solidFill>
                                <a:latin typeface="Cambria Math" panose="02040503050406030204" pitchFamily="18" charset="0"/>
                                <a:ea typeface="Cambria Math" pitchFamily="18" charset="0"/>
                              </a:rPr>
                            </m:ctrlPr>
                          </m:dPr>
                          <m:e>
                            <m:r>
                              <a:rPr lang="en-US" b="1" i="1">
                                <a:solidFill>
                                  <a:srgbClr val="FFFF00"/>
                                </a:solidFill>
                                <a:latin typeface="Cambria Math"/>
                                <a:ea typeface="Cambria Math" pitchFamily="18" charset="0"/>
                              </a:rPr>
                              <m:t>𝑪</m:t>
                            </m:r>
                            <m:r>
                              <a:rPr lang="en-US" b="1" i="1" baseline="-25000">
                                <a:solidFill>
                                  <a:srgbClr val="FFFF00"/>
                                </a:solidFill>
                                <a:latin typeface="Cambria Math"/>
                                <a:ea typeface="Cambria Math" pitchFamily="18" charset="0"/>
                              </a:rPr>
                              <m:t>𝑺</m:t>
                            </m:r>
                            <m:r>
                              <a:rPr lang="en-US" b="1" i="1" baseline="-25000">
                                <a:solidFill>
                                  <a:srgbClr val="FFFF00"/>
                                </a:solidFill>
                                <a:latin typeface="Cambria Math" pitchFamily="18" charset="0"/>
                                <a:ea typeface="Cambria Math" pitchFamily="18" charset="0"/>
                              </a:rPr>
                              <m:t>𝑺</m:t>
                            </m:r>
                            <m:r>
                              <a:rPr lang="en-US" b="1" i="1" baseline="-25000" smtClean="0">
                                <a:solidFill>
                                  <a:srgbClr val="FFFF00"/>
                                </a:solidFill>
                                <a:latin typeface="Cambria Math"/>
                                <a:ea typeface="Cambria Math" pitchFamily="18" charset="0"/>
                              </a:rPr>
                              <m:t> </m:t>
                            </m:r>
                            <m:r>
                              <a:rPr lang="en-US" b="1" i="1" baseline="-25000" smtClean="0">
                                <a:solidFill>
                                  <a:srgbClr val="FFFF00"/>
                                </a:solidFill>
                                <a:latin typeface="Cambria Math"/>
                                <a:ea typeface="Cambria Math" pitchFamily="18" charset="0"/>
                              </a:rPr>
                              <m:t>𝒂𝒗𝒆</m:t>
                            </m:r>
                          </m:e>
                        </m:d>
                      </m:num>
                      <m:den>
                        <m:r>
                          <a:rPr lang="en-US" b="1" i="1">
                            <a:solidFill>
                              <a:srgbClr val="FFFF00"/>
                            </a:solidFill>
                            <a:latin typeface="Cambria Math" pitchFamily="18" charset="0"/>
                            <a:ea typeface="Cambria Math" pitchFamily="18" charset="0"/>
                          </a:rPr>
                          <m:t>𝑲𝒎</m:t>
                        </m:r>
                        <m:r>
                          <a:rPr lang="en-US" b="1" i="1">
                            <a:solidFill>
                              <a:srgbClr val="FFFF00"/>
                            </a:solidFill>
                            <a:latin typeface="Cambria Math" pitchFamily="18" charset="0"/>
                            <a:ea typeface="Cambria Math" pitchFamily="18" charset="0"/>
                          </a:rPr>
                          <m:t>+</m:t>
                        </m:r>
                        <m:r>
                          <a:rPr lang="en-US" b="1" i="1">
                            <a:solidFill>
                              <a:srgbClr val="FFFF00"/>
                            </a:solidFill>
                            <a:latin typeface="Cambria Math"/>
                            <a:ea typeface="Cambria Math" pitchFamily="18" charset="0"/>
                          </a:rPr>
                          <m:t>𝑪</m:t>
                        </m:r>
                        <m:r>
                          <a:rPr lang="en-US" b="1" i="1" baseline="-25000">
                            <a:solidFill>
                              <a:srgbClr val="FFFF00"/>
                            </a:solidFill>
                            <a:latin typeface="Cambria Math"/>
                            <a:ea typeface="Cambria Math" pitchFamily="18" charset="0"/>
                          </a:rPr>
                          <m:t>𝑺</m:t>
                        </m:r>
                        <m:r>
                          <a:rPr lang="en-US" b="1" i="1" baseline="-25000">
                            <a:solidFill>
                              <a:srgbClr val="FFFF00"/>
                            </a:solidFill>
                            <a:latin typeface="Cambria Math" pitchFamily="18" charset="0"/>
                            <a:ea typeface="Cambria Math" pitchFamily="18" charset="0"/>
                          </a:rPr>
                          <m:t>𝑺</m:t>
                        </m:r>
                        <m:r>
                          <a:rPr lang="en-US" b="1" i="1" baseline="-25000" smtClean="0">
                            <a:solidFill>
                              <a:srgbClr val="FFFF00"/>
                            </a:solidFill>
                            <a:latin typeface="Cambria Math"/>
                            <a:ea typeface="Cambria Math" pitchFamily="18" charset="0"/>
                          </a:rPr>
                          <m:t> </m:t>
                        </m:r>
                        <m:r>
                          <a:rPr lang="en-US" b="1" i="1" baseline="-25000" smtClean="0">
                            <a:solidFill>
                              <a:srgbClr val="FFFF00"/>
                            </a:solidFill>
                            <a:latin typeface="Cambria Math"/>
                            <a:ea typeface="Cambria Math" pitchFamily="18" charset="0"/>
                          </a:rPr>
                          <m:t>𝒂𝒗𝒆</m:t>
                        </m:r>
                      </m:den>
                    </m:f>
                  </m:oMath>
                </a14:m>
                <a:r>
                  <a:rPr lang="en-US" sz="2400" b="1" baseline="-25000" dirty="0">
                    <a:solidFill>
                      <a:srgbClr val="FFFF00"/>
                    </a:solidFill>
                    <a:latin typeface="Cambria Math" pitchFamily="18" charset="0"/>
                    <a:ea typeface="Cambria Math" pitchFamily="18" charset="0"/>
                  </a:rPr>
                  <a:t>     </a:t>
                </a:r>
                <a:r>
                  <a:rPr lang="en-US" sz="2400" b="1" baseline="-25000" dirty="0">
                    <a:solidFill>
                      <a:schemeClr val="tx1"/>
                    </a:solidFill>
                    <a:latin typeface="Cambria Math" pitchFamily="18" charset="0"/>
                    <a:ea typeface="Cambria Math" pitchFamily="18" charset="0"/>
                  </a:rPr>
                  <a:t>Since</a:t>
                </a:r>
              </a:p>
              <a:p>
                <a:r>
                  <a:rPr lang="en-US" sz="2400" b="1" baseline="-25000" dirty="0">
                    <a:solidFill>
                      <a:srgbClr val="FFFF00"/>
                    </a:solidFill>
                    <a:latin typeface="Cambria Math" pitchFamily="18" charset="0"/>
                    <a:ea typeface="Cambria Math" pitchFamily="18" charset="0"/>
                  </a:rPr>
                  <a:t>    </a:t>
                </a:r>
              </a:p>
              <a:p>
                <a14:m>
                  <m:oMath xmlns:m="http://schemas.openxmlformats.org/officeDocument/2006/math">
                    <m:f>
                      <m:fPr>
                        <m:ctrlPr>
                          <a:rPr lang="en-US" sz="2000" b="0" i="1" smtClean="0">
                            <a:solidFill>
                              <a:srgbClr val="FFFF00"/>
                            </a:solidFill>
                            <a:latin typeface="Cambria Math" panose="02040503050406030204" pitchFamily="18" charset="0"/>
                          </a:rPr>
                        </m:ctrlPr>
                      </m:fPr>
                      <m:num>
                        <m:d>
                          <m:dPr>
                            <m:ctrlPr>
                              <a:rPr lang="en-US" sz="2000" b="0" i="1" smtClean="0">
                                <a:solidFill>
                                  <a:srgbClr val="FFFF00"/>
                                </a:solidFill>
                                <a:latin typeface="Cambria Math" panose="02040503050406030204" pitchFamily="18" charset="0"/>
                              </a:rPr>
                            </m:ctrlPr>
                          </m:dPr>
                          <m:e>
                            <m:r>
                              <a:rPr lang="en-US" sz="2000" b="0" i="1" smtClean="0">
                                <a:solidFill>
                                  <a:srgbClr val="FFFF00"/>
                                </a:solidFill>
                                <a:latin typeface="Cambria Math"/>
                              </a:rPr>
                              <m:t>𝑠</m:t>
                            </m:r>
                          </m:e>
                        </m:d>
                        <m:d>
                          <m:dPr>
                            <m:ctrlPr>
                              <a:rPr lang="en-US" sz="2000" b="0" i="1" smtClean="0">
                                <a:solidFill>
                                  <a:srgbClr val="FFFF00"/>
                                </a:solidFill>
                                <a:latin typeface="Cambria Math" panose="02040503050406030204" pitchFamily="18" charset="0"/>
                              </a:rPr>
                            </m:ctrlPr>
                          </m:dPr>
                          <m:e>
                            <m:r>
                              <a:rPr lang="en-US" sz="2000" b="0" i="1" smtClean="0">
                                <a:solidFill>
                                  <a:srgbClr val="FFFF00"/>
                                </a:solidFill>
                                <a:latin typeface="Cambria Math"/>
                              </a:rPr>
                              <m:t>𝐹</m:t>
                            </m:r>
                          </m:e>
                        </m:d>
                        <m:d>
                          <m:dPr>
                            <m:ctrlPr>
                              <a:rPr lang="en-US" sz="2000" b="0" i="1" smtClean="0">
                                <a:solidFill>
                                  <a:srgbClr val="FFFF00"/>
                                </a:solidFill>
                                <a:latin typeface="Cambria Math" panose="02040503050406030204" pitchFamily="18" charset="0"/>
                              </a:rPr>
                            </m:ctrlPr>
                          </m:dPr>
                          <m:e>
                            <m:r>
                              <a:rPr lang="en-US" sz="2000" b="0" i="1" smtClean="0">
                                <a:solidFill>
                                  <a:srgbClr val="FFFF00"/>
                                </a:solidFill>
                                <a:latin typeface="Cambria Math"/>
                              </a:rPr>
                              <m:t>𝑑𝑜𝑠𝑒</m:t>
                            </m:r>
                          </m:e>
                        </m:d>
                      </m:num>
                      <m:den>
                        <m:r>
                          <a:rPr lang="en-US" sz="2000" b="0" i="1" smtClean="0">
                            <a:solidFill>
                              <a:srgbClr val="FFFF00"/>
                            </a:solidFill>
                            <a:latin typeface="Cambria Math"/>
                          </a:rPr>
                          <m:t>𝑇</m:t>
                        </m:r>
                      </m:den>
                    </m:f>
                    <m:r>
                      <a:rPr lang="en-US" sz="2000" b="0" i="1" smtClean="0">
                        <a:solidFill>
                          <a:srgbClr val="FFFF00"/>
                        </a:solidFill>
                        <a:latin typeface="Cambria Math"/>
                      </a:rPr>
                      <m:t>=(</m:t>
                    </m:r>
                    <m:r>
                      <a:rPr lang="en-US" sz="2000" b="0" i="1" smtClean="0">
                        <a:solidFill>
                          <a:srgbClr val="FFFF00"/>
                        </a:solidFill>
                        <a:latin typeface="Cambria Math"/>
                      </a:rPr>
                      <m:t>𝐶𝐿</m:t>
                    </m:r>
                    <m:r>
                      <a:rPr lang="en-US" sz="2000" b="0" i="1" smtClean="0">
                        <a:solidFill>
                          <a:srgbClr val="FFFF00"/>
                        </a:solidFill>
                        <a:latin typeface="Cambria Math"/>
                      </a:rPr>
                      <m:t>)(</m:t>
                    </m:r>
                    <m:r>
                      <a:rPr lang="en-US" sz="2000" b="0" i="1" smtClean="0">
                        <a:solidFill>
                          <a:srgbClr val="FFFF00"/>
                        </a:solidFill>
                        <a:latin typeface="Cambria Math"/>
                      </a:rPr>
                      <m:t>𝐶𝑠𝑠</m:t>
                    </m:r>
                    <m:r>
                      <a:rPr lang="en-US" sz="2000" b="0" i="1" baseline="-25000" smtClean="0">
                        <a:solidFill>
                          <a:srgbClr val="FFFF00"/>
                        </a:solidFill>
                        <a:latin typeface="Cambria Math"/>
                      </a:rPr>
                      <m:t> </m:t>
                    </m:r>
                    <m:r>
                      <a:rPr lang="en-US" sz="2000" b="0" i="1" baseline="-25000" smtClean="0">
                        <a:solidFill>
                          <a:srgbClr val="FFFF00"/>
                        </a:solidFill>
                        <a:latin typeface="Cambria Math"/>
                      </a:rPr>
                      <m:t>𝑎𝑣𝑒</m:t>
                    </m:r>
                    <m:r>
                      <a:rPr lang="en-US" sz="2000" b="0" i="1" smtClean="0">
                        <a:solidFill>
                          <a:srgbClr val="FFFF00"/>
                        </a:solidFill>
                        <a:latin typeface="Cambria Math"/>
                      </a:rPr>
                      <m:t>)</m:t>
                    </m:r>
                  </m:oMath>
                </a14:m>
                <a:r>
                  <a:rPr lang="en-US" sz="2000" dirty="0">
                    <a:solidFill>
                      <a:srgbClr val="FFFF00"/>
                    </a:solidFill>
                  </a:rPr>
                  <a:t>      </a:t>
                </a:r>
                <a:r>
                  <a:rPr lang="en-US" sz="2000" dirty="0">
                    <a:solidFill>
                      <a:schemeClr val="tx1"/>
                    </a:solidFill>
                  </a:rPr>
                  <a:t> so   </a:t>
                </a:r>
                <a14:m>
                  <m:oMath xmlns:m="http://schemas.openxmlformats.org/officeDocument/2006/math">
                    <m:r>
                      <a:rPr lang="en-US" sz="2400" b="0" i="1" smtClean="0">
                        <a:solidFill>
                          <a:srgbClr val="FFFF00"/>
                        </a:solidFill>
                        <a:latin typeface="Cambria Math" pitchFamily="18" charset="0"/>
                        <a:ea typeface="Cambria Math" pitchFamily="18" charset="0"/>
                      </a:rPr>
                      <m:t>𝐶𝑙</m:t>
                    </m:r>
                    <m:r>
                      <a:rPr lang="en-US" sz="2400" b="0" i="1" baseline="-25000" smtClean="0">
                        <a:solidFill>
                          <a:srgbClr val="FFFF00"/>
                        </a:solidFill>
                        <a:latin typeface="Cambria Math"/>
                        <a:ea typeface="Cambria Math" pitchFamily="18" charset="0"/>
                      </a:rPr>
                      <m:t>𝑝</m:t>
                    </m:r>
                    <m:r>
                      <a:rPr lang="en-US" sz="2400" b="0" i="1" baseline="-25000" smtClean="0">
                        <a:solidFill>
                          <a:srgbClr val="FFFF00"/>
                        </a:solidFill>
                        <a:latin typeface="Cambria Math"/>
                        <a:ea typeface="Cambria Math" pitchFamily="18" charset="0"/>
                      </a:rPr>
                      <m:t>h</m:t>
                    </m:r>
                    <m:r>
                      <a:rPr lang="en-US" sz="2400" b="0" i="1" baseline="-25000" smtClean="0">
                        <a:solidFill>
                          <a:srgbClr val="FFFF00"/>
                        </a:solidFill>
                        <a:latin typeface="Cambria Math"/>
                        <a:ea typeface="Cambria Math" pitchFamily="18" charset="0"/>
                      </a:rPr>
                      <m:t>𝑒𝑛𝑦𝑡𝑜𝑖𝑛</m:t>
                    </m:r>
                    <m:r>
                      <a:rPr lang="en-US" sz="2000" b="1" i="1">
                        <a:solidFill>
                          <a:srgbClr val="FFFF00"/>
                        </a:solidFill>
                        <a:latin typeface="Cambria Math" pitchFamily="18" charset="0"/>
                        <a:ea typeface="Cambria Math" pitchFamily="18" charset="0"/>
                      </a:rPr>
                      <m:t>=</m:t>
                    </m:r>
                    <m:f>
                      <m:fPr>
                        <m:ctrlPr>
                          <a:rPr lang="en-US" sz="2000" b="1" i="1">
                            <a:solidFill>
                              <a:srgbClr val="FFFF00"/>
                            </a:solidFill>
                            <a:latin typeface="Cambria Math" panose="02040503050406030204" pitchFamily="18" charset="0"/>
                            <a:ea typeface="Cambria Math" pitchFamily="18" charset="0"/>
                          </a:rPr>
                        </m:ctrlPr>
                      </m:fPr>
                      <m:num>
                        <m:d>
                          <m:dPr>
                            <m:ctrlPr>
                              <a:rPr lang="en-US" sz="2000" b="1" i="1">
                                <a:solidFill>
                                  <a:srgbClr val="FFFF00"/>
                                </a:solidFill>
                                <a:latin typeface="Cambria Math" panose="02040503050406030204" pitchFamily="18" charset="0"/>
                                <a:ea typeface="Cambria Math" pitchFamily="18" charset="0"/>
                              </a:rPr>
                            </m:ctrlPr>
                          </m:dPr>
                          <m:e>
                            <m:r>
                              <a:rPr lang="en-US" sz="2000" b="1" i="1">
                                <a:solidFill>
                                  <a:srgbClr val="FFFF00"/>
                                </a:solidFill>
                                <a:latin typeface="Cambria Math" pitchFamily="18" charset="0"/>
                                <a:ea typeface="Cambria Math" pitchFamily="18" charset="0"/>
                              </a:rPr>
                              <m:t>𝑽</m:t>
                            </m:r>
                            <m:r>
                              <a:rPr lang="en-US" sz="2000" b="1" i="1" baseline="-25000">
                                <a:solidFill>
                                  <a:srgbClr val="FFFF00"/>
                                </a:solidFill>
                                <a:latin typeface="Cambria Math" pitchFamily="18" charset="0"/>
                                <a:ea typeface="Cambria Math" pitchFamily="18" charset="0"/>
                              </a:rPr>
                              <m:t>𝒎</m:t>
                            </m:r>
                            <m:r>
                              <a:rPr lang="en-US" sz="2000" b="1" i="1" baseline="-25000">
                                <a:solidFill>
                                  <a:srgbClr val="FFFF00"/>
                                </a:solidFill>
                                <a:latin typeface="Cambria Math"/>
                                <a:ea typeface="Cambria Math" pitchFamily="18" charset="0"/>
                              </a:rPr>
                              <m:t>𝒂𝒙</m:t>
                            </m:r>
                          </m:e>
                        </m:d>
                      </m:num>
                      <m:den>
                        <m:r>
                          <a:rPr lang="en-US" sz="2000" b="1" i="1">
                            <a:solidFill>
                              <a:srgbClr val="FFFF00"/>
                            </a:solidFill>
                            <a:latin typeface="Cambria Math" pitchFamily="18" charset="0"/>
                            <a:ea typeface="Cambria Math" pitchFamily="18" charset="0"/>
                          </a:rPr>
                          <m:t>𝑲𝒎</m:t>
                        </m:r>
                        <m:r>
                          <a:rPr lang="en-US" sz="2000" b="1" i="1">
                            <a:solidFill>
                              <a:srgbClr val="FFFF00"/>
                            </a:solidFill>
                            <a:latin typeface="Cambria Math" pitchFamily="18" charset="0"/>
                            <a:ea typeface="Cambria Math" pitchFamily="18" charset="0"/>
                          </a:rPr>
                          <m:t>+</m:t>
                        </m:r>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den>
                    </m:f>
                    <m:r>
                      <m:rPr>
                        <m:nor/>
                      </m:rPr>
                      <a:rPr lang="en-US" sz="2800" b="1" baseline="-25000" dirty="0">
                        <a:solidFill>
                          <a:srgbClr val="FFFF00"/>
                        </a:solidFill>
                        <a:latin typeface="Cambria Math" pitchFamily="18" charset="0"/>
                        <a:ea typeface="Cambria Math" pitchFamily="18" charset="0"/>
                      </a:rPr>
                      <m:t>     </m:t>
                    </m:r>
                  </m:oMath>
                </a14:m>
                <a:endParaRPr lang="en-US" sz="2800" b="1" baseline="-25000" dirty="0">
                  <a:solidFill>
                    <a:srgbClr val="FFFF00"/>
                  </a:solidFill>
                  <a:latin typeface="Cambria Math" pitchFamily="18" charset="0"/>
                  <a:ea typeface="Cambria Math" pitchFamily="18" charset="0"/>
                </a:endParaRPr>
              </a:p>
              <a:p>
                <a:endParaRPr lang="en-US" sz="2800" b="1" baseline="-25000" dirty="0">
                  <a:solidFill>
                    <a:srgbClr val="FFFF00"/>
                  </a:solidFill>
                  <a:latin typeface="Cambria Math" pitchFamily="18" charset="0"/>
                  <a:ea typeface="Cambria Math" pitchFamily="18" charset="0"/>
                </a:endParaRPr>
              </a:p>
            </p:txBody>
          </p:sp>
        </mc:Choice>
        <mc:Fallback xmlns="">
          <p:sp>
            <p:nvSpPr>
              <p:cNvPr id="20" name="Rectangle 19"/>
              <p:cNvSpPr>
                <a:spLocks noRot="1" noChangeAspect="1" noMove="1" noResize="1" noEditPoints="1" noAdjustHandles="1" noChangeArrowheads="1" noChangeShapeType="1" noTextEdit="1"/>
              </p:cNvSpPr>
              <p:nvPr/>
            </p:nvSpPr>
            <p:spPr>
              <a:xfrm>
                <a:off x="611560" y="4239090"/>
                <a:ext cx="7772400" cy="1878719"/>
              </a:xfrm>
              <a:prstGeom prst="rect">
                <a:avLst/>
              </a:prstGeom>
              <a:blipFill rotWithShape="1">
                <a:blip r:embed="rId3"/>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41086440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18" grpId="0" animBg="1"/>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1650" y="1314670"/>
            <a:ext cx="560070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Clearance</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15</a:t>
            </a:fld>
            <a:endParaRPr lang="en-US" dirty="0"/>
          </a:p>
        </p:txBody>
      </p:sp>
      <p:sp>
        <p:nvSpPr>
          <p:cNvPr id="12" name="Right Arrow 11"/>
          <p:cNvSpPr/>
          <p:nvPr/>
        </p:nvSpPr>
        <p:spPr>
          <a:xfrm rot="9346346">
            <a:off x="5085871" y="1637586"/>
            <a:ext cx="1057625" cy="318703"/>
          </a:xfrm>
          <a:prstGeom prst="rightArrow">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14" name="Arc 13"/>
          <p:cNvSpPr/>
          <p:nvPr/>
        </p:nvSpPr>
        <p:spPr>
          <a:xfrm rot="1379344">
            <a:off x="4462919" y="1555888"/>
            <a:ext cx="567303" cy="1225845"/>
          </a:xfrm>
          <a:prstGeom prst="arc">
            <a:avLst>
              <a:gd name="adj1" fmla="val 17856481"/>
              <a:gd name="adj2" fmla="val 4926598"/>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ar-IQ"/>
          </a:p>
        </p:txBody>
      </p:sp>
      <p:sp>
        <p:nvSpPr>
          <p:cNvPr id="15" name="Rectangle 14"/>
          <p:cNvSpPr/>
          <p:nvPr/>
        </p:nvSpPr>
        <p:spPr>
          <a:xfrm rot="20145264">
            <a:off x="4804582" y="1406835"/>
            <a:ext cx="1395155" cy="303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rgbClr val="7030A0"/>
                </a:solidFill>
              </a:rPr>
              <a:t>Michael-</a:t>
            </a:r>
            <a:r>
              <a:rPr lang="en-US" sz="1200" dirty="0" err="1">
                <a:solidFill>
                  <a:srgbClr val="7030A0"/>
                </a:solidFill>
              </a:rPr>
              <a:t>Menten</a:t>
            </a:r>
            <a:endParaRPr lang="ar-IQ" sz="1200" dirty="0">
              <a:solidFill>
                <a:srgbClr val="7030A0"/>
              </a:solidFill>
            </a:endParaRPr>
          </a:p>
        </p:txBody>
      </p:sp>
      <mc:AlternateContent xmlns:mc="http://schemas.openxmlformats.org/markup-compatibility/2006" xmlns:a14="http://schemas.microsoft.com/office/drawing/2010/main">
        <mc:Choice Requires="a14">
          <p:sp>
            <p:nvSpPr>
              <p:cNvPr id="23" name="Rectangle 22"/>
              <p:cNvSpPr/>
              <p:nvPr/>
            </p:nvSpPr>
            <p:spPr>
              <a:xfrm>
                <a:off x="600289" y="4824155"/>
                <a:ext cx="7772400" cy="105888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dirty="0">
                    <a:solidFill>
                      <a:schemeClr val="tx1"/>
                    </a:solidFill>
                  </a:rPr>
                  <a:t>So </a:t>
                </a:r>
                <a14:m>
                  <m:oMath xmlns:m="http://schemas.openxmlformats.org/officeDocument/2006/math">
                    <m:r>
                      <a:rPr lang="en-US" b="1" i="0" smtClean="0">
                        <a:solidFill>
                          <a:srgbClr val="FFFF00"/>
                        </a:solidFill>
                        <a:latin typeface="Cambria Math"/>
                        <a:ea typeface="Cambria Math" pitchFamily="18" charset="0"/>
                      </a:rPr>
                      <m:t>(</m:t>
                    </m:r>
                    <m:r>
                      <a:rPr lang="en-US" b="1" i="0" smtClean="0">
                        <a:solidFill>
                          <a:srgbClr val="FFFF00"/>
                        </a:solidFill>
                        <a:latin typeface="Cambria Math"/>
                        <a:ea typeface="Cambria Math" pitchFamily="18" charset="0"/>
                      </a:rPr>
                      <m:t>𝐒</m:t>
                    </m:r>
                    <m:r>
                      <a:rPr lang="en-US" b="1" i="0" smtClean="0">
                        <a:solidFill>
                          <a:srgbClr val="FFFF00"/>
                        </a:solidFill>
                        <a:latin typeface="Cambria Math"/>
                        <a:ea typeface="Cambria Math" pitchFamily="18" charset="0"/>
                      </a:rPr>
                      <m:t>)(</m:t>
                    </m:r>
                    <m:r>
                      <a:rPr lang="en-US" b="1" i="0" smtClean="0">
                        <a:solidFill>
                          <a:srgbClr val="FFFF00"/>
                        </a:solidFill>
                        <a:latin typeface="Cambria Math"/>
                        <a:ea typeface="Cambria Math" pitchFamily="18" charset="0"/>
                      </a:rPr>
                      <m:t>𝐅</m:t>
                    </m:r>
                    <m:r>
                      <a:rPr lang="en-US" b="1" i="0" smtClean="0">
                        <a:solidFill>
                          <a:srgbClr val="FFFF00"/>
                        </a:solidFill>
                        <a:latin typeface="Cambria Math"/>
                        <a:ea typeface="Cambria Math" pitchFamily="18" charset="0"/>
                      </a:rPr>
                      <m:t>)(</m:t>
                    </m:r>
                    <m:r>
                      <a:rPr lang="en-US" b="1" i="0" smtClean="0">
                        <a:solidFill>
                          <a:srgbClr val="FFFF00"/>
                        </a:solidFill>
                        <a:latin typeface="Cambria Math"/>
                        <a:ea typeface="Cambria Math" pitchFamily="18" charset="0"/>
                      </a:rPr>
                      <m:t>𝐝𝐨𝐬𝐞</m:t>
                    </m:r>
                    <m:r>
                      <a:rPr lang="en-US" b="1" i="0" smtClean="0">
                        <a:solidFill>
                          <a:srgbClr val="FFFF00"/>
                        </a:solidFill>
                        <a:latin typeface="Cambria Math"/>
                        <a:ea typeface="Cambria Math" pitchFamily="18" charset="0"/>
                      </a:rPr>
                      <m:t>)</m:t>
                    </m:r>
                    <m:r>
                      <a:rPr lang="en-US" b="1" i="1" smtClean="0">
                        <a:solidFill>
                          <a:srgbClr val="FFFF00"/>
                        </a:solidFill>
                        <a:latin typeface="Cambria Math"/>
                        <a:ea typeface="Cambria Math" pitchFamily="18" charset="0"/>
                      </a:rPr>
                      <m:t>/</m:t>
                    </m:r>
                    <m:r>
                      <a:rPr lang="en-US" b="1" i="1" smtClean="0">
                        <a:solidFill>
                          <a:srgbClr val="FFFF00"/>
                        </a:solidFill>
                        <a:latin typeface="Cambria Math"/>
                        <a:ea typeface="Cambria Math" pitchFamily="18" charset="0"/>
                      </a:rPr>
                      <m:t>𝑻</m:t>
                    </m:r>
                    <m:r>
                      <a:rPr lang="en-US" b="1" i="1">
                        <a:solidFill>
                          <a:srgbClr val="FFFF00"/>
                        </a:solidFill>
                        <a:latin typeface="Cambria Math" pitchFamily="18" charset="0"/>
                        <a:ea typeface="Cambria Math" pitchFamily="18" charset="0"/>
                      </a:rPr>
                      <m:t>=</m:t>
                    </m:r>
                    <m:f>
                      <m:fPr>
                        <m:ctrlPr>
                          <a:rPr lang="en-US" b="1" i="1">
                            <a:solidFill>
                              <a:srgbClr val="FFFF00"/>
                            </a:solidFill>
                            <a:latin typeface="Cambria Math" panose="02040503050406030204" pitchFamily="18" charset="0"/>
                            <a:ea typeface="Cambria Math" pitchFamily="18" charset="0"/>
                          </a:rPr>
                        </m:ctrlPr>
                      </m:fPr>
                      <m:num>
                        <m:d>
                          <m:dPr>
                            <m:ctrlPr>
                              <a:rPr lang="en-US" b="1" i="1">
                                <a:solidFill>
                                  <a:srgbClr val="FFFF00"/>
                                </a:solidFill>
                                <a:latin typeface="Cambria Math" panose="02040503050406030204" pitchFamily="18" charset="0"/>
                                <a:ea typeface="Cambria Math" pitchFamily="18" charset="0"/>
                              </a:rPr>
                            </m:ctrlPr>
                          </m:dPr>
                          <m:e>
                            <m:r>
                              <a:rPr lang="en-US" b="1" i="1">
                                <a:solidFill>
                                  <a:srgbClr val="FFFF00"/>
                                </a:solidFill>
                                <a:latin typeface="Cambria Math" pitchFamily="18" charset="0"/>
                                <a:ea typeface="Cambria Math" pitchFamily="18" charset="0"/>
                              </a:rPr>
                              <m:t>𝑽</m:t>
                            </m:r>
                            <m:r>
                              <a:rPr lang="en-US" b="1" i="1" baseline="-25000">
                                <a:solidFill>
                                  <a:srgbClr val="FFFF00"/>
                                </a:solidFill>
                                <a:latin typeface="Cambria Math" pitchFamily="18" charset="0"/>
                                <a:ea typeface="Cambria Math" pitchFamily="18" charset="0"/>
                              </a:rPr>
                              <m:t>𝒎</m:t>
                            </m:r>
                            <m:r>
                              <a:rPr lang="en-US" b="1" i="1" baseline="-25000">
                                <a:solidFill>
                                  <a:srgbClr val="FFFF00"/>
                                </a:solidFill>
                                <a:latin typeface="Cambria Math"/>
                                <a:ea typeface="Cambria Math" pitchFamily="18" charset="0"/>
                              </a:rPr>
                              <m:t>𝒂𝒙</m:t>
                            </m:r>
                          </m:e>
                        </m:d>
                        <m:d>
                          <m:dPr>
                            <m:ctrlPr>
                              <a:rPr lang="en-US" b="1" i="1">
                                <a:solidFill>
                                  <a:srgbClr val="FFFF00"/>
                                </a:solidFill>
                                <a:latin typeface="Cambria Math" panose="02040503050406030204" pitchFamily="18" charset="0"/>
                                <a:ea typeface="Cambria Math" pitchFamily="18" charset="0"/>
                              </a:rPr>
                            </m:ctrlPr>
                          </m:dPr>
                          <m:e>
                            <m:r>
                              <a:rPr lang="en-US" b="1" i="1">
                                <a:solidFill>
                                  <a:srgbClr val="FFFF00"/>
                                </a:solidFill>
                                <a:latin typeface="Cambria Math"/>
                                <a:ea typeface="Cambria Math" pitchFamily="18" charset="0"/>
                              </a:rPr>
                              <m:t>𝑪</m:t>
                            </m:r>
                            <m:r>
                              <a:rPr lang="en-US" b="1" i="1" baseline="-25000">
                                <a:solidFill>
                                  <a:srgbClr val="FFFF00"/>
                                </a:solidFill>
                                <a:latin typeface="Cambria Math"/>
                                <a:ea typeface="Cambria Math" pitchFamily="18" charset="0"/>
                              </a:rPr>
                              <m:t>𝑺</m:t>
                            </m:r>
                            <m:r>
                              <a:rPr lang="en-US" b="1" i="1" baseline="-25000">
                                <a:solidFill>
                                  <a:srgbClr val="FFFF00"/>
                                </a:solidFill>
                                <a:latin typeface="Cambria Math" pitchFamily="18" charset="0"/>
                                <a:ea typeface="Cambria Math" pitchFamily="18" charset="0"/>
                              </a:rPr>
                              <m:t>𝑺</m:t>
                            </m:r>
                            <m:r>
                              <a:rPr lang="en-US" b="1" i="1" baseline="-25000" smtClean="0">
                                <a:solidFill>
                                  <a:srgbClr val="FFFF00"/>
                                </a:solidFill>
                                <a:latin typeface="Cambria Math"/>
                                <a:ea typeface="Cambria Math" pitchFamily="18" charset="0"/>
                              </a:rPr>
                              <m:t> </m:t>
                            </m:r>
                            <m:r>
                              <a:rPr lang="en-US" b="1" i="1" baseline="-25000" smtClean="0">
                                <a:solidFill>
                                  <a:srgbClr val="FFFF00"/>
                                </a:solidFill>
                                <a:latin typeface="Cambria Math"/>
                                <a:ea typeface="Cambria Math" pitchFamily="18" charset="0"/>
                              </a:rPr>
                              <m:t>𝒂𝒗𝒆</m:t>
                            </m:r>
                          </m:e>
                        </m:d>
                      </m:num>
                      <m:den>
                        <m:r>
                          <a:rPr lang="en-US" b="1" i="1">
                            <a:solidFill>
                              <a:srgbClr val="FFFF00"/>
                            </a:solidFill>
                            <a:latin typeface="Cambria Math" pitchFamily="18" charset="0"/>
                            <a:ea typeface="Cambria Math" pitchFamily="18" charset="0"/>
                          </a:rPr>
                          <m:t>𝑲𝒎</m:t>
                        </m:r>
                        <m:r>
                          <a:rPr lang="en-US" b="1" i="1">
                            <a:solidFill>
                              <a:srgbClr val="FFFF00"/>
                            </a:solidFill>
                            <a:latin typeface="Cambria Math" pitchFamily="18" charset="0"/>
                            <a:ea typeface="Cambria Math" pitchFamily="18" charset="0"/>
                          </a:rPr>
                          <m:t>+</m:t>
                        </m:r>
                        <m:r>
                          <a:rPr lang="en-US" b="1" i="1">
                            <a:solidFill>
                              <a:srgbClr val="FFFF00"/>
                            </a:solidFill>
                            <a:latin typeface="Cambria Math"/>
                            <a:ea typeface="Cambria Math" pitchFamily="18" charset="0"/>
                          </a:rPr>
                          <m:t>𝑪</m:t>
                        </m:r>
                        <m:r>
                          <a:rPr lang="en-US" b="1" i="1" baseline="-25000">
                            <a:solidFill>
                              <a:srgbClr val="FFFF00"/>
                            </a:solidFill>
                            <a:latin typeface="Cambria Math"/>
                            <a:ea typeface="Cambria Math" pitchFamily="18" charset="0"/>
                          </a:rPr>
                          <m:t>𝑺</m:t>
                        </m:r>
                        <m:r>
                          <a:rPr lang="en-US" b="1" i="1" baseline="-25000">
                            <a:solidFill>
                              <a:srgbClr val="FFFF00"/>
                            </a:solidFill>
                            <a:latin typeface="Cambria Math" pitchFamily="18" charset="0"/>
                            <a:ea typeface="Cambria Math" pitchFamily="18" charset="0"/>
                          </a:rPr>
                          <m:t>𝑺</m:t>
                        </m:r>
                        <m:r>
                          <a:rPr lang="en-US" b="1" i="1" baseline="-25000" smtClean="0">
                            <a:solidFill>
                              <a:srgbClr val="FFFF00"/>
                            </a:solidFill>
                            <a:latin typeface="Cambria Math"/>
                            <a:ea typeface="Cambria Math" pitchFamily="18" charset="0"/>
                          </a:rPr>
                          <m:t> </m:t>
                        </m:r>
                        <m:r>
                          <a:rPr lang="en-US" b="1" i="1" baseline="-25000" smtClean="0">
                            <a:solidFill>
                              <a:srgbClr val="FFFF00"/>
                            </a:solidFill>
                            <a:latin typeface="Cambria Math"/>
                            <a:ea typeface="Cambria Math" pitchFamily="18" charset="0"/>
                          </a:rPr>
                          <m:t>𝒂𝒗𝒆</m:t>
                        </m:r>
                      </m:den>
                    </m:f>
                  </m:oMath>
                </a14:m>
                <a:r>
                  <a:rPr lang="en-US" sz="2800" b="1" baseline="-25000" dirty="0">
                    <a:solidFill>
                      <a:srgbClr val="FFFF00"/>
                    </a:solidFill>
                    <a:latin typeface="Cambria Math" pitchFamily="18" charset="0"/>
                    <a:ea typeface="Cambria Math" pitchFamily="18" charset="0"/>
                  </a:rPr>
                  <a:t>   </a:t>
                </a:r>
                <a:r>
                  <a:rPr lang="en-US" dirty="0">
                    <a:solidFill>
                      <a:schemeClr val="tx1"/>
                    </a:solidFill>
                    <a:latin typeface="+mj-lt"/>
                    <a:ea typeface="Cambria Math" pitchFamily="18" charset="0"/>
                  </a:rPr>
                  <a:t>Represents maintenance dose of</a:t>
                </a:r>
              </a:p>
              <a:p>
                <a:endParaRPr lang="en-US" dirty="0">
                  <a:solidFill>
                    <a:schemeClr val="tx1"/>
                  </a:solidFill>
                  <a:latin typeface="+mj-lt"/>
                  <a:ea typeface="Cambria Math" pitchFamily="18" charset="0"/>
                </a:endParaRPr>
              </a:p>
              <a:p>
                <a:r>
                  <a:rPr lang="en-US" dirty="0">
                    <a:solidFill>
                      <a:schemeClr val="tx1"/>
                    </a:solidFill>
                    <a:latin typeface="+mj-lt"/>
                    <a:ea typeface="Cambria Math" pitchFamily="18" charset="0"/>
                  </a:rPr>
                  <a:t> phenytoin at steady state (M.D)</a:t>
                </a:r>
              </a:p>
            </p:txBody>
          </p:sp>
        </mc:Choice>
        <mc:Fallback xmlns="">
          <p:sp>
            <p:nvSpPr>
              <p:cNvPr id="23" name="Rectangle 22"/>
              <p:cNvSpPr>
                <a:spLocks noRot="1" noChangeAspect="1" noMove="1" noResize="1" noEditPoints="1" noAdjustHandles="1" noChangeArrowheads="1" noChangeShapeType="1" noTextEdit="1"/>
              </p:cNvSpPr>
              <p:nvPr/>
            </p:nvSpPr>
            <p:spPr>
              <a:xfrm>
                <a:off x="600289" y="4824155"/>
                <a:ext cx="7772400" cy="1058880"/>
              </a:xfrm>
              <a:prstGeom prst="rect">
                <a:avLst/>
              </a:prstGeom>
              <a:blipFill rotWithShape="1">
                <a:blip r:embed="rId3"/>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580020" y="5904275"/>
                <a:ext cx="7772400" cy="81265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dirty="0">
                    <a:solidFill>
                      <a:schemeClr val="tx1"/>
                    </a:solidFill>
                  </a:rPr>
                  <a:t>Phenytoin could follow first order kinetic if the </a:t>
                </a:r>
                <a:r>
                  <a:rPr lang="en-US" dirty="0" err="1">
                    <a:solidFill>
                      <a:srgbClr val="FFFF00"/>
                    </a:solidFill>
                  </a:rPr>
                  <a:t>Css</a:t>
                </a:r>
                <a:r>
                  <a:rPr lang="en-US" dirty="0">
                    <a:solidFill>
                      <a:srgbClr val="FFFF00"/>
                    </a:solidFill>
                  </a:rPr>
                  <a:t> &lt;&lt; Km </a:t>
                </a:r>
                <a:r>
                  <a:rPr lang="en-US" dirty="0">
                    <a:solidFill>
                      <a:schemeClr val="tx1"/>
                    </a:solidFill>
                  </a:rPr>
                  <a:t>so that it could be negligible  </a:t>
                </a:r>
                <a14:m>
                  <m:oMath xmlns:m="http://schemas.openxmlformats.org/officeDocument/2006/math">
                    <m:f>
                      <m:fPr>
                        <m:ctrlPr>
                          <a:rPr lang="en-US" b="1" i="1" smtClean="0">
                            <a:solidFill>
                              <a:srgbClr val="FFFF00"/>
                            </a:solidFill>
                            <a:latin typeface="Cambria Math" panose="02040503050406030204" pitchFamily="18" charset="0"/>
                            <a:ea typeface="Cambria Math" pitchFamily="18" charset="0"/>
                          </a:rPr>
                        </m:ctrlPr>
                      </m:fPr>
                      <m:num>
                        <m:d>
                          <m:dPr>
                            <m:ctrlPr>
                              <a:rPr lang="en-US" b="1" i="1" smtClean="0">
                                <a:solidFill>
                                  <a:srgbClr val="FFFF00"/>
                                </a:solidFill>
                                <a:latin typeface="Cambria Math" panose="02040503050406030204" pitchFamily="18" charset="0"/>
                                <a:ea typeface="Cambria Math" pitchFamily="18" charset="0"/>
                              </a:rPr>
                            </m:ctrlPr>
                          </m:dPr>
                          <m:e>
                            <m:r>
                              <a:rPr lang="en-US" b="1" i="0" smtClean="0">
                                <a:solidFill>
                                  <a:srgbClr val="FFFF00"/>
                                </a:solidFill>
                                <a:latin typeface="Cambria Math"/>
                                <a:ea typeface="Cambria Math" pitchFamily="18" charset="0"/>
                              </a:rPr>
                              <m:t>𝐒</m:t>
                            </m:r>
                          </m:e>
                        </m:d>
                        <m:d>
                          <m:dPr>
                            <m:ctrlPr>
                              <a:rPr lang="en-US" b="1" i="1" smtClean="0">
                                <a:solidFill>
                                  <a:srgbClr val="FFFF00"/>
                                </a:solidFill>
                                <a:latin typeface="Cambria Math" panose="02040503050406030204" pitchFamily="18" charset="0"/>
                                <a:ea typeface="Cambria Math" pitchFamily="18" charset="0"/>
                              </a:rPr>
                            </m:ctrlPr>
                          </m:dPr>
                          <m:e>
                            <m:r>
                              <a:rPr lang="en-US" b="1" i="0" smtClean="0">
                                <a:solidFill>
                                  <a:srgbClr val="FFFF00"/>
                                </a:solidFill>
                                <a:latin typeface="Cambria Math"/>
                                <a:ea typeface="Cambria Math" pitchFamily="18" charset="0"/>
                              </a:rPr>
                              <m:t>𝐅</m:t>
                            </m:r>
                          </m:e>
                        </m:d>
                        <m:d>
                          <m:dPr>
                            <m:ctrlPr>
                              <a:rPr lang="en-US" b="1" i="1" smtClean="0">
                                <a:solidFill>
                                  <a:srgbClr val="FFFF00"/>
                                </a:solidFill>
                                <a:latin typeface="Cambria Math" panose="02040503050406030204" pitchFamily="18" charset="0"/>
                                <a:ea typeface="Cambria Math" pitchFamily="18" charset="0"/>
                              </a:rPr>
                            </m:ctrlPr>
                          </m:dPr>
                          <m:e>
                            <m:r>
                              <a:rPr lang="en-US" b="1" i="0" smtClean="0">
                                <a:solidFill>
                                  <a:srgbClr val="FFFF00"/>
                                </a:solidFill>
                                <a:latin typeface="Cambria Math"/>
                                <a:ea typeface="Cambria Math" pitchFamily="18" charset="0"/>
                              </a:rPr>
                              <m:t>𝐝𝐨𝐬𝐞</m:t>
                            </m:r>
                          </m:e>
                        </m:d>
                      </m:num>
                      <m:den>
                        <m:r>
                          <a:rPr lang="en-US" b="1" i="1" smtClean="0">
                            <a:solidFill>
                              <a:srgbClr val="FFFF00"/>
                            </a:solidFill>
                            <a:latin typeface="Cambria Math"/>
                            <a:ea typeface="Cambria Math" pitchFamily="18" charset="0"/>
                          </a:rPr>
                          <m:t>𝑻</m:t>
                        </m:r>
                      </m:den>
                    </m:f>
                    <m:r>
                      <a:rPr lang="en-US" b="1" i="1">
                        <a:solidFill>
                          <a:srgbClr val="FFFF00"/>
                        </a:solidFill>
                        <a:latin typeface="Cambria Math" pitchFamily="18" charset="0"/>
                        <a:ea typeface="Cambria Math" pitchFamily="18" charset="0"/>
                      </a:rPr>
                      <m:t>=</m:t>
                    </m:r>
                    <m:f>
                      <m:fPr>
                        <m:ctrlPr>
                          <a:rPr lang="en-US" b="1" i="1">
                            <a:solidFill>
                              <a:srgbClr val="FFFF00"/>
                            </a:solidFill>
                            <a:latin typeface="Cambria Math" panose="02040503050406030204" pitchFamily="18" charset="0"/>
                            <a:ea typeface="Cambria Math" pitchFamily="18" charset="0"/>
                          </a:rPr>
                        </m:ctrlPr>
                      </m:fPr>
                      <m:num>
                        <m:d>
                          <m:dPr>
                            <m:ctrlPr>
                              <a:rPr lang="en-US" b="1" i="1">
                                <a:solidFill>
                                  <a:srgbClr val="FFFF00"/>
                                </a:solidFill>
                                <a:latin typeface="Cambria Math" panose="02040503050406030204" pitchFamily="18" charset="0"/>
                                <a:ea typeface="Cambria Math" pitchFamily="18" charset="0"/>
                              </a:rPr>
                            </m:ctrlPr>
                          </m:dPr>
                          <m:e>
                            <m:r>
                              <a:rPr lang="en-US" b="1" i="1">
                                <a:solidFill>
                                  <a:srgbClr val="FFFF00"/>
                                </a:solidFill>
                                <a:latin typeface="Cambria Math" pitchFamily="18" charset="0"/>
                                <a:ea typeface="Cambria Math" pitchFamily="18" charset="0"/>
                              </a:rPr>
                              <m:t>𝑽</m:t>
                            </m:r>
                            <m:r>
                              <a:rPr lang="en-US" b="1" i="1" baseline="-25000">
                                <a:solidFill>
                                  <a:srgbClr val="FFFF00"/>
                                </a:solidFill>
                                <a:latin typeface="Cambria Math" pitchFamily="18" charset="0"/>
                                <a:ea typeface="Cambria Math" pitchFamily="18" charset="0"/>
                              </a:rPr>
                              <m:t>𝒎</m:t>
                            </m:r>
                            <m:r>
                              <a:rPr lang="en-US" b="1" i="1" baseline="-25000">
                                <a:solidFill>
                                  <a:srgbClr val="FFFF00"/>
                                </a:solidFill>
                                <a:latin typeface="Cambria Math"/>
                                <a:ea typeface="Cambria Math" pitchFamily="18" charset="0"/>
                              </a:rPr>
                              <m:t>𝒂𝒙</m:t>
                            </m:r>
                          </m:e>
                        </m:d>
                      </m:num>
                      <m:den>
                        <m:r>
                          <a:rPr lang="en-US" b="1" i="1">
                            <a:solidFill>
                              <a:srgbClr val="FFFF00"/>
                            </a:solidFill>
                            <a:latin typeface="Cambria Math" panose="02040503050406030204" pitchFamily="18" charset="0"/>
                            <a:ea typeface="Cambria Math" pitchFamily="18" charset="0"/>
                          </a:rPr>
                          <m:t>𝑲𝒎</m:t>
                        </m:r>
                      </m:den>
                    </m:f>
                    <m:r>
                      <m:rPr>
                        <m:sty m:val="p"/>
                      </m:rPr>
                      <a:rPr lang="en-US" b="0" i="0" smtClean="0">
                        <a:solidFill>
                          <a:srgbClr val="FFFF00"/>
                        </a:solidFill>
                        <a:latin typeface="Cambria Math"/>
                        <a:ea typeface="Cambria Math" pitchFamily="18" charset="0"/>
                      </a:rPr>
                      <m:t>c</m:t>
                    </m:r>
                    <m:r>
                      <m:rPr>
                        <m:sty m:val="p"/>
                      </m:rPr>
                      <a:rPr lang="en-US" b="0" i="0" baseline="-25000" smtClean="0">
                        <a:solidFill>
                          <a:srgbClr val="FFFF00"/>
                        </a:solidFill>
                        <a:latin typeface="Cambria Math"/>
                        <a:ea typeface="Cambria Math" pitchFamily="18" charset="0"/>
                      </a:rPr>
                      <m:t>ss</m:t>
                    </m:r>
                    <m:r>
                      <a:rPr lang="en-US" b="0" i="0" baseline="-25000" smtClean="0">
                        <a:solidFill>
                          <a:srgbClr val="FFFF00"/>
                        </a:solidFill>
                        <a:latin typeface="Cambria Math"/>
                        <a:ea typeface="Cambria Math" pitchFamily="18" charset="0"/>
                      </a:rPr>
                      <m:t> </m:t>
                    </m:r>
                    <m:r>
                      <m:rPr>
                        <m:sty m:val="p"/>
                      </m:rPr>
                      <a:rPr lang="en-US" b="0" i="0" baseline="-25000" smtClean="0">
                        <a:solidFill>
                          <a:srgbClr val="FFFF00"/>
                        </a:solidFill>
                        <a:latin typeface="Cambria Math"/>
                        <a:ea typeface="Cambria Math" pitchFamily="18" charset="0"/>
                      </a:rPr>
                      <m:t>ave</m:t>
                    </m:r>
                  </m:oMath>
                </a14:m>
                <a:r>
                  <a:rPr lang="en-US" baseline="-25000" dirty="0">
                    <a:solidFill>
                      <a:schemeClr val="tx1"/>
                    </a:solidFill>
                    <a:latin typeface="+mj-lt"/>
                    <a:ea typeface="Cambria Math" pitchFamily="18" charset="0"/>
                  </a:rPr>
                  <a:t>   </a:t>
                </a:r>
                <a:r>
                  <a:rPr lang="en-US" dirty="0">
                    <a:solidFill>
                      <a:schemeClr val="tx1"/>
                    </a:solidFill>
                    <a:latin typeface="+mj-lt"/>
                    <a:ea typeface="Cambria Math" pitchFamily="18" charset="0"/>
                  </a:rPr>
                  <a:t>here  </a:t>
                </a:r>
                <a:r>
                  <a:rPr lang="en-US" dirty="0" err="1">
                    <a:solidFill>
                      <a:srgbClr val="FFFF00"/>
                    </a:solidFill>
                    <a:latin typeface="+mj-lt"/>
                    <a:ea typeface="Cambria Math" pitchFamily="18" charset="0"/>
                  </a:rPr>
                  <a:t>V</a:t>
                </a:r>
                <a:r>
                  <a:rPr lang="en-US" baseline="-25000" dirty="0" err="1">
                    <a:solidFill>
                      <a:srgbClr val="FFFF00"/>
                    </a:solidFill>
                    <a:latin typeface="+mj-lt"/>
                    <a:ea typeface="Cambria Math" pitchFamily="18" charset="0"/>
                  </a:rPr>
                  <a:t>max</a:t>
                </a:r>
                <a:r>
                  <a:rPr lang="en-US" dirty="0">
                    <a:solidFill>
                      <a:srgbClr val="FFFF00"/>
                    </a:solidFill>
                    <a:latin typeface="+mj-lt"/>
                    <a:ea typeface="Cambria Math" pitchFamily="18" charset="0"/>
                  </a:rPr>
                  <a:t>/Km =CL</a:t>
                </a:r>
              </a:p>
            </p:txBody>
          </p:sp>
        </mc:Choice>
        <mc:Fallback xmlns="">
          <p:sp>
            <p:nvSpPr>
              <p:cNvPr id="24" name="Rectangle 23"/>
              <p:cNvSpPr>
                <a:spLocks noRot="1" noChangeAspect="1" noMove="1" noResize="1" noEditPoints="1" noAdjustHandles="1" noChangeArrowheads="1" noChangeShapeType="1" noTextEdit="1"/>
              </p:cNvSpPr>
              <p:nvPr/>
            </p:nvSpPr>
            <p:spPr>
              <a:xfrm>
                <a:off x="580020" y="5904275"/>
                <a:ext cx="7772400" cy="812658"/>
              </a:xfrm>
              <a:prstGeom prst="rect">
                <a:avLst/>
              </a:prstGeom>
              <a:blipFill rotWithShape="1">
                <a:blip r:embed="rId4"/>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36819476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1000"/>
                                        <p:tgtEl>
                                          <p:spTgt spid="14"/>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anim calcmode="lin" valueType="num">
                                      <p:cBhvr>
                                        <p:cTn id="32" dur="1000" fill="hold"/>
                                        <p:tgtEl>
                                          <p:spTgt spid="24"/>
                                        </p:tgtEl>
                                        <p:attrNameLst>
                                          <p:attrName>ppt_x</p:attrName>
                                        </p:attrNameLst>
                                      </p:cBhvr>
                                      <p:tavLst>
                                        <p:tav tm="0">
                                          <p:val>
                                            <p:strVal val="#ppt_x"/>
                                          </p:val>
                                        </p:tav>
                                        <p:tav tm="100000">
                                          <p:val>
                                            <p:strVal val="#ppt_x"/>
                                          </p:val>
                                        </p:tav>
                                      </p:tavLst>
                                    </p:anim>
                                    <p:anim calcmode="lin" valueType="num">
                                      <p:cBhvr>
                                        <p:cTn id="3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14" grpId="0" animBg="1"/>
      <p:bldP spid="15" grpId="0"/>
      <p:bldP spid="23"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form, S &amp; F factors effects</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16</a:t>
            </a:fld>
            <a:endParaRPr lang="en-US" dirty="0"/>
          </a:p>
        </p:txBody>
      </p:sp>
      <p:sp>
        <p:nvSpPr>
          <p:cNvPr id="9" name="Rectangle 8"/>
          <p:cNvSpPr/>
          <p:nvPr/>
        </p:nvSpPr>
        <p:spPr>
          <a:xfrm>
            <a:off x="341530" y="1313765"/>
            <a:ext cx="8550949"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rgbClr val="FFFF00"/>
                </a:solidFill>
              </a:rPr>
              <a:t>Phenytoin</a:t>
            </a:r>
            <a:endParaRPr lang="ar-IQ" b="1" dirty="0">
              <a:solidFill>
                <a:srgbClr val="FFFF00"/>
              </a:solidFill>
            </a:endParaRPr>
          </a:p>
        </p:txBody>
      </p:sp>
      <p:sp>
        <p:nvSpPr>
          <p:cNvPr id="11" name="Rectangle 10"/>
          <p:cNvSpPr/>
          <p:nvPr/>
        </p:nvSpPr>
        <p:spPr>
          <a:xfrm>
            <a:off x="341530" y="1742855"/>
            <a:ext cx="3384000" cy="381000"/>
          </a:xfrm>
          <a:prstGeom prst="rect">
            <a:avLst/>
          </a:prstGeom>
          <a:solidFill>
            <a:schemeClr val="accent5">
              <a:lumMod val="75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err="1">
                <a:solidFill>
                  <a:srgbClr val="FFFF00"/>
                </a:solidFill>
              </a:rPr>
              <a:t>Parenterally</a:t>
            </a:r>
            <a:endParaRPr lang="ar-IQ" b="1" dirty="0">
              <a:solidFill>
                <a:srgbClr val="FFFF00"/>
              </a:solidFill>
            </a:endParaRPr>
          </a:p>
        </p:txBody>
      </p:sp>
      <p:sp>
        <p:nvSpPr>
          <p:cNvPr id="12" name="Rectangle 11"/>
          <p:cNvSpPr/>
          <p:nvPr/>
        </p:nvSpPr>
        <p:spPr>
          <a:xfrm>
            <a:off x="341531" y="2168860"/>
            <a:ext cx="1620180" cy="381000"/>
          </a:xfrm>
          <a:prstGeom prst="rect">
            <a:avLst/>
          </a:prstGeom>
          <a:solidFill>
            <a:srgbClr val="00B0F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chemeClr val="bg1"/>
                </a:solidFill>
              </a:rPr>
              <a:t>Phenytoin Na</a:t>
            </a:r>
            <a:r>
              <a:rPr lang="en-US" b="1" baseline="30000" dirty="0">
                <a:solidFill>
                  <a:schemeClr val="bg1"/>
                </a:solidFill>
              </a:rPr>
              <a:t>+</a:t>
            </a:r>
            <a:endParaRPr lang="ar-IQ" b="1" baseline="30000" dirty="0">
              <a:solidFill>
                <a:schemeClr val="bg1"/>
              </a:solidFill>
            </a:endParaRPr>
          </a:p>
        </p:txBody>
      </p:sp>
      <p:sp>
        <p:nvSpPr>
          <p:cNvPr id="14" name="Rectangle 13"/>
          <p:cNvSpPr/>
          <p:nvPr/>
        </p:nvSpPr>
        <p:spPr>
          <a:xfrm>
            <a:off x="2096905" y="2168861"/>
            <a:ext cx="1620000" cy="381000"/>
          </a:xfrm>
          <a:prstGeom prst="rect">
            <a:avLst/>
          </a:prstGeom>
          <a:solidFill>
            <a:srgbClr val="00B05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err="1">
                <a:solidFill>
                  <a:schemeClr val="bg1"/>
                </a:solidFill>
              </a:rPr>
              <a:t>FosPhenytoin</a:t>
            </a:r>
            <a:r>
              <a:rPr lang="en-US" b="1" dirty="0">
                <a:solidFill>
                  <a:srgbClr val="FFFF00"/>
                </a:solidFill>
              </a:rPr>
              <a:t> </a:t>
            </a:r>
            <a:endParaRPr lang="ar-IQ" b="1" dirty="0">
              <a:solidFill>
                <a:srgbClr val="FFFF00"/>
              </a:solidFill>
            </a:endParaRPr>
          </a:p>
        </p:txBody>
      </p:sp>
      <p:sp>
        <p:nvSpPr>
          <p:cNvPr id="15" name="Rectangle 14"/>
          <p:cNvSpPr/>
          <p:nvPr/>
        </p:nvSpPr>
        <p:spPr>
          <a:xfrm>
            <a:off x="341530" y="2597950"/>
            <a:ext cx="162018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rgbClr val="FFFF00"/>
                </a:solidFill>
              </a:rPr>
              <a:t>S=0.92</a:t>
            </a:r>
            <a:endParaRPr lang="ar-IQ" b="1" dirty="0">
              <a:solidFill>
                <a:srgbClr val="FFFF00"/>
              </a:solidFill>
            </a:endParaRPr>
          </a:p>
        </p:txBody>
      </p:sp>
      <p:sp>
        <p:nvSpPr>
          <p:cNvPr id="16" name="Rectangle 15"/>
          <p:cNvSpPr/>
          <p:nvPr/>
        </p:nvSpPr>
        <p:spPr>
          <a:xfrm>
            <a:off x="341530" y="3023955"/>
            <a:ext cx="1620180" cy="786045"/>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rgbClr val="FFFF00"/>
                </a:solidFill>
              </a:rPr>
              <a:t>relatively insoluble in water</a:t>
            </a:r>
            <a:endParaRPr lang="ar-IQ" sz="1600" dirty="0">
              <a:solidFill>
                <a:srgbClr val="FFFF00"/>
              </a:solidFill>
            </a:endParaRPr>
          </a:p>
        </p:txBody>
      </p:sp>
      <p:sp>
        <p:nvSpPr>
          <p:cNvPr id="17" name="Rectangle 16"/>
          <p:cNvSpPr/>
          <p:nvPr/>
        </p:nvSpPr>
        <p:spPr>
          <a:xfrm>
            <a:off x="341530" y="3834045"/>
            <a:ext cx="1620180" cy="786045"/>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rgbClr val="FFFF00"/>
                </a:solidFill>
              </a:rPr>
              <a:t>Solvent  is </a:t>
            </a:r>
            <a:r>
              <a:rPr lang="en-US" sz="1600" dirty="0" err="1">
                <a:solidFill>
                  <a:srgbClr val="FFFF00"/>
                </a:solidFill>
              </a:rPr>
              <a:t>propylen</a:t>
            </a:r>
            <a:r>
              <a:rPr lang="en-US" sz="1600" dirty="0">
                <a:solidFill>
                  <a:srgbClr val="FFFF00"/>
                </a:solidFill>
              </a:rPr>
              <a:t> glycol or ethanol</a:t>
            </a:r>
            <a:endParaRPr lang="ar-IQ" sz="1600" dirty="0">
              <a:solidFill>
                <a:srgbClr val="FFFF00"/>
              </a:solidFill>
            </a:endParaRPr>
          </a:p>
        </p:txBody>
      </p:sp>
      <p:sp>
        <p:nvSpPr>
          <p:cNvPr id="21" name="Rectangle 20"/>
          <p:cNvSpPr/>
          <p:nvPr/>
        </p:nvSpPr>
        <p:spPr>
          <a:xfrm>
            <a:off x="341530" y="4656158"/>
            <a:ext cx="1620180" cy="393022"/>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rgbClr val="FFFF00"/>
                </a:solidFill>
              </a:rPr>
              <a:t>PH 10 - 12</a:t>
            </a:r>
            <a:endParaRPr lang="ar-IQ" sz="1600" dirty="0">
              <a:solidFill>
                <a:srgbClr val="FFFF00"/>
              </a:solidFill>
            </a:endParaRPr>
          </a:p>
        </p:txBody>
      </p:sp>
      <p:sp>
        <p:nvSpPr>
          <p:cNvPr id="22" name="Rectangle 21"/>
          <p:cNvSpPr/>
          <p:nvPr/>
        </p:nvSpPr>
        <p:spPr>
          <a:xfrm>
            <a:off x="341530" y="5094185"/>
            <a:ext cx="1620180" cy="1125126"/>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endParaRPr lang="en-US" sz="1600" dirty="0">
              <a:solidFill>
                <a:srgbClr val="FFFF00"/>
              </a:solidFill>
            </a:endParaRPr>
          </a:p>
          <a:p>
            <a:pPr algn="ctr"/>
            <a:r>
              <a:rPr lang="en-US" sz="1600" dirty="0">
                <a:solidFill>
                  <a:srgbClr val="FFFF00"/>
                </a:solidFill>
              </a:rPr>
              <a:t>Cause </a:t>
            </a:r>
          </a:p>
          <a:p>
            <a:pPr algn="ctr"/>
            <a:r>
              <a:rPr lang="en-US" sz="1600" dirty="0">
                <a:solidFill>
                  <a:srgbClr val="FFFF00"/>
                </a:solidFill>
              </a:rPr>
              <a:t>IV = Hypotension IM= </a:t>
            </a:r>
            <a:r>
              <a:rPr lang="en-US" sz="1600" dirty="0" err="1">
                <a:solidFill>
                  <a:srgbClr val="FFFF00"/>
                </a:solidFill>
              </a:rPr>
              <a:t>Preceptation</a:t>
            </a:r>
            <a:r>
              <a:rPr lang="en-US" sz="1600" dirty="0">
                <a:solidFill>
                  <a:srgbClr val="FFFF00"/>
                </a:solidFill>
              </a:rPr>
              <a:t> &amp; pain </a:t>
            </a:r>
          </a:p>
          <a:p>
            <a:pPr algn="ctr"/>
            <a:endParaRPr lang="ar-IQ" sz="1600" dirty="0">
              <a:solidFill>
                <a:srgbClr val="FFFF00"/>
              </a:solidFill>
            </a:endParaRPr>
          </a:p>
        </p:txBody>
      </p:sp>
      <p:sp>
        <p:nvSpPr>
          <p:cNvPr id="23" name="Rectangle 22"/>
          <p:cNvSpPr/>
          <p:nvPr/>
        </p:nvSpPr>
        <p:spPr>
          <a:xfrm>
            <a:off x="2096725" y="2597950"/>
            <a:ext cx="162018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chemeClr val="accent5">
                    <a:lumMod val="50000"/>
                  </a:schemeClr>
                </a:solidFill>
              </a:rPr>
              <a:t>P.E=0.92*</a:t>
            </a:r>
            <a:endParaRPr lang="ar-IQ" b="1" dirty="0">
              <a:solidFill>
                <a:schemeClr val="accent5">
                  <a:lumMod val="50000"/>
                </a:schemeClr>
              </a:solidFill>
            </a:endParaRPr>
          </a:p>
        </p:txBody>
      </p:sp>
      <p:sp>
        <p:nvSpPr>
          <p:cNvPr id="24" name="Rectangle 23"/>
          <p:cNvSpPr/>
          <p:nvPr/>
        </p:nvSpPr>
        <p:spPr>
          <a:xfrm>
            <a:off x="2096725" y="3023955"/>
            <a:ext cx="1620180" cy="786045"/>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chemeClr val="accent5">
                    <a:lumMod val="50000"/>
                  </a:schemeClr>
                </a:solidFill>
              </a:rPr>
              <a:t>Phosphate Ester salt soluble in water</a:t>
            </a:r>
            <a:endParaRPr lang="ar-IQ" sz="1600" dirty="0">
              <a:solidFill>
                <a:schemeClr val="accent5">
                  <a:lumMod val="50000"/>
                </a:schemeClr>
              </a:solidFill>
            </a:endParaRPr>
          </a:p>
        </p:txBody>
      </p:sp>
      <p:sp>
        <p:nvSpPr>
          <p:cNvPr id="25" name="Rectangle 24"/>
          <p:cNvSpPr/>
          <p:nvPr/>
        </p:nvSpPr>
        <p:spPr>
          <a:xfrm>
            <a:off x="2096725" y="3858090"/>
            <a:ext cx="1620180" cy="786045"/>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chemeClr val="accent5">
                    <a:lumMod val="50000"/>
                  </a:schemeClr>
                </a:solidFill>
              </a:rPr>
              <a:t>Solvent  is Water</a:t>
            </a:r>
            <a:endParaRPr lang="ar-IQ" sz="1600" dirty="0">
              <a:solidFill>
                <a:schemeClr val="accent5">
                  <a:lumMod val="50000"/>
                </a:schemeClr>
              </a:solidFill>
            </a:endParaRPr>
          </a:p>
        </p:txBody>
      </p:sp>
      <p:sp>
        <p:nvSpPr>
          <p:cNvPr id="27" name="Rectangle 26"/>
          <p:cNvSpPr/>
          <p:nvPr/>
        </p:nvSpPr>
        <p:spPr>
          <a:xfrm>
            <a:off x="2096725" y="4689139"/>
            <a:ext cx="1620180" cy="1530171"/>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endParaRPr lang="en-US" sz="1600" dirty="0">
              <a:solidFill>
                <a:srgbClr val="FFFF00"/>
              </a:solidFill>
            </a:endParaRPr>
          </a:p>
          <a:p>
            <a:pPr algn="ctr"/>
            <a:r>
              <a:rPr lang="en-US" sz="1600" dirty="0">
                <a:solidFill>
                  <a:schemeClr val="accent5">
                    <a:lumMod val="50000"/>
                  </a:schemeClr>
                </a:solidFill>
              </a:rPr>
              <a:t>Cause </a:t>
            </a:r>
          </a:p>
          <a:p>
            <a:pPr algn="ctr"/>
            <a:r>
              <a:rPr lang="en-US" sz="1600" dirty="0">
                <a:solidFill>
                  <a:schemeClr val="accent5">
                    <a:lumMod val="50000"/>
                  </a:schemeClr>
                </a:solidFill>
              </a:rPr>
              <a:t>IV =</a:t>
            </a:r>
            <a:r>
              <a:rPr lang="en-US" sz="1600" dirty="0">
                <a:solidFill>
                  <a:schemeClr val="tx1"/>
                </a:solidFill>
              </a:rPr>
              <a:t>NO</a:t>
            </a:r>
            <a:r>
              <a:rPr lang="en-US" sz="1600" dirty="0">
                <a:solidFill>
                  <a:schemeClr val="accent5">
                    <a:lumMod val="50000"/>
                  </a:schemeClr>
                </a:solidFill>
              </a:rPr>
              <a:t> Hypotension </a:t>
            </a:r>
          </a:p>
          <a:p>
            <a:pPr algn="ctr"/>
            <a:r>
              <a:rPr lang="en-US" sz="1600" dirty="0">
                <a:solidFill>
                  <a:schemeClr val="accent5">
                    <a:lumMod val="50000"/>
                  </a:schemeClr>
                </a:solidFill>
              </a:rPr>
              <a:t>IM= Rapid absorption </a:t>
            </a:r>
            <a:r>
              <a:rPr lang="en-US" sz="1600" dirty="0">
                <a:solidFill>
                  <a:schemeClr val="tx1"/>
                </a:solidFill>
              </a:rPr>
              <a:t>No</a:t>
            </a:r>
            <a:r>
              <a:rPr lang="en-US" sz="1600" dirty="0">
                <a:solidFill>
                  <a:schemeClr val="accent5">
                    <a:lumMod val="50000"/>
                  </a:schemeClr>
                </a:solidFill>
              </a:rPr>
              <a:t> pain </a:t>
            </a:r>
          </a:p>
          <a:p>
            <a:pPr algn="ctr"/>
            <a:endParaRPr lang="ar-IQ" sz="1600" dirty="0">
              <a:solidFill>
                <a:srgbClr val="FFFF00"/>
              </a:solidFill>
            </a:endParaRPr>
          </a:p>
        </p:txBody>
      </p:sp>
      <p:sp>
        <p:nvSpPr>
          <p:cNvPr id="28" name="Rectangle 27"/>
          <p:cNvSpPr/>
          <p:nvPr/>
        </p:nvSpPr>
        <p:spPr>
          <a:xfrm>
            <a:off x="341530" y="6264314"/>
            <a:ext cx="1620180" cy="495055"/>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rgbClr val="FFFF00"/>
                </a:solidFill>
              </a:rPr>
              <a:t>F IV=100%</a:t>
            </a:r>
          </a:p>
          <a:p>
            <a:pPr algn="ctr"/>
            <a:r>
              <a:rPr lang="en-US" sz="1600" dirty="0">
                <a:solidFill>
                  <a:srgbClr val="FFFF00"/>
                </a:solidFill>
              </a:rPr>
              <a:t>F IM= variable</a:t>
            </a:r>
            <a:endParaRPr lang="ar-IQ" sz="1600" dirty="0">
              <a:solidFill>
                <a:srgbClr val="FFFF00"/>
              </a:solidFill>
            </a:endParaRPr>
          </a:p>
        </p:txBody>
      </p:sp>
      <p:sp>
        <p:nvSpPr>
          <p:cNvPr id="29" name="Rectangle 28"/>
          <p:cNvSpPr/>
          <p:nvPr/>
        </p:nvSpPr>
        <p:spPr>
          <a:xfrm>
            <a:off x="2096725" y="6264315"/>
            <a:ext cx="1620180" cy="495055"/>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chemeClr val="accent5">
                    <a:lumMod val="50000"/>
                  </a:schemeClr>
                </a:solidFill>
              </a:rPr>
              <a:t>F IV=IM=100%</a:t>
            </a:r>
          </a:p>
        </p:txBody>
      </p:sp>
      <p:sp>
        <p:nvSpPr>
          <p:cNvPr id="30" name="Rectangle 29"/>
          <p:cNvSpPr/>
          <p:nvPr/>
        </p:nvSpPr>
        <p:spPr>
          <a:xfrm>
            <a:off x="3843295" y="1742855"/>
            <a:ext cx="3384000" cy="381000"/>
          </a:xfrm>
          <a:prstGeom prst="rect">
            <a:avLst/>
          </a:prstGeom>
          <a:solidFill>
            <a:schemeClr val="accent5">
              <a:lumMod val="75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rgbClr val="FFFF00"/>
                </a:solidFill>
              </a:rPr>
              <a:t>Orally</a:t>
            </a:r>
            <a:endParaRPr lang="ar-IQ" b="1" dirty="0">
              <a:solidFill>
                <a:srgbClr val="FFFF00"/>
              </a:solidFill>
            </a:endParaRPr>
          </a:p>
        </p:txBody>
      </p:sp>
      <p:sp>
        <p:nvSpPr>
          <p:cNvPr id="31" name="Rectangle 30"/>
          <p:cNvSpPr/>
          <p:nvPr/>
        </p:nvSpPr>
        <p:spPr>
          <a:xfrm>
            <a:off x="3851920" y="2168860"/>
            <a:ext cx="1620180" cy="381000"/>
          </a:xfrm>
          <a:prstGeom prst="rect">
            <a:avLst/>
          </a:prstGeom>
          <a:solidFill>
            <a:srgbClr val="00B0F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chemeClr val="bg1"/>
                </a:solidFill>
              </a:rPr>
              <a:t>Phenytoin Na</a:t>
            </a:r>
            <a:r>
              <a:rPr lang="en-US" b="1" baseline="30000" dirty="0">
                <a:solidFill>
                  <a:schemeClr val="bg1"/>
                </a:solidFill>
              </a:rPr>
              <a:t>+</a:t>
            </a:r>
            <a:endParaRPr lang="ar-IQ" b="1" baseline="30000" dirty="0">
              <a:solidFill>
                <a:schemeClr val="bg1"/>
              </a:solidFill>
            </a:endParaRPr>
          </a:p>
        </p:txBody>
      </p:sp>
      <p:sp>
        <p:nvSpPr>
          <p:cNvPr id="32" name="Rectangle 31"/>
          <p:cNvSpPr/>
          <p:nvPr/>
        </p:nvSpPr>
        <p:spPr>
          <a:xfrm>
            <a:off x="3851920" y="2618910"/>
            <a:ext cx="162018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rgbClr val="FFFF00"/>
                </a:solidFill>
              </a:rPr>
              <a:t>S=0.92</a:t>
            </a:r>
            <a:endParaRPr lang="ar-IQ" b="1" dirty="0">
              <a:solidFill>
                <a:srgbClr val="FFFF00"/>
              </a:solidFill>
            </a:endParaRPr>
          </a:p>
        </p:txBody>
      </p:sp>
      <p:sp>
        <p:nvSpPr>
          <p:cNvPr id="33" name="Rectangle 32"/>
          <p:cNvSpPr/>
          <p:nvPr/>
        </p:nvSpPr>
        <p:spPr>
          <a:xfrm>
            <a:off x="3851920" y="3068960"/>
            <a:ext cx="1620180" cy="786045"/>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rgbClr val="FFFF00"/>
                </a:solidFill>
              </a:rPr>
              <a:t>-Extended release cap</a:t>
            </a:r>
          </a:p>
          <a:p>
            <a:pPr algn="ctr"/>
            <a:r>
              <a:rPr lang="en-US" sz="1600" dirty="0">
                <a:solidFill>
                  <a:srgbClr val="FFFF00"/>
                </a:solidFill>
              </a:rPr>
              <a:t>F=100%</a:t>
            </a:r>
            <a:endParaRPr lang="ar-IQ" sz="1600" dirty="0">
              <a:solidFill>
                <a:srgbClr val="FFFF00"/>
              </a:solidFill>
            </a:endParaRPr>
          </a:p>
        </p:txBody>
      </p:sp>
      <p:sp>
        <p:nvSpPr>
          <p:cNvPr id="34" name="Rectangle 33"/>
          <p:cNvSpPr/>
          <p:nvPr/>
        </p:nvSpPr>
        <p:spPr>
          <a:xfrm>
            <a:off x="5607295" y="2168860"/>
            <a:ext cx="1620000" cy="381000"/>
          </a:xfrm>
          <a:prstGeom prst="rect">
            <a:avLst/>
          </a:prstGeom>
          <a:solidFill>
            <a:srgbClr val="00B05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chemeClr val="bg1"/>
                </a:solidFill>
              </a:rPr>
              <a:t>Phenytoin</a:t>
            </a:r>
            <a:r>
              <a:rPr lang="en-US" b="1" dirty="0">
                <a:solidFill>
                  <a:srgbClr val="FFFF00"/>
                </a:solidFill>
              </a:rPr>
              <a:t> </a:t>
            </a:r>
            <a:endParaRPr lang="ar-IQ" b="1" dirty="0">
              <a:solidFill>
                <a:srgbClr val="FFFF00"/>
              </a:solidFill>
            </a:endParaRPr>
          </a:p>
        </p:txBody>
      </p:sp>
      <p:sp>
        <p:nvSpPr>
          <p:cNvPr id="35" name="Rectangle 34"/>
          <p:cNvSpPr/>
          <p:nvPr/>
        </p:nvSpPr>
        <p:spPr>
          <a:xfrm>
            <a:off x="5607115" y="2618910"/>
            <a:ext cx="162018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chemeClr val="accent5">
                    <a:lumMod val="50000"/>
                  </a:schemeClr>
                </a:solidFill>
              </a:rPr>
              <a:t>S=1</a:t>
            </a:r>
            <a:endParaRPr lang="ar-IQ" b="1" dirty="0">
              <a:solidFill>
                <a:schemeClr val="accent5">
                  <a:lumMod val="50000"/>
                </a:schemeClr>
              </a:solidFill>
            </a:endParaRPr>
          </a:p>
        </p:txBody>
      </p:sp>
      <p:sp>
        <p:nvSpPr>
          <p:cNvPr id="36" name="Rectangle 35"/>
          <p:cNvSpPr/>
          <p:nvPr/>
        </p:nvSpPr>
        <p:spPr>
          <a:xfrm>
            <a:off x="5607115" y="3068960"/>
            <a:ext cx="1620180" cy="786045"/>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chemeClr val="accent5">
                    <a:lumMod val="50000"/>
                  </a:schemeClr>
                </a:solidFill>
              </a:rPr>
              <a:t>-Tablets</a:t>
            </a:r>
          </a:p>
          <a:p>
            <a:pPr marL="285750" indent="-285750" algn="ctr">
              <a:buFontTx/>
              <a:buChar char="-"/>
            </a:pPr>
            <a:r>
              <a:rPr lang="en-US" sz="1600" dirty="0">
                <a:solidFill>
                  <a:schemeClr val="accent5">
                    <a:lumMod val="50000"/>
                  </a:schemeClr>
                </a:solidFill>
              </a:rPr>
              <a:t>Suspension</a:t>
            </a:r>
          </a:p>
          <a:p>
            <a:pPr marL="285750" indent="-285750" algn="ctr">
              <a:buFontTx/>
              <a:buChar char="-"/>
            </a:pPr>
            <a:r>
              <a:rPr lang="en-US" sz="1600" dirty="0">
                <a:solidFill>
                  <a:schemeClr val="accent5">
                    <a:lumMod val="50000"/>
                  </a:schemeClr>
                </a:solidFill>
              </a:rPr>
              <a:t>F=100%</a:t>
            </a:r>
            <a:endParaRPr lang="ar-IQ" sz="1600" dirty="0">
              <a:solidFill>
                <a:schemeClr val="accent5">
                  <a:lumMod val="50000"/>
                </a:schemeClr>
              </a:solidFill>
            </a:endParaRPr>
          </a:p>
        </p:txBody>
      </p:sp>
      <p:sp>
        <p:nvSpPr>
          <p:cNvPr id="37" name="Rectangle 36"/>
          <p:cNvSpPr/>
          <p:nvPr/>
        </p:nvSpPr>
        <p:spPr>
          <a:xfrm>
            <a:off x="3851920" y="3903095"/>
            <a:ext cx="1620180" cy="786045"/>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rgbClr val="FFFF00"/>
                </a:solidFill>
              </a:rPr>
              <a:t>1-2 dose/day</a:t>
            </a:r>
            <a:endParaRPr lang="ar-IQ" sz="1600" dirty="0">
              <a:solidFill>
                <a:srgbClr val="FFFF00"/>
              </a:solidFill>
            </a:endParaRPr>
          </a:p>
        </p:txBody>
      </p:sp>
      <p:sp>
        <p:nvSpPr>
          <p:cNvPr id="38" name="Rectangle 37"/>
          <p:cNvSpPr/>
          <p:nvPr/>
        </p:nvSpPr>
        <p:spPr>
          <a:xfrm>
            <a:off x="5607115" y="3903095"/>
            <a:ext cx="1620180" cy="786045"/>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chemeClr val="accent5">
                    <a:lumMod val="50000"/>
                  </a:schemeClr>
                </a:solidFill>
              </a:rPr>
              <a:t>≥2 dose/day</a:t>
            </a:r>
            <a:endParaRPr lang="ar-IQ" sz="1600" dirty="0">
              <a:solidFill>
                <a:schemeClr val="accent5">
                  <a:lumMod val="50000"/>
                </a:schemeClr>
              </a:solidFill>
            </a:endParaRPr>
          </a:p>
        </p:txBody>
      </p:sp>
      <p:sp>
        <p:nvSpPr>
          <p:cNvPr id="39" name="Rectangle 38"/>
          <p:cNvSpPr/>
          <p:nvPr/>
        </p:nvSpPr>
        <p:spPr>
          <a:xfrm>
            <a:off x="3851920" y="4758189"/>
            <a:ext cx="3384000" cy="2001179"/>
          </a:xfrm>
          <a:prstGeom prst="rect">
            <a:avLst/>
          </a:prstGeom>
          <a:solidFill>
            <a:srgbClr val="FF000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b="1" dirty="0">
                <a:solidFill>
                  <a:schemeClr val="tx1"/>
                </a:solidFill>
              </a:rPr>
              <a:t>Changes in dosage form will provide different plasma concentration; so they need dose calculation or they are non </a:t>
            </a:r>
            <a:r>
              <a:rPr lang="en-US" b="1" dirty="0" err="1">
                <a:solidFill>
                  <a:schemeClr val="tx1"/>
                </a:solidFill>
              </a:rPr>
              <a:t>interchangible</a:t>
            </a:r>
            <a:endParaRPr lang="ar-IQ" b="1" dirty="0">
              <a:solidFill>
                <a:schemeClr val="tx1"/>
              </a:solidFill>
            </a:endParaRPr>
          </a:p>
        </p:txBody>
      </p:sp>
      <p:sp>
        <p:nvSpPr>
          <p:cNvPr id="40" name="Rectangle 39"/>
          <p:cNvSpPr/>
          <p:nvPr/>
        </p:nvSpPr>
        <p:spPr>
          <a:xfrm>
            <a:off x="7272300" y="1742855"/>
            <a:ext cx="1620179" cy="381000"/>
          </a:xfrm>
          <a:prstGeom prst="rect">
            <a:avLst/>
          </a:prstGeom>
          <a:solidFill>
            <a:schemeClr val="accent5">
              <a:lumMod val="75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BY N.G tube</a:t>
            </a:r>
            <a:endParaRPr lang="ar-IQ" sz="1600" b="1" dirty="0">
              <a:solidFill>
                <a:srgbClr val="FFFF00"/>
              </a:solidFill>
            </a:endParaRPr>
          </a:p>
        </p:txBody>
      </p:sp>
      <p:sp>
        <p:nvSpPr>
          <p:cNvPr id="41" name="Rectangle 40"/>
          <p:cNvSpPr/>
          <p:nvPr/>
        </p:nvSpPr>
        <p:spPr>
          <a:xfrm>
            <a:off x="7272300" y="2168860"/>
            <a:ext cx="1620180" cy="786045"/>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dirty="0">
                <a:solidFill>
                  <a:srgbClr val="FFFF00"/>
                </a:solidFill>
              </a:rPr>
              <a:t>-↓ </a:t>
            </a:r>
            <a:r>
              <a:rPr lang="en-US" sz="1600" dirty="0" err="1">
                <a:solidFill>
                  <a:srgbClr val="FFFF00"/>
                </a:solidFill>
              </a:rPr>
              <a:t>absorbition</a:t>
            </a:r>
            <a:r>
              <a:rPr lang="en-US" sz="1600" dirty="0">
                <a:solidFill>
                  <a:srgbClr val="FFFF00"/>
                </a:solidFill>
              </a:rPr>
              <a:t> of oral dosage forms</a:t>
            </a:r>
            <a:endParaRPr lang="ar-IQ" sz="1600" dirty="0">
              <a:solidFill>
                <a:srgbClr val="FFFF00"/>
              </a:solidFill>
            </a:endParaRPr>
          </a:p>
        </p:txBody>
      </p:sp>
      <p:sp>
        <p:nvSpPr>
          <p:cNvPr id="42" name="Rectangle 41"/>
          <p:cNvSpPr/>
          <p:nvPr/>
        </p:nvSpPr>
        <p:spPr>
          <a:xfrm>
            <a:off x="7272300" y="3002996"/>
            <a:ext cx="1620180" cy="21812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r>
              <a:rPr lang="en-US" sz="1600" dirty="0">
                <a:solidFill>
                  <a:srgbClr val="FFFF00"/>
                </a:solidFill>
              </a:rPr>
              <a:t>-Possibly due to:</a:t>
            </a:r>
          </a:p>
          <a:p>
            <a:r>
              <a:rPr lang="en-US" sz="1600" dirty="0">
                <a:solidFill>
                  <a:srgbClr val="FFFF00"/>
                </a:solidFill>
              </a:rPr>
              <a:t>-↓</a:t>
            </a:r>
            <a:r>
              <a:rPr lang="en-US" sz="1600" dirty="0">
                <a:solidFill>
                  <a:schemeClr val="tx1"/>
                </a:solidFill>
              </a:rPr>
              <a:t>Gastrointestinal transit time</a:t>
            </a:r>
          </a:p>
          <a:p>
            <a:endParaRPr lang="en-US" sz="1600" dirty="0">
              <a:solidFill>
                <a:schemeClr val="tx1"/>
              </a:solidFill>
            </a:endParaRPr>
          </a:p>
          <a:p>
            <a:r>
              <a:rPr lang="en-US" sz="1600" dirty="0">
                <a:solidFill>
                  <a:schemeClr val="tx1"/>
                </a:solidFill>
              </a:rPr>
              <a:t>-binding to proteins In Enteral feeding</a:t>
            </a:r>
            <a:endParaRPr lang="ar-IQ" sz="1600" dirty="0">
              <a:solidFill>
                <a:schemeClr val="tx1"/>
              </a:solidFill>
            </a:endParaRPr>
          </a:p>
        </p:txBody>
      </p:sp>
      <p:sp>
        <p:nvSpPr>
          <p:cNvPr id="43" name="Rectangle 42"/>
          <p:cNvSpPr/>
          <p:nvPr/>
        </p:nvSpPr>
        <p:spPr>
          <a:xfrm>
            <a:off x="7272300" y="5229200"/>
            <a:ext cx="1620180" cy="1530168"/>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r>
              <a:rPr lang="en-US" sz="1600" dirty="0">
                <a:solidFill>
                  <a:srgbClr val="FFFF00"/>
                </a:solidFill>
              </a:rPr>
              <a:t>-Solution:</a:t>
            </a:r>
          </a:p>
          <a:p>
            <a:pPr algn="ctr"/>
            <a:r>
              <a:rPr lang="en-US" sz="1600" dirty="0">
                <a:solidFill>
                  <a:srgbClr val="FFFF00"/>
                </a:solidFill>
              </a:rPr>
              <a:t>-</a:t>
            </a:r>
            <a:r>
              <a:rPr lang="en-US" sz="1600" dirty="0">
                <a:solidFill>
                  <a:schemeClr val="tx1"/>
                </a:solidFill>
              </a:rPr>
              <a:t>Stop feeding 1-2 </a:t>
            </a:r>
            <a:r>
              <a:rPr lang="en-US" sz="1600" dirty="0" err="1">
                <a:solidFill>
                  <a:schemeClr val="tx1"/>
                </a:solidFill>
              </a:rPr>
              <a:t>hr</a:t>
            </a:r>
            <a:r>
              <a:rPr lang="en-US" sz="1600" dirty="0">
                <a:solidFill>
                  <a:schemeClr val="tx1"/>
                </a:solidFill>
              </a:rPr>
              <a:t> before &amp; after Phenytoin administration</a:t>
            </a:r>
            <a:endParaRPr lang="ar-IQ" sz="1600" dirty="0">
              <a:solidFill>
                <a:schemeClr val="tx1"/>
              </a:solidFill>
            </a:endParaRPr>
          </a:p>
        </p:txBody>
      </p:sp>
    </p:spTree>
    <p:extLst>
      <p:ext uri="{BB962C8B-B14F-4D97-AF65-F5344CB8AC3E}">
        <p14:creationId xmlns:p14="http://schemas.microsoft.com/office/powerpoint/2010/main" val="3071377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anim calcmode="lin" valueType="num">
                                      <p:cBhvr>
                                        <p:cTn id="62" dur="1000" fill="hold"/>
                                        <p:tgtEl>
                                          <p:spTgt spid="21"/>
                                        </p:tgtEl>
                                        <p:attrNameLst>
                                          <p:attrName>ppt_x</p:attrName>
                                        </p:attrNameLst>
                                      </p:cBhvr>
                                      <p:tavLst>
                                        <p:tav tm="0">
                                          <p:val>
                                            <p:strVal val="#ppt_x"/>
                                          </p:val>
                                        </p:tav>
                                        <p:tav tm="100000">
                                          <p:val>
                                            <p:strVal val="#ppt_x"/>
                                          </p:val>
                                        </p:tav>
                                      </p:tavLst>
                                    </p:anim>
                                    <p:anim calcmode="lin" valueType="num">
                                      <p:cBhvr>
                                        <p:cTn id="6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fade">
                                      <p:cBhvr>
                                        <p:cTn id="82" dur="1000"/>
                                        <p:tgtEl>
                                          <p:spTgt spid="24"/>
                                        </p:tgtEl>
                                      </p:cBhvr>
                                    </p:animEffect>
                                    <p:anim calcmode="lin" valueType="num">
                                      <p:cBhvr>
                                        <p:cTn id="83" dur="1000" fill="hold"/>
                                        <p:tgtEl>
                                          <p:spTgt spid="24"/>
                                        </p:tgtEl>
                                        <p:attrNameLst>
                                          <p:attrName>ppt_x</p:attrName>
                                        </p:attrNameLst>
                                      </p:cBhvr>
                                      <p:tavLst>
                                        <p:tav tm="0">
                                          <p:val>
                                            <p:strVal val="#ppt_x"/>
                                          </p:val>
                                        </p:tav>
                                        <p:tav tm="100000">
                                          <p:val>
                                            <p:strVal val="#ppt_x"/>
                                          </p:val>
                                        </p:tav>
                                      </p:tavLst>
                                    </p:anim>
                                    <p:anim calcmode="lin" valueType="num">
                                      <p:cBhvr>
                                        <p:cTn id="8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fade">
                                      <p:cBhvr>
                                        <p:cTn id="103" dur="1000"/>
                                        <p:tgtEl>
                                          <p:spTgt spid="28"/>
                                        </p:tgtEl>
                                      </p:cBhvr>
                                    </p:animEffect>
                                    <p:anim calcmode="lin" valueType="num">
                                      <p:cBhvr>
                                        <p:cTn id="104" dur="1000" fill="hold"/>
                                        <p:tgtEl>
                                          <p:spTgt spid="28"/>
                                        </p:tgtEl>
                                        <p:attrNameLst>
                                          <p:attrName>ppt_x</p:attrName>
                                        </p:attrNameLst>
                                      </p:cBhvr>
                                      <p:tavLst>
                                        <p:tav tm="0">
                                          <p:val>
                                            <p:strVal val="#ppt_x"/>
                                          </p:val>
                                        </p:tav>
                                        <p:tav tm="100000">
                                          <p:val>
                                            <p:strVal val="#ppt_x"/>
                                          </p:val>
                                        </p:tav>
                                      </p:tavLst>
                                    </p:anim>
                                    <p:anim calcmode="lin" valueType="num">
                                      <p:cBhvr>
                                        <p:cTn id="10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1000"/>
                                        <p:tgtEl>
                                          <p:spTgt spid="29"/>
                                        </p:tgtEl>
                                      </p:cBhvr>
                                    </p:animEffect>
                                    <p:anim calcmode="lin" valueType="num">
                                      <p:cBhvr>
                                        <p:cTn id="111" dur="1000" fill="hold"/>
                                        <p:tgtEl>
                                          <p:spTgt spid="29"/>
                                        </p:tgtEl>
                                        <p:attrNameLst>
                                          <p:attrName>ppt_x</p:attrName>
                                        </p:attrNameLst>
                                      </p:cBhvr>
                                      <p:tavLst>
                                        <p:tav tm="0">
                                          <p:val>
                                            <p:strVal val="#ppt_x"/>
                                          </p:val>
                                        </p:tav>
                                        <p:tav tm="100000">
                                          <p:val>
                                            <p:strVal val="#ppt_x"/>
                                          </p:val>
                                        </p:tav>
                                      </p:tavLst>
                                    </p:anim>
                                    <p:anim calcmode="lin" valueType="num">
                                      <p:cBhvr>
                                        <p:cTn id="11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fade">
                                      <p:cBhvr>
                                        <p:cTn id="117" dur="1000"/>
                                        <p:tgtEl>
                                          <p:spTgt spid="30"/>
                                        </p:tgtEl>
                                      </p:cBhvr>
                                    </p:animEffect>
                                    <p:anim calcmode="lin" valueType="num">
                                      <p:cBhvr>
                                        <p:cTn id="118" dur="1000" fill="hold"/>
                                        <p:tgtEl>
                                          <p:spTgt spid="30"/>
                                        </p:tgtEl>
                                        <p:attrNameLst>
                                          <p:attrName>ppt_x</p:attrName>
                                        </p:attrNameLst>
                                      </p:cBhvr>
                                      <p:tavLst>
                                        <p:tav tm="0">
                                          <p:val>
                                            <p:strVal val="#ppt_x"/>
                                          </p:val>
                                        </p:tav>
                                        <p:tav tm="100000">
                                          <p:val>
                                            <p:strVal val="#ppt_x"/>
                                          </p:val>
                                        </p:tav>
                                      </p:tavLst>
                                    </p:anim>
                                    <p:anim calcmode="lin" valueType="num">
                                      <p:cBhvr>
                                        <p:cTn id="11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fade">
                                      <p:cBhvr>
                                        <p:cTn id="124" dur="1000"/>
                                        <p:tgtEl>
                                          <p:spTgt spid="31"/>
                                        </p:tgtEl>
                                      </p:cBhvr>
                                    </p:animEffect>
                                    <p:anim calcmode="lin" valueType="num">
                                      <p:cBhvr>
                                        <p:cTn id="125" dur="1000" fill="hold"/>
                                        <p:tgtEl>
                                          <p:spTgt spid="31"/>
                                        </p:tgtEl>
                                        <p:attrNameLst>
                                          <p:attrName>ppt_x</p:attrName>
                                        </p:attrNameLst>
                                      </p:cBhvr>
                                      <p:tavLst>
                                        <p:tav tm="0">
                                          <p:val>
                                            <p:strVal val="#ppt_x"/>
                                          </p:val>
                                        </p:tav>
                                        <p:tav tm="100000">
                                          <p:val>
                                            <p:strVal val="#ppt_x"/>
                                          </p:val>
                                        </p:tav>
                                      </p:tavLst>
                                    </p:anim>
                                    <p:anim calcmode="lin" valueType="num">
                                      <p:cBhvr>
                                        <p:cTn id="12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33"/>
                                        </p:tgtEl>
                                        <p:attrNameLst>
                                          <p:attrName>style.visibility</p:attrName>
                                        </p:attrNameLst>
                                      </p:cBhvr>
                                      <p:to>
                                        <p:strVal val="visible"/>
                                      </p:to>
                                    </p:set>
                                    <p:animEffect transition="in" filter="fade">
                                      <p:cBhvr>
                                        <p:cTn id="138" dur="1000"/>
                                        <p:tgtEl>
                                          <p:spTgt spid="33"/>
                                        </p:tgtEl>
                                      </p:cBhvr>
                                    </p:animEffect>
                                    <p:anim calcmode="lin" valueType="num">
                                      <p:cBhvr>
                                        <p:cTn id="139" dur="1000" fill="hold"/>
                                        <p:tgtEl>
                                          <p:spTgt spid="33"/>
                                        </p:tgtEl>
                                        <p:attrNameLst>
                                          <p:attrName>ppt_x</p:attrName>
                                        </p:attrNameLst>
                                      </p:cBhvr>
                                      <p:tavLst>
                                        <p:tav tm="0">
                                          <p:val>
                                            <p:strVal val="#ppt_x"/>
                                          </p:val>
                                        </p:tav>
                                        <p:tav tm="100000">
                                          <p:val>
                                            <p:strVal val="#ppt_x"/>
                                          </p:val>
                                        </p:tav>
                                      </p:tavLst>
                                    </p:anim>
                                    <p:anim calcmode="lin" valueType="num">
                                      <p:cBhvr>
                                        <p:cTn id="14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34"/>
                                        </p:tgtEl>
                                        <p:attrNameLst>
                                          <p:attrName>style.visibility</p:attrName>
                                        </p:attrNameLst>
                                      </p:cBhvr>
                                      <p:to>
                                        <p:strVal val="visible"/>
                                      </p:to>
                                    </p:set>
                                    <p:animEffect transition="in" filter="fade">
                                      <p:cBhvr>
                                        <p:cTn id="145" dur="1000"/>
                                        <p:tgtEl>
                                          <p:spTgt spid="34"/>
                                        </p:tgtEl>
                                      </p:cBhvr>
                                    </p:animEffect>
                                    <p:anim calcmode="lin" valueType="num">
                                      <p:cBhvr>
                                        <p:cTn id="146" dur="1000" fill="hold"/>
                                        <p:tgtEl>
                                          <p:spTgt spid="34"/>
                                        </p:tgtEl>
                                        <p:attrNameLst>
                                          <p:attrName>ppt_x</p:attrName>
                                        </p:attrNameLst>
                                      </p:cBhvr>
                                      <p:tavLst>
                                        <p:tav tm="0">
                                          <p:val>
                                            <p:strVal val="#ppt_x"/>
                                          </p:val>
                                        </p:tav>
                                        <p:tav tm="100000">
                                          <p:val>
                                            <p:strVal val="#ppt_x"/>
                                          </p:val>
                                        </p:tav>
                                      </p:tavLst>
                                    </p:anim>
                                    <p:anim calcmode="lin" valueType="num">
                                      <p:cBhvr>
                                        <p:cTn id="14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2" presetClass="entr" presetSubtype="0" fill="hold" grpId="0" nodeType="clickEffect">
                                  <p:stCondLst>
                                    <p:cond delay="0"/>
                                  </p:stCondLst>
                                  <p:childTnLst>
                                    <p:set>
                                      <p:cBhvr>
                                        <p:cTn id="151" dur="1" fill="hold">
                                          <p:stCondLst>
                                            <p:cond delay="0"/>
                                          </p:stCondLst>
                                        </p:cTn>
                                        <p:tgtEl>
                                          <p:spTgt spid="35"/>
                                        </p:tgtEl>
                                        <p:attrNameLst>
                                          <p:attrName>style.visibility</p:attrName>
                                        </p:attrNameLst>
                                      </p:cBhvr>
                                      <p:to>
                                        <p:strVal val="visible"/>
                                      </p:to>
                                    </p:set>
                                    <p:animEffect transition="in" filter="fade">
                                      <p:cBhvr>
                                        <p:cTn id="152" dur="1000"/>
                                        <p:tgtEl>
                                          <p:spTgt spid="35"/>
                                        </p:tgtEl>
                                      </p:cBhvr>
                                    </p:animEffect>
                                    <p:anim calcmode="lin" valueType="num">
                                      <p:cBhvr>
                                        <p:cTn id="153" dur="1000" fill="hold"/>
                                        <p:tgtEl>
                                          <p:spTgt spid="35"/>
                                        </p:tgtEl>
                                        <p:attrNameLst>
                                          <p:attrName>ppt_x</p:attrName>
                                        </p:attrNameLst>
                                      </p:cBhvr>
                                      <p:tavLst>
                                        <p:tav tm="0">
                                          <p:val>
                                            <p:strVal val="#ppt_x"/>
                                          </p:val>
                                        </p:tav>
                                        <p:tav tm="100000">
                                          <p:val>
                                            <p:strVal val="#ppt_x"/>
                                          </p:val>
                                        </p:tav>
                                      </p:tavLst>
                                    </p:anim>
                                    <p:anim calcmode="lin" valueType="num">
                                      <p:cBhvr>
                                        <p:cTn id="15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42" presetClass="entr" presetSubtype="0" fill="hold" grpId="0" nodeType="clickEffect">
                                  <p:stCondLst>
                                    <p:cond delay="0"/>
                                  </p:stCondLst>
                                  <p:childTnLst>
                                    <p:set>
                                      <p:cBhvr>
                                        <p:cTn id="158" dur="1" fill="hold">
                                          <p:stCondLst>
                                            <p:cond delay="0"/>
                                          </p:stCondLst>
                                        </p:cTn>
                                        <p:tgtEl>
                                          <p:spTgt spid="36"/>
                                        </p:tgtEl>
                                        <p:attrNameLst>
                                          <p:attrName>style.visibility</p:attrName>
                                        </p:attrNameLst>
                                      </p:cBhvr>
                                      <p:to>
                                        <p:strVal val="visible"/>
                                      </p:to>
                                    </p:set>
                                    <p:animEffect transition="in" filter="fade">
                                      <p:cBhvr>
                                        <p:cTn id="159" dur="1000"/>
                                        <p:tgtEl>
                                          <p:spTgt spid="36"/>
                                        </p:tgtEl>
                                      </p:cBhvr>
                                    </p:animEffect>
                                    <p:anim calcmode="lin" valueType="num">
                                      <p:cBhvr>
                                        <p:cTn id="160" dur="1000" fill="hold"/>
                                        <p:tgtEl>
                                          <p:spTgt spid="36"/>
                                        </p:tgtEl>
                                        <p:attrNameLst>
                                          <p:attrName>ppt_x</p:attrName>
                                        </p:attrNameLst>
                                      </p:cBhvr>
                                      <p:tavLst>
                                        <p:tav tm="0">
                                          <p:val>
                                            <p:strVal val="#ppt_x"/>
                                          </p:val>
                                        </p:tav>
                                        <p:tav tm="100000">
                                          <p:val>
                                            <p:strVal val="#ppt_x"/>
                                          </p:val>
                                        </p:tav>
                                      </p:tavLst>
                                    </p:anim>
                                    <p:anim calcmode="lin" valueType="num">
                                      <p:cBhvr>
                                        <p:cTn id="16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37"/>
                                        </p:tgtEl>
                                        <p:attrNameLst>
                                          <p:attrName>style.visibility</p:attrName>
                                        </p:attrNameLst>
                                      </p:cBhvr>
                                      <p:to>
                                        <p:strVal val="visible"/>
                                      </p:to>
                                    </p:set>
                                    <p:animEffect transition="in" filter="fade">
                                      <p:cBhvr>
                                        <p:cTn id="166" dur="1000"/>
                                        <p:tgtEl>
                                          <p:spTgt spid="37"/>
                                        </p:tgtEl>
                                      </p:cBhvr>
                                    </p:animEffect>
                                    <p:anim calcmode="lin" valueType="num">
                                      <p:cBhvr>
                                        <p:cTn id="167" dur="1000" fill="hold"/>
                                        <p:tgtEl>
                                          <p:spTgt spid="37"/>
                                        </p:tgtEl>
                                        <p:attrNameLst>
                                          <p:attrName>ppt_x</p:attrName>
                                        </p:attrNameLst>
                                      </p:cBhvr>
                                      <p:tavLst>
                                        <p:tav tm="0">
                                          <p:val>
                                            <p:strVal val="#ppt_x"/>
                                          </p:val>
                                        </p:tav>
                                        <p:tav tm="100000">
                                          <p:val>
                                            <p:strVal val="#ppt_x"/>
                                          </p:val>
                                        </p:tav>
                                      </p:tavLst>
                                    </p:anim>
                                    <p:anim calcmode="lin" valueType="num">
                                      <p:cBhvr>
                                        <p:cTn id="16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38"/>
                                        </p:tgtEl>
                                        <p:attrNameLst>
                                          <p:attrName>style.visibility</p:attrName>
                                        </p:attrNameLst>
                                      </p:cBhvr>
                                      <p:to>
                                        <p:strVal val="visible"/>
                                      </p:to>
                                    </p:set>
                                    <p:animEffect transition="in" filter="fade">
                                      <p:cBhvr>
                                        <p:cTn id="173" dur="1000"/>
                                        <p:tgtEl>
                                          <p:spTgt spid="38"/>
                                        </p:tgtEl>
                                      </p:cBhvr>
                                    </p:animEffect>
                                    <p:anim calcmode="lin" valueType="num">
                                      <p:cBhvr>
                                        <p:cTn id="174" dur="1000" fill="hold"/>
                                        <p:tgtEl>
                                          <p:spTgt spid="38"/>
                                        </p:tgtEl>
                                        <p:attrNameLst>
                                          <p:attrName>ppt_x</p:attrName>
                                        </p:attrNameLst>
                                      </p:cBhvr>
                                      <p:tavLst>
                                        <p:tav tm="0">
                                          <p:val>
                                            <p:strVal val="#ppt_x"/>
                                          </p:val>
                                        </p:tav>
                                        <p:tav tm="100000">
                                          <p:val>
                                            <p:strVal val="#ppt_x"/>
                                          </p:val>
                                        </p:tav>
                                      </p:tavLst>
                                    </p:anim>
                                    <p:anim calcmode="lin" valueType="num">
                                      <p:cBhvr>
                                        <p:cTn id="17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39"/>
                                        </p:tgtEl>
                                        <p:attrNameLst>
                                          <p:attrName>style.visibility</p:attrName>
                                        </p:attrNameLst>
                                      </p:cBhvr>
                                      <p:to>
                                        <p:strVal val="visible"/>
                                      </p:to>
                                    </p:set>
                                    <p:animEffect transition="in" filter="fade">
                                      <p:cBhvr>
                                        <p:cTn id="180" dur="1000"/>
                                        <p:tgtEl>
                                          <p:spTgt spid="39"/>
                                        </p:tgtEl>
                                      </p:cBhvr>
                                    </p:animEffect>
                                    <p:anim calcmode="lin" valueType="num">
                                      <p:cBhvr>
                                        <p:cTn id="181" dur="1000" fill="hold"/>
                                        <p:tgtEl>
                                          <p:spTgt spid="39"/>
                                        </p:tgtEl>
                                        <p:attrNameLst>
                                          <p:attrName>ppt_x</p:attrName>
                                        </p:attrNameLst>
                                      </p:cBhvr>
                                      <p:tavLst>
                                        <p:tav tm="0">
                                          <p:val>
                                            <p:strVal val="#ppt_x"/>
                                          </p:val>
                                        </p:tav>
                                        <p:tav tm="100000">
                                          <p:val>
                                            <p:strVal val="#ppt_x"/>
                                          </p:val>
                                        </p:tav>
                                      </p:tavLst>
                                    </p:anim>
                                    <p:anim calcmode="lin" valueType="num">
                                      <p:cBhvr>
                                        <p:cTn id="18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42" presetClass="entr" presetSubtype="0" fill="hold" grpId="0" nodeType="clickEffect">
                                  <p:stCondLst>
                                    <p:cond delay="0"/>
                                  </p:stCondLst>
                                  <p:childTnLst>
                                    <p:set>
                                      <p:cBhvr>
                                        <p:cTn id="186" dur="1" fill="hold">
                                          <p:stCondLst>
                                            <p:cond delay="0"/>
                                          </p:stCondLst>
                                        </p:cTn>
                                        <p:tgtEl>
                                          <p:spTgt spid="40"/>
                                        </p:tgtEl>
                                        <p:attrNameLst>
                                          <p:attrName>style.visibility</p:attrName>
                                        </p:attrNameLst>
                                      </p:cBhvr>
                                      <p:to>
                                        <p:strVal val="visible"/>
                                      </p:to>
                                    </p:set>
                                    <p:animEffect transition="in" filter="fade">
                                      <p:cBhvr>
                                        <p:cTn id="187" dur="1000"/>
                                        <p:tgtEl>
                                          <p:spTgt spid="40"/>
                                        </p:tgtEl>
                                      </p:cBhvr>
                                    </p:animEffect>
                                    <p:anim calcmode="lin" valueType="num">
                                      <p:cBhvr>
                                        <p:cTn id="188" dur="1000" fill="hold"/>
                                        <p:tgtEl>
                                          <p:spTgt spid="40"/>
                                        </p:tgtEl>
                                        <p:attrNameLst>
                                          <p:attrName>ppt_x</p:attrName>
                                        </p:attrNameLst>
                                      </p:cBhvr>
                                      <p:tavLst>
                                        <p:tav tm="0">
                                          <p:val>
                                            <p:strVal val="#ppt_x"/>
                                          </p:val>
                                        </p:tav>
                                        <p:tav tm="100000">
                                          <p:val>
                                            <p:strVal val="#ppt_x"/>
                                          </p:val>
                                        </p:tav>
                                      </p:tavLst>
                                    </p:anim>
                                    <p:anim calcmode="lin" valueType="num">
                                      <p:cBhvr>
                                        <p:cTn id="18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42" presetClass="entr" presetSubtype="0" fill="hold" grpId="0" nodeType="clickEffect">
                                  <p:stCondLst>
                                    <p:cond delay="0"/>
                                  </p:stCondLst>
                                  <p:childTnLst>
                                    <p:set>
                                      <p:cBhvr>
                                        <p:cTn id="193" dur="1" fill="hold">
                                          <p:stCondLst>
                                            <p:cond delay="0"/>
                                          </p:stCondLst>
                                        </p:cTn>
                                        <p:tgtEl>
                                          <p:spTgt spid="41"/>
                                        </p:tgtEl>
                                        <p:attrNameLst>
                                          <p:attrName>style.visibility</p:attrName>
                                        </p:attrNameLst>
                                      </p:cBhvr>
                                      <p:to>
                                        <p:strVal val="visible"/>
                                      </p:to>
                                    </p:set>
                                    <p:animEffect transition="in" filter="fade">
                                      <p:cBhvr>
                                        <p:cTn id="194" dur="1000"/>
                                        <p:tgtEl>
                                          <p:spTgt spid="41"/>
                                        </p:tgtEl>
                                      </p:cBhvr>
                                    </p:animEffect>
                                    <p:anim calcmode="lin" valueType="num">
                                      <p:cBhvr>
                                        <p:cTn id="195" dur="1000" fill="hold"/>
                                        <p:tgtEl>
                                          <p:spTgt spid="41"/>
                                        </p:tgtEl>
                                        <p:attrNameLst>
                                          <p:attrName>ppt_x</p:attrName>
                                        </p:attrNameLst>
                                      </p:cBhvr>
                                      <p:tavLst>
                                        <p:tav tm="0">
                                          <p:val>
                                            <p:strVal val="#ppt_x"/>
                                          </p:val>
                                        </p:tav>
                                        <p:tav tm="100000">
                                          <p:val>
                                            <p:strVal val="#ppt_x"/>
                                          </p:val>
                                        </p:tav>
                                      </p:tavLst>
                                    </p:anim>
                                    <p:anim calcmode="lin" valueType="num">
                                      <p:cBhvr>
                                        <p:cTn id="19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42" presetClass="entr" presetSubtype="0" fill="hold" grpId="0" nodeType="clickEffect">
                                  <p:stCondLst>
                                    <p:cond delay="0"/>
                                  </p:stCondLst>
                                  <p:childTnLst>
                                    <p:set>
                                      <p:cBhvr>
                                        <p:cTn id="200" dur="1" fill="hold">
                                          <p:stCondLst>
                                            <p:cond delay="0"/>
                                          </p:stCondLst>
                                        </p:cTn>
                                        <p:tgtEl>
                                          <p:spTgt spid="42"/>
                                        </p:tgtEl>
                                        <p:attrNameLst>
                                          <p:attrName>style.visibility</p:attrName>
                                        </p:attrNameLst>
                                      </p:cBhvr>
                                      <p:to>
                                        <p:strVal val="visible"/>
                                      </p:to>
                                    </p:set>
                                    <p:animEffect transition="in" filter="fade">
                                      <p:cBhvr>
                                        <p:cTn id="201" dur="1000"/>
                                        <p:tgtEl>
                                          <p:spTgt spid="42"/>
                                        </p:tgtEl>
                                      </p:cBhvr>
                                    </p:animEffect>
                                    <p:anim calcmode="lin" valueType="num">
                                      <p:cBhvr>
                                        <p:cTn id="202" dur="1000" fill="hold"/>
                                        <p:tgtEl>
                                          <p:spTgt spid="42"/>
                                        </p:tgtEl>
                                        <p:attrNameLst>
                                          <p:attrName>ppt_x</p:attrName>
                                        </p:attrNameLst>
                                      </p:cBhvr>
                                      <p:tavLst>
                                        <p:tav tm="0">
                                          <p:val>
                                            <p:strVal val="#ppt_x"/>
                                          </p:val>
                                        </p:tav>
                                        <p:tav tm="100000">
                                          <p:val>
                                            <p:strVal val="#ppt_x"/>
                                          </p:val>
                                        </p:tav>
                                      </p:tavLst>
                                    </p:anim>
                                    <p:anim calcmode="lin" valueType="num">
                                      <p:cBhvr>
                                        <p:cTn id="2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42" presetClass="entr" presetSubtype="0" fill="hold" grpId="0" nodeType="clickEffect">
                                  <p:stCondLst>
                                    <p:cond delay="0"/>
                                  </p:stCondLst>
                                  <p:childTnLst>
                                    <p:set>
                                      <p:cBhvr>
                                        <p:cTn id="207" dur="1" fill="hold">
                                          <p:stCondLst>
                                            <p:cond delay="0"/>
                                          </p:stCondLst>
                                        </p:cTn>
                                        <p:tgtEl>
                                          <p:spTgt spid="43"/>
                                        </p:tgtEl>
                                        <p:attrNameLst>
                                          <p:attrName>style.visibility</p:attrName>
                                        </p:attrNameLst>
                                      </p:cBhvr>
                                      <p:to>
                                        <p:strVal val="visible"/>
                                      </p:to>
                                    </p:set>
                                    <p:animEffect transition="in" filter="fade">
                                      <p:cBhvr>
                                        <p:cTn id="208" dur="1000"/>
                                        <p:tgtEl>
                                          <p:spTgt spid="43"/>
                                        </p:tgtEl>
                                      </p:cBhvr>
                                    </p:animEffect>
                                    <p:anim calcmode="lin" valueType="num">
                                      <p:cBhvr>
                                        <p:cTn id="209" dur="1000" fill="hold"/>
                                        <p:tgtEl>
                                          <p:spTgt spid="43"/>
                                        </p:tgtEl>
                                        <p:attrNameLst>
                                          <p:attrName>ppt_x</p:attrName>
                                        </p:attrNameLst>
                                      </p:cBhvr>
                                      <p:tavLst>
                                        <p:tav tm="0">
                                          <p:val>
                                            <p:strVal val="#ppt_x"/>
                                          </p:val>
                                        </p:tav>
                                        <p:tav tm="100000">
                                          <p:val>
                                            <p:strVal val="#ppt_x"/>
                                          </p:val>
                                        </p:tav>
                                      </p:tavLst>
                                    </p:anim>
                                    <p:anim calcmode="lin" valueType="num">
                                      <p:cBhvr>
                                        <p:cTn id="21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1" grpId="0" animBg="1"/>
      <p:bldP spid="12" grpId="0" animBg="1"/>
      <p:bldP spid="14" grpId="0" animBg="1"/>
      <p:bldP spid="15" grpId="0" animBg="1"/>
      <p:bldP spid="16" grpId="0" animBg="1"/>
      <p:bldP spid="17"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2700" dirty="0">
                <a:solidFill>
                  <a:srgbClr val="66FF33"/>
                </a:solidFill>
              </a:rPr>
              <a:t>Impact of altered plasma protein binding on phenytoin pharmacokinetics</a:t>
            </a:r>
            <a:endParaRPr lang="ar-IQ"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17</a:t>
            </a:fld>
            <a:endParaRPr lang="en-US" dirty="0"/>
          </a:p>
        </p:txBody>
      </p:sp>
      <mc:AlternateContent xmlns:mc="http://schemas.openxmlformats.org/markup-compatibility/2006" xmlns:a14="http://schemas.microsoft.com/office/drawing/2010/main">
        <mc:Choice Requires="a14">
          <p:sp>
            <p:nvSpPr>
              <p:cNvPr id="13" name="Rectangle 12"/>
              <p:cNvSpPr/>
              <p:nvPr/>
            </p:nvSpPr>
            <p:spPr>
              <a:xfrm>
                <a:off x="611560" y="1273695"/>
                <a:ext cx="7772400" cy="582852"/>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000" dirty="0">
                    <a:solidFill>
                      <a:schemeClr val="tx1"/>
                    </a:solidFill>
                  </a:rPr>
                  <a:t> </a:t>
                </a:r>
                <a14:m>
                  <m:oMath xmlns:m="http://schemas.openxmlformats.org/officeDocument/2006/math">
                    <m:r>
                      <a:rPr lang="en-US" sz="2000" b="0" i="1" smtClean="0">
                        <a:solidFill>
                          <a:schemeClr val="tx1"/>
                        </a:solidFill>
                        <a:latin typeface="Cambria Math"/>
                      </a:rPr>
                      <m:t>𝐶𝑙</m:t>
                    </m:r>
                    <m:r>
                      <a:rPr lang="en-US" sz="2000" b="0" i="1" smtClean="0">
                        <a:solidFill>
                          <a:schemeClr val="tx1"/>
                        </a:solidFill>
                        <a:latin typeface="Cambria Math"/>
                      </a:rPr>
                      <m:t> </m:t>
                    </m:r>
                    <m:r>
                      <a:rPr lang="en-US" sz="2000" b="0" i="1" smtClean="0">
                        <a:solidFill>
                          <a:schemeClr val="tx1"/>
                        </a:solidFill>
                        <a:latin typeface="Cambria Math"/>
                      </a:rPr>
                      <m:t>𝐻𝑒𝑝𝑎𝑡𝑖𝑐</m:t>
                    </m:r>
                    <m:r>
                      <a:rPr lang="en-US" sz="2000" b="0" i="1" smtClean="0">
                        <a:solidFill>
                          <a:schemeClr val="tx1"/>
                        </a:solidFill>
                        <a:latin typeface="Cambria Math"/>
                      </a:rPr>
                      <m:t>=</m:t>
                    </m:r>
                    <m:r>
                      <a:rPr lang="en-US" sz="2000" b="0" i="1" smtClean="0">
                        <a:solidFill>
                          <a:schemeClr val="tx1"/>
                        </a:solidFill>
                        <a:latin typeface="Cambria Math"/>
                      </a:rPr>
                      <m:t>𝑄𝐻</m:t>
                    </m:r>
                    <m:r>
                      <a:rPr lang="en-US" sz="2000" b="0" i="1" smtClean="0">
                        <a:solidFill>
                          <a:schemeClr val="tx1"/>
                        </a:solidFill>
                        <a:latin typeface="Cambria Math"/>
                      </a:rPr>
                      <m:t>.</m:t>
                    </m:r>
                    <m:f>
                      <m:fPr>
                        <m:ctrlPr>
                          <a:rPr lang="en-US" sz="2000" b="0" i="1" smtClean="0">
                            <a:solidFill>
                              <a:schemeClr val="tx1"/>
                            </a:solidFill>
                            <a:latin typeface="Cambria Math" panose="02040503050406030204" pitchFamily="18" charset="0"/>
                          </a:rPr>
                        </m:ctrlPr>
                      </m:fPr>
                      <m:num>
                        <m:d>
                          <m:dPr>
                            <m:ctrlPr>
                              <a:rPr lang="en-US" sz="2000" b="0" i="1" smtClean="0">
                                <a:solidFill>
                                  <a:schemeClr val="tx1"/>
                                </a:solidFill>
                                <a:latin typeface="Cambria Math" panose="02040503050406030204" pitchFamily="18" charset="0"/>
                              </a:rPr>
                            </m:ctrlPr>
                          </m:dPr>
                          <m:e>
                            <m:r>
                              <a:rPr lang="en-US" sz="2000" b="0" i="1" smtClean="0">
                                <a:solidFill>
                                  <a:schemeClr val="tx1"/>
                                </a:solidFill>
                                <a:latin typeface="Cambria Math"/>
                              </a:rPr>
                              <m:t>𝑓𝑢</m:t>
                            </m:r>
                          </m:e>
                        </m:d>
                        <m:d>
                          <m:dPr>
                            <m:ctrlPr>
                              <a:rPr lang="en-US" sz="2000" b="0" i="1" smtClean="0">
                                <a:solidFill>
                                  <a:schemeClr val="tx1"/>
                                </a:solidFill>
                                <a:latin typeface="Cambria Math" panose="02040503050406030204" pitchFamily="18" charset="0"/>
                              </a:rPr>
                            </m:ctrlPr>
                          </m:dPr>
                          <m:e>
                            <m:r>
                              <a:rPr lang="en-US" sz="2000" b="0" i="1" smtClean="0">
                                <a:solidFill>
                                  <a:schemeClr val="tx1"/>
                                </a:solidFill>
                                <a:latin typeface="Cambria Math"/>
                              </a:rPr>
                              <m:t>𝐶𝑙</m:t>
                            </m:r>
                            <m:r>
                              <a:rPr lang="en-US" sz="2000" b="0" i="1" baseline="-25000" smtClean="0">
                                <a:solidFill>
                                  <a:schemeClr val="tx1"/>
                                </a:solidFill>
                                <a:latin typeface="Cambria Math"/>
                              </a:rPr>
                              <m:t>𝑖𝑛𝑡</m:t>
                            </m:r>
                          </m:e>
                        </m:d>
                      </m:num>
                      <m:den>
                        <m:r>
                          <a:rPr lang="en-US" sz="2000" i="1">
                            <a:solidFill>
                              <a:schemeClr val="tx1"/>
                            </a:solidFill>
                            <a:latin typeface="Cambria Math"/>
                          </a:rPr>
                          <m:t>𝑄</m:t>
                        </m:r>
                        <m:r>
                          <a:rPr lang="en-US" sz="2000" i="1" baseline="-25000" smtClean="0">
                            <a:solidFill>
                              <a:schemeClr val="tx1"/>
                            </a:solidFill>
                            <a:latin typeface="Cambria Math"/>
                          </a:rPr>
                          <m:t>𝐻</m:t>
                        </m:r>
                        <m:r>
                          <a:rPr lang="en-US" sz="2000" b="0" i="1" baseline="-25000" smtClean="0">
                            <a:solidFill>
                              <a:schemeClr val="tx1"/>
                            </a:solidFill>
                            <a:latin typeface="Cambria Math"/>
                          </a:rPr>
                          <m:t>    </m:t>
                        </m:r>
                        <m:r>
                          <a:rPr lang="en-US" sz="2000" b="0" i="1" smtClean="0">
                            <a:solidFill>
                              <a:schemeClr val="tx1"/>
                            </a:solidFill>
                            <a:latin typeface="Cambria Math"/>
                          </a:rPr>
                          <m:t>+</m:t>
                        </m:r>
                        <m:r>
                          <a:rPr lang="en-US" sz="2000" b="0" i="1" baseline="-25000" smtClean="0">
                            <a:solidFill>
                              <a:schemeClr val="tx1"/>
                            </a:solidFill>
                            <a:latin typeface="Cambria Math"/>
                          </a:rPr>
                          <m:t>     </m:t>
                        </m:r>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𝑓𝑢</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𝐶𝑙</m:t>
                            </m:r>
                            <m:r>
                              <a:rPr lang="en-US" sz="2000" i="1" baseline="-25000">
                                <a:solidFill>
                                  <a:schemeClr val="tx1"/>
                                </a:solidFill>
                                <a:latin typeface="Cambria Math"/>
                              </a:rPr>
                              <m:t>𝑖𝑛𝑡</m:t>
                            </m:r>
                          </m:e>
                        </m:d>
                      </m:den>
                    </m:f>
                  </m:oMath>
                </a14:m>
                <a:endParaRPr lang="en-US" sz="2000" dirty="0">
                  <a:solidFill>
                    <a:schemeClr val="tx1"/>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611560" y="1273695"/>
                <a:ext cx="7772400" cy="582852"/>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611560" y="189883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342900" indent="-342900" algn="just">
                  <a:buFont typeface="Arial" pitchFamily="34" charset="0"/>
                  <a:buChar char="•"/>
                </a:pPr>
                <a:r>
                  <a:rPr lang="en-US" sz="2000" dirty="0">
                    <a:solidFill>
                      <a:schemeClr val="tx1"/>
                    </a:solidFill>
                  </a:rPr>
                  <a:t>Phenytoin is low extracted E</a:t>
                </a:r>
                <a:r>
                  <a:rPr lang="en-US" sz="2000" baseline="-25000" dirty="0">
                    <a:solidFill>
                      <a:schemeClr val="tx1"/>
                    </a:solidFill>
                  </a:rPr>
                  <a:t>R</a:t>
                </a:r>
                <a:r>
                  <a:rPr lang="en-US" sz="2000" dirty="0">
                    <a:solidFill>
                      <a:schemeClr val="tx1"/>
                    </a:solidFill>
                  </a:rPr>
                  <a:t>&lt;30%  so </a:t>
                </a:r>
                <a14:m>
                  <m:oMath xmlns:m="http://schemas.openxmlformats.org/officeDocument/2006/math">
                    <m:r>
                      <a:rPr lang="en-US" sz="2000" i="1">
                        <a:solidFill>
                          <a:schemeClr val="tx1"/>
                        </a:solidFill>
                        <a:latin typeface="Cambria Math"/>
                      </a:rPr>
                      <m:t>𝑄</m:t>
                    </m:r>
                    <m:r>
                      <a:rPr lang="en-US" sz="2000" i="1" baseline="-25000">
                        <a:solidFill>
                          <a:schemeClr val="tx1"/>
                        </a:solidFill>
                        <a:latin typeface="Cambria Math"/>
                      </a:rPr>
                      <m:t>𝐻</m:t>
                    </m:r>
                  </m:oMath>
                </a14:m>
                <a:r>
                  <a:rPr lang="en-US" sz="2000" dirty="0">
                    <a:solidFill>
                      <a:schemeClr val="tx1"/>
                    </a:solidFill>
                  </a:rPr>
                  <a:t>&gt;&gt;</a:t>
                </a:r>
                <a14:m>
                  <m:oMath xmlns:m="http://schemas.openxmlformats.org/officeDocument/2006/math">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𝑓𝑢</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𝐶𝑙</m:t>
                        </m:r>
                        <m:r>
                          <a:rPr lang="en-US" sz="2000" i="1" baseline="-25000">
                            <a:solidFill>
                              <a:schemeClr val="tx1"/>
                            </a:solidFill>
                            <a:latin typeface="Cambria Math"/>
                          </a:rPr>
                          <m:t>𝑖𝑛𝑡</m:t>
                        </m:r>
                      </m:e>
                    </m:d>
                  </m:oMath>
                </a14:m>
                <a:endParaRPr lang="en-US" sz="2000" dirty="0">
                  <a:solidFill>
                    <a:schemeClr val="tx1"/>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611560" y="1898830"/>
                <a:ext cx="7772400" cy="400110"/>
              </a:xfrm>
              <a:prstGeom prst="rect">
                <a:avLst/>
              </a:prstGeom>
              <a:blipFill rotWithShape="1">
                <a:blip r:embed="rId3"/>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611560" y="2348880"/>
                <a:ext cx="7772400" cy="582852"/>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000" dirty="0">
                    <a:solidFill>
                      <a:schemeClr val="tx1"/>
                    </a:solidFill>
                  </a:rPr>
                  <a:t>So   </a:t>
                </a:r>
                <a14:m>
                  <m:oMath xmlns:m="http://schemas.openxmlformats.org/officeDocument/2006/math">
                    <m:r>
                      <a:rPr lang="en-US" sz="2000" i="1">
                        <a:solidFill>
                          <a:schemeClr val="tx1"/>
                        </a:solidFill>
                        <a:latin typeface="Cambria Math"/>
                      </a:rPr>
                      <m:t>𝐶𝑙</m:t>
                    </m:r>
                    <m:r>
                      <a:rPr lang="en-US" sz="2000" i="1">
                        <a:solidFill>
                          <a:schemeClr val="tx1"/>
                        </a:solidFill>
                        <a:latin typeface="Cambria Math"/>
                      </a:rPr>
                      <m:t> </m:t>
                    </m:r>
                    <m:r>
                      <a:rPr lang="en-US" sz="2000" i="1">
                        <a:solidFill>
                          <a:schemeClr val="tx1"/>
                        </a:solidFill>
                        <a:latin typeface="Cambria Math"/>
                      </a:rPr>
                      <m:t>𝐻𝑒𝑝𝑎𝑡𝑖𝑐</m:t>
                    </m:r>
                    <m:r>
                      <a:rPr lang="en-US" sz="2000" i="1">
                        <a:solidFill>
                          <a:schemeClr val="tx1"/>
                        </a:solidFill>
                        <a:latin typeface="Cambria Math"/>
                      </a:rPr>
                      <m:t>=</m:t>
                    </m:r>
                    <m:r>
                      <a:rPr lang="en-US" sz="2000" i="1">
                        <a:solidFill>
                          <a:schemeClr val="tx1"/>
                        </a:solidFill>
                        <a:latin typeface="Cambria Math"/>
                      </a:rPr>
                      <m:t>𝑄𝐻</m:t>
                    </m:r>
                    <m:r>
                      <a:rPr lang="en-US" sz="2000" i="1">
                        <a:solidFill>
                          <a:schemeClr val="tx1"/>
                        </a:solidFill>
                        <a:latin typeface="Cambria Math"/>
                      </a:rPr>
                      <m:t>.</m:t>
                    </m:r>
                    <m:f>
                      <m:fPr>
                        <m:ctrlPr>
                          <a:rPr lang="en-US" sz="2000" i="1">
                            <a:solidFill>
                              <a:schemeClr val="tx1"/>
                            </a:solidFill>
                            <a:latin typeface="Cambria Math" panose="02040503050406030204" pitchFamily="18" charset="0"/>
                          </a:rPr>
                        </m:ctrlPr>
                      </m:fPr>
                      <m:num>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𝑓𝑢</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𝐶𝑙</m:t>
                            </m:r>
                            <m:r>
                              <a:rPr lang="en-US" sz="2000" i="1" baseline="-25000">
                                <a:solidFill>
                                  <a:schemeClr val="tx1"/>
                                </a:solidFill>
                                <a:latin typeface="Cambria Math"/>
                              </a:rPr>
                              <m:t>𝑖𝑛𝑡</m:t>
                            </m:r>
                          </m:e>
                        </m:d>
                      </m:num>
                      <m:den>
                        <m:r>
                          <a:rPr lang="en-US" sz="2000" i="1">
                            <a:solidFill>
                              <a:schemeClr val="tx1"/>
                            </a:solidFill>
                            <a:latin typeface="Cambria Math"/>
                          </a:rPr>
                          <m:t>𝑄</m:t>
                        </m:r>
                        <m:r>
                          <a:rPr lang="en-US" sz="2000" i="1" baseline="-25000">
                            <a:solidFill>
                              <a:schemeClr val="tx1"/>
                            </a:solidFill>
                            <a:latin typeface="Cambria Math"/>
                          </a:rPr>
                          <m:t>𝐻</m:t>
                        </m:r>
                        <m:r>
                          <a:rPr lang="en-US" sz="2000" i="1" baseline="-25000">
                            <a:solidFill>
                              <a:schemeClr val="tx1"/>
                            </a:solidFill>
                            <a:latin typeface="Cambria Math"/>
                          </a:rPr>
                          <m:t>    </m:t>
                        </m:r>
                      </m:den>
                    </m:f>
                  </m:oMath>
                </a14:m>
                <a:r>
                  <a:rPr lang="en-US" sz="2000" dirty="0">
                    <a:solidFill>
                      <a:schemeClr val="tx1"/>
                    </a:solidFill>
                  </a:rPr>
                  <a:t>   = </a:t>
                </a:r>
                <a14:m>
                  <m:oMath xmlns:m="http://schemas.openxmlformats.org/officeDocument/2006/math">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𝑓𝑢</m:t>
                        </m:r>
                      </m:e>
                    </m:d>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𝐶𝑙</m:t>
                        </m:r>
                        <m:r>
                          <a:rPr lang="en-US" sz="2000" i="1" baseline="-25000">
                            <a:solidFill>
                              <a:schemeClr val="tx1"/>
                            </a:solidFill>
                            <a:latin typeface="Cambria Math"/>
                          </a:rPr>
                          <m:t>𝑖𝑛𝑡</m:t>
                        </m:r>
                      </m:e>
                    </m:d>
                  </m:oMath>
                </a14:m>
                <a:endParaRPr lang="en-US" sz="2000" dirty="0">
                  <a:solidFill>
                    <a:schemeClr val="tx1"/>
                  </a:solidFill>
                </a:endParaRPr>
              </a:p>
            </p:txBody>
          </p:sp>
        </mc:Choice>
        <mc:Fallback xmlns="">
          <p:sp>
            <p:nvSpPr>
              <p:cNvPr id="18" name="Rectangle 17"/>
              <p:cNvSpPr>
                <a:spLocks noRot="1" noChangeAspect="1" noMove="1" noResize="1" noEditPoints="1" noAdjustHandles="1" noChangeArrowheads="1" noChangeShapeType="1" noTextEdit="1"/>
              </p:cNvSpPr>
              <p:nvPr/>
            </p:nvSpPr>
            <p:spPr>
              <a:xfrm>
                <a:off x="611560" y="2348880"/>
                <a:ext cx="7772400" cy="582852"/>
              </a:xfrm>
              <a:prstGeom prst="rect">
                <a:avLst/>
              </a:prstGeom>
              <a:blipFill rotWithShape="1">
                <a:blip r:embed="rId4"/>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611560" y="2981163"/>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000" dirty="0">
                    <a:solidFill>
                      <a:schemeClr val="tx1"/>
                    </a:solidFill>
                  </a:rPr>
                  <a:t>So if </a:t>
                </a:r>
                <a14:m>
                  <m:oMath xmlns:m="http://schemas.openxmlformats.org/officeDocument/2006/math">
                    <m:d>
                      <m:dPr>
                        <m:ctrlPr>
                          <a:rPr lang="en-US" sz="2000" i="1">
                            <a:solidFill>
                              <a:schemeClr val="tx1"/>
                            </a:solidFill>
                            <a:latin typeface="Cambria Math" panose="02040503050406030204" pitchFamily="18" charset="0"/>
                          </a:rPr>
                        </m:ctrlPr>
                      </m:dPr>
                      <m:e>
                        <m:r>
                          <a:rPr lang="en-US" sz="2000" i="1">
                            <a:solidFill>
                              <a:schemeClr val="tx1"/>
                            </a:solidFill>
                            <a:latin typeface="Cambria Math"/>
                          </a:rPr>
                          <m:t>𝑓𝑢</m:t>
                        </m:r>
                      </m:e>
                    </m:d>
                  </m:oMath>
                </a14:m>
                <a:r>
                  <a:rPr lang="en-US" sz="2000" dirty="0">
                    <a:solidFill>
                      <a:schemeClr val="tx1"/>
                    </a:solidFill>
                  </a:rPr>
                  <a:t>of phenytoin is elevated  this will result in</a:t>
                </a:r>
              </a:p>
            </p:txBody>
          </p:sp>
        </mc:Choice>
        <mc:Fallback xmlns="">
          <p:sp>
            <p:nvSpPr>
              <p:cNvPr id="19" name="Rectangle 18"/>
              <p:cNvSpPr>
                <a:spLocks noRot="1" noChangeAspect="1" noMove="1" noResize="1" noEditPoints="1" noAdjustHandles="1" noChangeArrowheads="1" noChangeShapeType="1" noTextEdit="1"/>
              </p:cNvSpPr>
              <p:nvPr/>
            </p:nvSpPr>
            <p:spPr>
              <a:xfrm>
                <a:off x="611560" y="2981163"/>
                <a:ext cx="7772400" cy="400110"/>
              </a:xfrm>
              <a:prstGeom prst="rect">
                <a:avLst/>
              </a:prstGeom>
              <a:blipFill rotWithShape="1">
                <a:blip r:embed="rId5"/>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611560" y="3429000"/>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i="1" smtClean="0">
                          <a:solidFill>
                            <a:srgbClr val="FFFF00"/>
                          </a:solidFill>
                          <a:latin typeface="Cambria Math"/>
                        </a:rPr>
                        <m:t>𝑄</m:t>
                      </m:r>
                      <m:r>
                        <a:rPr lang="en-US" i="1" baseline="-25000">
                          <a:solidFill>
                            <a:srgbClr val="FFFF00"/>
                          </a:solidFill>
                          <a:latin typeface="Cambria Math"/>
                        </a:rPr>
                        <m:t>𝐻</m:t>
                      </m:r>
                    </m:oMath>
                  </m:oMathPara>
                </a14:m>
                <a:endParaRPr lang="ar-IQ" b="1" dirty="0">
                  <a:solidFill>
                    <a:srgbClr val="FFFF00"/>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611560" y="3429000"/>
                <a:ext cx="1080000" cy="381000"/>
              </a:xfrm>
              <a:prstGeom prst="rect">
                <a:avLst/>
              </a:prstGeom>
              <a:blipFill rotWithShape="1">
                <a:blip r:embed="rId6"/>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21" name="Rectangle 20"/>
          <p:cNvSpPr/>
          <p:nvPr/>
        </p:nvSpPr>
        <p:spPr>
          <a:xfrm>
            <a:off x="1736685" y="3429000"/>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22" name="Rectangle 21"/>
              <p:cNvSpPr/>
              <p:nvPr/>
            </p:nvSpPr>
            <p:spPr>
              <a:xfrm>
                <a:off x="611560" y="3834045"/>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i="1" smtClean="0">
                          <a:solidFill>
                            <a:srgbClr val="FFFF00"/>
                          </a:solidFill>
                          <a:latin typeface="Cambria Math"/>
                        </a:rPr>
                        <m:t>𝐶𝑙</m:t>
                      </m:r>
                      <m:r>
                        <a:rPr lang="en-US" i="1" baseline="-25000">
                          <a:solidFill>
                            <a:srgbClr val="FFFF00"/>
                          </a:solidFill>
                          <a:latin typeface="Cambria Math"/>
                        </a:rPr>
                        <m:t>𝑖𝑛𝑡</m:t>
                      </m:r>
                    </m:oMath>
                  </m:oMathPara>
                </a14:m>
                <a:endParaRPr lang="ar-IQ" b="1" dirty="0">
                  <a:solidFill>
                    <a:srgbClr val="FFFF00"/>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611560" y="3834045"/>
                <a:ext cx="1080000" cy="381000"/>
              </a:xfrm>
              <a:prstGeom prst="rect">
                <a:avLst/>
              </a:prstGeom>
              <a:blipFill rotWithShape="1">
                <a:blip r:embed="rId7"/>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23" name="Rectangle 22"/>
          <p:cNvSpPr/>
          <p:nvPr/>
        </p:nvSpPr>
        <p:spPr>
          <a:xfrm>
            <a:off x="1736685" y="3834045"/>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24" name="Rectangle 23"/>
              <p:cNvSpPr/>
              <p:nvPr/>
            </p:nvSpPr>
            <p:spPr>
              <a:xfrm>
                <a:off x="611560" y="4239090"/>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i="1" smtClean="0">
                          <a:solidFill>
                            <a:srgbClr val="FFFF00"/>
                          </a:solidFill>
                          <a:latin typeface="Cambria Math"/>
                        </a:rPr>
                        <m:t>𝑓𝑢</m:t>
                      </m:r>
                    </m:oMath>
                  </m:oMathPara>
                </a14:m>
                <a:endParaRPr lang="ar-IQ" b="1" dirty="0">
                  <a:solidFill>
                    <a:srgbClr val="FFFF00"/>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611560" y="4239090"/>
                <a:ext cx="1080000" cy="381000"/>
              </a:xfrm>
              <a:prstGeom prst="rect">
                <a:avLst/>
              </a:prstGeom>
              <a:blipFill rotWithShape="1">
                <a:blip r:embed="rId8"/>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25" name="Rectangle 24"/>
          <p:cNvSpPr/>
          <p:nvPr/>
        </p:nvSpPr>
        <p:spPr>
          <a:xfrm>
            <a:off x="1736685" y="4239090"/>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26" name="Rectangle 25"/>
              <p:cNvSpPr/>
              <p:nvPr/>
            </p:nvSpPr>
            <p:spPr>
              <a:xfrm>
                <a:off x="611560" y="4644135"/>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i="1" smtClean="0">
                          <a:solidFill>
                            <a:srgbClr val="FFFF00"/>
                          </a:solidFill>
                          <a:latin typeface="Cambria Math"/>
                        </a:rPr>
                        <m:t>𝐶𝑙</m:t>
                      </m:r>
                    </m:oMath>
                  </m:oMathPara>
                </a14:m>
                <a:endParaRPr lang="ar-IQ" b="1" dirty="0">
                  <a:solidFill>
                    <a:srgbClr val="FFFF0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611560" y="4644135"/>
                <a:ext cx="1080000" cy="381000"/>
              </a:xfrm>
              <a:prstGeom prst="rect">
                <a:avLst/>
              </a:prstGeom>
              <a:blipFill rotWithShape="1">
                <a:blip r:embed="rId9"/>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27" name="Rectangle 26"/>
          <p:cNvSpPr/>
          <p:nvPr/>
        </p:nvSpPr>
        <p:spPr>
          <a:xfrm>
            <a:off x="1736685" y="4644135"/>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28" name="Rectangle 27"/>
              <p:cNvSpPr/>
              <p:nvPr/>
            </p:nvSpPr>
            <p:spPr>
              <a:xfrm>
                <a:off x="611560" y="5049180"/>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b="0" i="1" smtClean="0">
                          <a:solidFill>
                            <a:srgbClr val="FFFF00"/>
                          </a:solidFill>
                          <a:latin typeface="Cambria Math"/>
                        </a:rPr>
                        <m:t>𝑉𝑑</m:t>
                      </m:r>
                    </m:oMath>
                  </m:oMathPara>
                </a14:m>
                <a:endParaRPr lang="ar-IQ" b="1" dirty="0">
                  <a:solidFill>
                    <a:srgbClr val="FFFF00"/>
                  </a:solidFill>
                </a:endParaRPr>
              </a:p>
            </p:txBody>
          </p:sp>
        </mc:Choice>
        <mc:Fallback xmlns="">
          <p:sp>
            <p:nvSpPr>
              <p:cNvPr id="28" name="Rectangle 27"/>
              <p:cNvSpPr>
                <a:spLocks noRot="1" noChangeAspect="1" noMove="1" noResize="1" noEditPoints="1" noAdjustHandles="1" noChangeArrowheads="1" noChangeShapeType="1" noTextEdit="1"/>
              </p:cNvSpPr>
              <p:nvPr/>
            </p:nvSpPr>
            <p:spPr>
              <a:xfrm>
                <a:off x="611560" y="5049180"/>
                <a:ext cx="1080000" cy="381000"/>
              </a:xfrm>
              <a:prstGeom prst="rect">
                <a:avLst/>
              </a:prstGeom>
              <a:blipFill rotWithShape="1">
                <a:blip r:embed="rId10"/>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29" name="Rectangle 28"/>
          <p:cNvSpPr/>
          <p:nvPr/>
        </p:nvSpPr>
        <p:spPr>
          <a:xfrm>
            <a:off x="1736685" y="5049180"/>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30" name="Rectangle 29"/>
              <p:cNvSpPr/>
              <p:nvPr/>
            </p:nvSpPr>
            <p:spPr>
              <a:xfrm>
                <a:off x="611560" y="5454225"/>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b="0" i="1" smtClean="0">
                          <a:solidFill>
                            <a:srgbClr val="FFFF00"/>
                          </a:solidFill>
                          <a:latin typeface="Cambria Math"/>
                        </a:rPr>
                        <m:t>𝑡</m:t>
                      </m:r>
                      <m:r>
                        <a:rPr lang="en-US" b="0" i="1" baseline="-25000" smtClean="0">
                          <a:solidFill>
                            <a:srgbClr val="FFFF00"/>
                          </a:solidFill>
                          <a:latin typeface="Cambria Math"/>
                        </a:rPr>
                        <m:t>0</m:t>
                      </m:r>
                      <m:r>
                        <a:rPr lang="en-US" b="0" i="1" baseline="-25000" smtClean="0">
                          <a:solidFill>
                            <a:srgbClr val="FFFF00"/>
                          </a:solidFill>
                          <a:latin typeface="Cambria Math"/>
                        </a:rPr>
                        <m:t>.</m:t>
                      </m:r>
                      <m:r>
                        <a:rPr lang="en-US" b="0" i="1" baseline="-25000" smtClean="0">
                          <a:solidFill>
                            <a:srgbClr val="FFFF00"/>
                          </a:solidFill>
                          <a:latin typeface="Cambria Math"/>
                        </a:rPr>
                        <m:t>5</m:t>
                      </m:r>
                    </m:oMath>
                  </m:oMathPara>
                </a14:m>
                <a:endParaRPr lang="ar-IQ" b="1" baseline="-25000" dirty="0">
                  <a:solidFill>
                    <a:srgbClr val="FFFF0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611560" y="5454225"/>
                <a:ext cx="1080000" cy="381000"/>
              </a:xfrm>
              <a:prstGeom prst="rect">
                <a:avLst/>
              </a:prstGeom>
              <a:blipFill rotWithShape="1">
                <a:blip r:embed="rId11"/>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31" name="Rectangle 30"/>
          <p:cNvSpPr/>
          <p:nvPr/>
        </p:nvSpPr>
        <p:spPr>
          <a:xfrm>
            <a:off x="1736685" y="5454225"/>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32" name="Rectangle 31"/>
              <p:cNvSpPr/>
              <p:nvPr/>
            </p:nvSpPr>
            <p:spPr>
              <a:xfrm>
                <a:off x="611560" y="5859270"/>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b="0" i="1" smtClean="0">
                          <a:solidFill>
                            <a:srgbClr val="FFFF00"/>
                          </a:solidFill>
                          <a:latin typeface="Cambria Math"/>
                        </a:rPr>
                        <m:t>𝐶𝑠𝑠</m:t>
                      </m:r>
                    </m:oMath>
                  </m:oMathPara>
                </a14:m>
                <a:endParaRPr lang="ar-IQ" b="1" baseline="-25000" dirty="0">
                  <a:solidFill>
                    <a:srgbClr val="FFFF00"/>
                  </a:solidFill>
                </a:endParaRPr>
              </a:p>
            </p:txBody>
          </p:sp>
        </mc:Choice>
        <mc:Fallback xmlns="">
          <p:sp>
            <p:nvSpPr>
              <p:cNvPr id="32" name="Rectangle 31"/>
              <p:cNvSpPr>
                <a:spLocks noRot="1" noChangeAspect="1" noMove="1" noResize="1" noEditPoints="1" noAdjustHandles="1" noChangeArrowheads="1" noChangeShapeType="1" noTextEdit="1"/>
              </p:cNvSpPr>
              <p:nvPr/>
            </p:nvSpPr>
            <p:spPr>
              <a:xfrm>
                <a:off x="611560" y="5859270"/>
                <a:ext cx="1080000" cy="381000"/>
              </a:xfrm>
              <a:prstGeom prst="rect">
                <a:avLst/>
              </a:prstGeom>
              <a:blipFill rotWithShape="1">
                <a:blip r:embed="rId12"/>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33" name="Rectangle 32"/>
          <p:cNvSpPr/>
          <p:nvPr/>
        </p:nvSpPr>
        <p:spPr>
          <a:xfrm>
            <a:off x="1736685" y="5859270"/>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34" name="Rectangle 33"/>
              <p:cNvSpPr/>
              <p:nvPr/>
            </p:nvSpPr>
            <p:spPr>
              <a:xfrm>
                <a:off x="611560" y="6264315"/>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 xmlns:m="http://schemas.openxmlformats.org/officeDocument/2006/math">
                    <m:r>
                      <a:rPr lang="en-US" b="0" i="1" smtClean="0">
                        <a:solidFill>
                          <a:srgbClr val="FFFF00"/>
                        </a:solidFill>
                        <a:latin typeface="Cambria Math"/>
                      </a:rPr>
                      <m:t>𝐶𝑠𝑠</m:t>
                    </m:r>
                  </m:oMath>
                </a14:m>
                <a:r>
                  <a:rPr lang="en-US" b="1" baseline="-25000" dirty="0">
                    <a:solidFill>
                      <a:srgbClr val="FFFF00"/>
                    </a:solidFill>
                  </a:rPr>
                  <a:t> Unb</a:t>
                </a:r>
                <a:endParaRPr lang="ar-IQ" b="1" baseline="-25000" dirty="0">
                  <a:solidFill>
                    <a:srgbClr val="FFFF0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611560" y="6264315"/>
                <a:ext cx="1080000" cy="381000"/>
              </a:xfrm>
              <a:prstGeom prst="rect">
                <a:avLst/>
              </a:prstGeom>
              <a:blipFill rotWithShape="1">
                <a:blip r:embed="rId13"/>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35" name="Rectangle 34"/>
          <p:cNvSpPr/>
          <p:nvPr/>
        </p:nvSpPr>
        <p:spPr>
          <a:xfrm>
            <a:off x="1736685" y="6264315"/>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36" name="Rectangle 35"/>
              <p:cNvSpPr/>
              <p:nvPr/>
            </p:nvSpPr>
            <p:spPr>
              <a:xfrm>
                <a:off x="6237185" y="6309320"/>
                <a:ext cx="1080000"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b="0" i="1" smtClean="0">
                          <a:solidFill>
                            <a:srgbClr val="FFFF00"/>
                          </a:solidFill>
                          <a:latin typeface="Cambria Math"/>
                        </a:rPr>
                        <m:t>𝐸𝑓𝑓𝑒𝑐𝑡</m:t>
                      </m:r>
                    </m:oMath>
                  </m:oMathPara>
                </a14:m>
                <a:endParaRPr lang="ar-IQ" b="1" baseline="-25000" dirty="0">
                  <a:solidFill>
                    <a:srgbClr val="FFFF00"/>
                  </a:solidFill>
                </a:endParaRPr>
              </a:p>
            </p:txBody>
          </p:sp>
        </mc:Choice>
        <mc:Fallback xmlns="">
          <p:sp>
            <p:nvSpPr>
              <p:cNvPr id="36" name="Rectangle 35"/>
              <p:cNvSpPr>
                <a:spLocks noRot="1" noChangeAspect="1" noMove="1" noResize="1" noEditPoints="1" noAdjustHandles="1" noChangeArrowheads="1" noChangeShapeType="1" noTextEdit="1"/>
              </p:cNvSpPr>
              <p:nvPr/>
            </p:nvSpPr>
            <p:spPr>
              <a:xfrm>
                <a:off x="6237185" y="6309320"/>
                <a:ext cx="1080000" cy="381000"/>
              </a:xfrm>
              <a:prstGeom prst="rect">
                <a:avLst/>
              </a:prstGeom>
              <a:blipFill rotWithShape="1">
                <a:blip r:embed="rId14"/>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37" name="Rectangle 36"/>
          <p:cNvSpPr/>
          <p:nvPr/>
        </p:nvSpPr>
        <p:spPr>
          <a:xfrm>
            <a:off x="7362310" y="6309320"/>
            <a:ext cx="1080000" cy="381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chemeClr val="accent5">
                    <a:lumMod val="50000"/>
                  </a:schemeClr>
                </a:solidFill>
              </a:rPr>
              <a:t>↔</a:t>
            </a:r>
          </a:p>
        </p:txBody>
      </p:sp>
      <mc:AlternateContent xmlns:mc="http://schemas.openxmlformats.org/markup-compatibility/2006" xmlns:a14="http://schemas.microsoft.com/office/drawing/2010/main">
        <mc:Choice Requires="a14">
          <p:sp>
            <p:nvSpPr>
              <p:cNvPr id="38" name="Rectangle 37"/>
              <p:cNvSpPr/>
              <p:nvPr/>
            </p:nvSpPr>
            <p:spPr>
              <a:xfrm>
                <a:off x="2906813" y="5049180"/>
                <a:ext cx="4410491"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 xmlns:m="http://schemas.openxmlformats.org/officeDocument/2006/math">
                    <m:r>
                      <a:rPr lang="en-US" b="0" i="1" smtClean="0">
                        <a:solidFill>
                          <a:srgbClr val="FFFF00"/>
                        </a:solidFill>
                        <a:latin typeface="Cambria Math"/>
                      </a:rPr>
                      <m:t>𝑉𝑑</m:t>
                    </m:r>
                    <m:r>
                      <a:rPr lang="en-US" b="0" i="1" smtClean="0">
                        <a:solidFill>
                          <a:srgbClr val="FFFF00"/>
                        </a:solidFill>
                        <a:latin typeface="Cambria Math"/>
                      </a:rPr>
                      <m:t>=</m:t>
                    </m:r>
                    <m:r>
                      <a:rPr lang="en-US" b="0" i="1" smtClean="0">
                        <a:solidFill>
                          <a:srgbClr val="FFFF00"/>
                        </a:solidFill>
                        <a:latin typeface="Cambria Math"/>
                      </a:rPr>
                      <m:t>𝑉𝑏𝑙𝑜𝑜𝑑</m:t>
                    </m:r>
                    <m:r>
                      <a:rPr lang="en-US" b="0" i="1" smtClean="0">
                        <a:solidFill>
                          <a:srgbClr val="FFFF00"/>
                        </a:solidFill>
                        <a:latin typeface="Cambria Math"/>
                      </a:rPr>
                      <m:t>+(  </m:t>
                    </m:r>
                    <m:r>
                      <a:rPr lang="en-US" b="0" i="1" smtClean="0">
                        <a:solidFill>
                          <a:schemeClr val="tx1"/>
                        </a:solidFill>
                        <a:latin typeface="Cambria Math"/>
                      </a:rPr>
                      <m:t>𝑓𝑢</m:t>
                    </m:r>
                    <m:r>
                      <a:rPr lang="en-US" b="0" i="1" baseline="-25000" smtClean="0">
                        <a:solidFill>
                          <a:schemeClr val="tx1"/>
                        </a:solidFill>
                        <a:latin typeface="Cambria Math"/>
                      </a:rPr>
                      <m:t>𝑏𝑙𝑜𝑜𝑑</m:t>
                    </m:r>
                    <m:r>
                      <a:rPr lang="en-US" b="0" i="1" smtClean="0">
                        <a:solidFill>
                          <a:srgbClr val="FFFF00"/>
                        </a:solidFill>
                        <a:latin typeface="Cambria Math"/>
                      </a:rPr>
                      <m:t>/</m:t>
                    </m:r>
                    <m:r>
                      <a:rPr lang="en-US" b="0" i="1" smtClean="0">
                        <a:solidFill>
                          <a:srgbClr val="FFFF00"/>
                        </a:solidFill>
                        <a:latin typeface="Cambria Math"/>
                      </a:rPr>
                      <m:t>𝑓𝑢𝑡𝑖𝑠𝑠𝑢𝑒</m:t>
                    </m:r>
                  </m:oMath>
                </a14:m>
                <a:r>
                  <a:rPr lang="en-US" b="1" dirty="0">
                    <a:solidFill>
                      <a:srgbClr val="FFFF00"/>
                    </a:solidFill>
                  </a:rPr>
                  <a:t>).</a:t>
                </a:r>
                <a:r>
                  <a:rPr lang="en-US" dirty="0">
                    <a:solidFill>
                      <a:srgbClr val="FFFF00"/>
                    </a:solidFill>
                  </a:rPr>
                  <a:t> </a:t>
                </a:r>
                <a14:m>
                  <m:oMath xmlns:m="http://schemas.openxmlformats.org/officeDocument/2006/math">
                    <m:r>
                      <a:rPr lang="en-US" i="1">
                        <a:solidFill>
                          <a:srgbClr val="FFFF00"/>
                        </a:solidFill>
                        <a:latin typeface="Cambria Math"/>
                      </a:rPr>
                      <m:t>𝑉</m:t>
                    </m:r>
                    <m:r>
                      <a:rPr lang="en-US" b="0" i="1" baseline="-25000" smtClean="0">
                        <a:solidFill>
                          <a:srgbClr val="FFFF00"/>
                        </a:solidFill>
                        <a:latin typeface="Cambria Math"/>
                      </a:rPr>
                      <m:t>𝑡𝑖𝑠𝑠𝑢𝑒</m:t>
                    </m:r>
                  </m:oMath>
                </a14:m>
                <a:endParaRPr lang="ar-IQ" b="1" dirty="0">
                  <a:solidFill>
                    <a:srgbClr val="FFFF00"/>
                  </a:solidFill>
                </a:endParaRPr>
              </a:p>
            </p:txBody>
          </p:sp>
        </mc:Choice>
        <mc:Fallback xmlns="">
          <p:sp>
            <p:nvSpPr>
              <p:cNvPr id="38" name="Rectangle 37"/>
              <p:cNvSpPr>
                <a:spLocks noRot="1" noChangeAspect="1" noMove="1" noResize="1" noEditPoints="1" noAdjustHandles="1" noChangeArrowheads="1" noChangeShapeType="1" noTextEdit="1"/>
              </p:cNvSpPr>
              <p:nvPr/>
            </p:nvSpPr>
            <p:spPr>
              <a:xfrm>
                <a:off x="2906813" y="5049180"/>
                <a:ext cx="4410491" cy="381000"/>
              </a:xfrm>
              <a:prstGeom prst="rect">
                <a:avLst/>
              </a:prstGeom>
              <a:blipFill rotWithShape="1">
                <a:blip r:embed="rId15"/>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39" name="Rectangle 38"/>
              <p:cNvSpPr/>
              <p:nvPr/>
            </p:nvSpPr>
            <p:spPr>
              <a:xfrm>
                <a:off x="2906815" y="5454225"/>
                <a:ext cx="4410491"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b="0" i="1" smtClean="0">
                          <a:solidFill>
                            <a:srgbClr val="FFFF00"/>
                          </a:solidFill>
                          <a:latin typeface="Cambria Math"/>
                        </a:rPr>
                        <m:t>𝑡</m:t>
                      </m:r>
                      <m:r>
                        <a:rPr lang="en-US" b="0" i="1" baseline="-25000" smtClean="0">
                          <a:solidFill>
                            <a:srgbClr val="FFFF00"/>
                          </a:solidFill>
                          <a:latin typeface="Cambria Math"/>
                        </a:rPr>
                        <m:t>0</m:t>
                      </m:r>
                      <m:r>
                        <a:rPr lang="en-US" b="0" i="1" baseline="-25000" smtClean="0">
                          <a:solidFill>
                            <a:srgbClr val="FFFF00"/>
                          </a:solidFill>
                          <a:latin typeface="Cambria Math"/>
                        </a:rPr>
                        <m:t>.</m:t>
                      </m:r>
                      <m:r>
                        <a:rPr lang="en-US" b="0" i="1" baseline="-25000" smtClean="0">
                          <a:solidFill>
                            <a:srgbClr val="FFFF00"/>
                          </a:solidFill>
                          <a:latin typeface="Cambria Math"/>
                        </a:rPr>
                        <m:t>5</m:t>
                      </m:r>
                      <m:r>
                        <a:rPr lang="en-US" b="0" i="1" smtClean="0">
                          <a:solidFill>
                            <a:srgbClr val="FFFF00"/>
                          </a:solidFill>
                          <a:latin typeface="Cambria Math"/>
                        </a:rPr>
                        <m:t>=</m:t>
                      </m:r>
                      <m:r>
                        <a:rPr lang="en-US" b="0" i="1" smtClean="0">
                          <a:solidFill>
                            <a:srgbClr val="FFFF00"/>
                          </a:solidFill>
                          <a:latin typeface="Cambria Math"/>
                        </a:rPr>
                        <m:t>0</m:t>
                      </m:r>
                      <m:r>
                        <a:rPr lang="en-US" b="0" i="1" smtClean="0">
                          <a:solidFill>
                            <a:srgbClr val="FFFF00"/>
                          </a:solidFill>
                          <a:latin typeface="Cambria Math"/>
                        </a:rPr>
                        <m:t>.</m:t>
                      </m:r>
                      <m:r>
                        <a:rPr lang="en-US" b="0" i="1" smtClean="0">
                          <a:solidFill>
                            <a:srgbClr val="FFFF00"/>
                          </a:solidFill>
                          <a:latin typeface="Cambria Math"/>
                        </a:rPr>
                        <m:t>693</m:t>
                      </m:r>
                      <m:r>
                        <a:rPr lang="en-US" b="0" i="1" smtClean="0">
                          <a:solidFill>
                            <a:srgbClr val="FFFF00"/>
                          </a:solidFill>
                          <a:latin typeface="Cambria Math"/>
                        </a:rPr>
                        <m:t>    </m:t>
                      </m:r>
                      <m:r>
                        <a:rPr lang="en-US" b="0" i="1" smtClean="0">
                          <a:solidFill>
                            <a:schemeClr val="tx1"/>
                          </a:solidFill>
                          <a:latin typeface="Cambria Math"/>
                        </a:rPr>
                        <m:t>𝑉</m:t>
                      </m:r>
                      <m:r>
                        <a:rPr lang="en-US" b="0" i="1" baseline="-25000" smtClean="0">
                          <a:solidFill>
                            <a:schemeClr val="tx1"/>
                          </a:solidFill>
                          <a:latin typeface="Cambria Math"/>
                        </a:rPr>
                        <m:t>𝑑</m:t>
                      </m:r>
                      <m:r>
                        <a:rPr lang="en-US" b="0" i="1" baseline="-25000" smtClean="0">
                          <a:solidFill>
                            <a:schemeClr val="tx1"/>
                          </a:solidFill>
                          <a:latin typeface="Cambria Math"/>
                        </a:rPr>
                        <m:t>  /</m:t>
                      </m:r>
                      <m:r>
                        <a:rPr lang="en-US" b="0" i="1" smtClean="0">
                          <a:solidFill>
                            <a:schemeClr val="tx1"/>
                          </a:solidFill>
                          <a:latin typeface="Cambria Math"/>
                        </a:rPr>
                        <m:t>𝐶𝐿</m:t>
                      </m:r>
                    </m:oMath>
                  </m:oMathPara>
                </a14:m>
                <a:endParaRPr lang="ar-IQ" b="1" dirty="0">
                  <a:solidFill>
                    <a:schemeClr val="tx1"/>
                  </a:solidFill>
                </a:endParaRPr>
              </a:p>
            </p:txBody>
          </p:sp>
        </mc:Choice>
        <mc:Fallback xmlns="">
          <p:sp>
            <p:nvSpPr>
              <p:cNvPr id="39" name="Rectangle 38"/>
              <p:cNvSpPr>
                <a:spLocks noRot="1" noChangeAspect="1" noMove="1" noResize="1" noEditPoints="1" noAdjustHandles="1" noChangeArrowheads="1" noChangeShapeType="1" noTextEdit="1"/>
              </p:cNvSpPr>
              <p:nvPr/>
            </p:nvSpPr>
            <p:spPr>
              <a:xfrm>
                <a:off x="2906815" y="5454225"/>
                <a:ext cx="4410491" cy="381000"/>
              </a:xfrm>
              <a:prstGeom prst="rect">
                <a:avLst/>
              </a:prstGeom>
              <a:blipFill rotWithShape="1">
                <a:blip r:embed="rId16"/>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2906814" y="5859270"/>
                <a:ext cx="4410491"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b="0" i="1" smtClean="0">
                          <a:solidFill>
                            <a:srgbClr val="FFFF00"/>
                          </a:solidFill>
                          <a:latin typeface="Cambria Math"/>
                        </a:rPr>
                        <m:t>𝑀</m:t>
                      </m:r>
                      <m:r>
                        <a:rPr lang="en-US" b="0" i="1" smtClean="0">
                          <a:solidFill>
                            <a:srgbClr val="FFFF00"/>
                          </a:solidFill>
                          <a:latin typeface="Cambria Math"/>
                        </a:rPr>
                        <m:t>.</m:t>
                      </m:r>
                      <m:r>
                        <a:rPr lang="en-US" b="0" i="1" smtClean="0">
                          <a:solidFill>
                            <a:srgbClr val="FFFF00"/>
                          </a:solidFill>
                          <a:latin typeface="Cambria Math"/>
                        </a:rPr>
                        <m:t>𝐷</m:t>
                      </m:r>
                      <m:r>
                        <a:rPr lang="en-US" b="0" i="1" smtClean="0">
                          <a:solidFill>
                            <a:srgbClr val="FFFF00"/>
                          </a:solidFill>
                          <a:latin typeface="Cambria Math"/>
                        </a:rPr>
                        <m:t>=  </m:t>
                      </m:r>
                      <m:r>
                        <a:rPr lang="en-US" b="0" i="1" smtClean="0">
                          <a:solidFill>
                            <a:srgbClr val="FFFF00"/>
                          </a:solidFill>
                          <a:latin typeface="Cambria Math"/>
                        </a:rPr>
                        <m:t>𝐶𝑠𝑠𝑎𝑣𝑒</m:t>
                      </m:r>
                      <m:r>
                        <a:rPr lang="en-US" b="0" i="1" smtClean="0">
                          <a:solidFill>
                            <a:srgbClr val="FFFF00"/>
                          </a:solidFill>
                          <a:latin typeface="Cambria Math"/>
                        </a:rPr>
                        <m:t>.  </m:t>
                      </m:r>
                      <m:r>
                        <a:rPr lang="en-US" b="0" i="1" smtClean="0">
                          <a:solidFill>
                            <a:schemeClr val="tx1"/>
                          </a:solidFill>
                          <a:latin typeface="Cambria Math"/>
                        </a:rPr>
                        <m:t>𝐶𝐿</m:t>
                      </m:r>
                    </m:oMath>
                  </m:oMathPara>
                </a14:m>
                <a:endParaRPr lang="ar-IQ" b="1" dirty="0">
                  <a:solidFill>
                    <a:schemeClr val="tx1"/>
                  </a:solidFill>
                </a:endParaRPr>
              </a:p>
            </p:txBody>
          </p:sp>
        </mc:Choice>
        <mc:Fallback xmlns="">
          <p:sp>
            <p:nvSpPr>
              <p:cNvPr id="40" name="Rectangle 39"/>
              <p:cNvSpPr>
                <a:spLocks noRot="1" noChangeAspect="1" noMove="1" noResize="1" noEditPoints="1" noAdjustHandles="1" noChangeArrowheads="1" noChangeShapeType="1" noTextEdit="1"/>
              </p:cNvSpPr>
              <p:nvPr/>
            </p:nvSpPr>
            <p:spPr>
              <a:xfrm>
                <a:off x="2906814" y="5859270"/>
                <a:ext cx="4410491" cy="381000"/>
              </a:xfrm>
              <a:prstGeom prst="rect">
                <a:avLst/>
              </a:prstGeom>
              <a:blipFill rotWithShape="1">
                <a:blip r:embed="rId17"/>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2906815" y="6264315"/>
                <a:ext cx="2357647"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i="1" smtClean="0">
                          <a:solidFill>
                            <a:srgbClr val="FFFF00"/>
                          </a:solidFill>
                          <a:latin typeface="Cambria Math"/>
                        </a:rPr>
                        <m:t>𝐶</m:t>
                      </m:r>
                      <m:r>
                        <a:rPr lang="en-US" i="1" baseline="-25000">
                          <a:solidFill>
                            <a:srgbClr val="FFFF00"/>
                          </a:solidFill>
                          <a:latin typeface="Cambria Math"/>
                        </a:rPr>
                        <m:t>𝑠𝑠</m:t>
                      </m:r>
                      <m:r>
                        <a:rPr lang="en-US" b="0" i="1" baseline="-25000" smtClean="0">
                          <a:solidFill>
                            <a:srgbClr val="FFFF00"/>
                          </a:solidFill>
                          <a:latin typeface="Cambria Math"/>
                        </a:rPr>
                        <m:t> </m:t>
                      </m:r>
                      <m:r>
                        <a:rPr lang="en-US" b="0" i="1" baseline="-25000" smtClean="0">
                          <a:solidFill>
                            <a:srgbClr val="FFFF00"/>
                          </a:solidFill>
                          <a:latin typeface="Cambria Math"/>
                        </a:rPr>
                        <m:t>𝑢𝑛𝑏</m:t>
                      </m:r>
                      <m:r>
                        <a:rPr lang="en-US" b="0" i="1" smtClean="0">
                          <a:solidFill>
                            <a:srgbClr val="FFFF00"/>
                          </a:solidFill>
                          <a:latin typeface="Cambria Math"/>
                        </a:rPr>
                        <m:t>=   </m:t>
                      </m:r>
                      <m:r>
                        <a:rPr lang="en-US" b="0" i="1" smtClean="0">
                          <a:solidFill>
                            <a:schemeClr val="tx1"/>
                          </a:solidFill>
                          <a:latin typeface="Cambria Math"/>
                        </a:rPr>
                        <m:t>𝐶</m:t>
                      </m:r>
                      <m:r>
                        <a:rPr lang="en-US" b="0" i="1" baseline="-25000" smtClean="0">
                          <a:solidFill>
                            <a:schemeClr val="tx1"/>
                          </a:solidFill>
                          <a:latin typeface="Cambria Math"/>
                        </a:rPr>
                        <m:t>𝑠𝑠</m:t>
                      </m:r>
                      <m:r>
                        <a:rPr lang="en-US" b="0" i="1" baseline="-25000" smtClean="0">
                          <a:solidFill>
                            <a:schemeClr val="tx1"/>
                          </a:solidFill>
                          <a:latin typeface="Cambria Math"/>
                        </a:rPr>
                        <m:t> .</m:t>
                      </m:r>
                      <m:r>
                        <a:rPr lang="en-US" b="0" i="1" smtClean="0">
                          <a:solidFill>
                            <a:schemeClr val="tx1"/>
                          </a:solidFill>
                          <a:latin typeface="Cambria Math"/>
                        </a:rPr>
                        <m:t>𝑓𝑢</m:t>
                      </m:r>
                    </m:oMath>
                  </m:oMathPara>
                </a14:m>
                <a:endParaRPr lang="ar-IQ" b="1" dirty="0">
                  <a:solidFill>
                    <a:schemeClr val="tx1"/>
                  </a:solidFill>
                </a:endParaRPr>
              </a:p>
            </p:txBody>
          </p:sp>
        </mc:Choice>
        <mc:Fallback xmlns="">
          <p:sp>
            <p:nvSpPr>
              <p:cNvPr id="41" name="Rectangle 40"/>
              <p:cNvSpPr>
                <a:spLocks noRot="1" noChangeAspect="1" noMove="1" noResize="1" noEditPoints="1" noAdjustHandles="1" noChangeArrowheads="1" noChangeShapeType="1" noTextEdit="1"/>
              </p:cNvSpPr>
              <p:nvPr/>
            </p:nvSpPr>
            <p:spPr>
              <a:xfrm>
                <a:off x="2906815" y="6264315"/>
                <a:ext cx="2357647" cy="381000"/>
              </a:xfrm>
              <a:prstGeom prst="rect">
                <a:avLst/>
              </a:prstGeom>
              <a:blipFill rotWithShape="1">
                <a:blip r:embed="rId18"/>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42" name="Rectangle 41"/>
          <p:cNvSpPr/>
          <p:nvPr/>
        </p:nvSpPr>
        <p:spPr>
          <a:xfrm>
            <a:off x="4752020" y="504918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43" name="Rectangle 42"/>
          <p:cNvSpPr/>
          <p:nvPr/>
        </p:nvSpPr>
        <p:spPr>
          <a:xfrm>
            <a:off x="2906815" y="504918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mc:AlternateContent xmlns:mc="http://schemas.openxmlformats.org/markup-compatibility/2006" xmlns:a14="http://schemas.microsoft.com/office/drawing/2010/main">
        <mc:Choice Requires="a14">
          <p:sp>
            <p:nvSpPr>
              <p:cNvPr id="44" name="Rectangle 43"/>
              <p:cNvSpPr/>
              <p:nvPr/>
            </p:nvSpPr>
            <p:spPr>
              <a:xfrm>
                <a:off x="2906815" y="4668180"/>
                <a:ext cx="4410491" cy="381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r>
                        <a:rPr lang="en-US" b="0" i="1" smtClean="0">
                          <a:solidFill>
                            <a:srgbClr val="FFFF00"/>
                          </a:solidFill>
                          <a:latin typeface="Cambria Math"/>
                        </a:rPr>
                        <m:t>𝐶𝑙</m:t>
                      </m:r>
                      <m:r>
                        <a:rPr lang="en-US" b="0" i="1" smtClean="0">
                          <a:solidFill>
                            <a:srgbClr val="FFFF00"/>
                          </a:solidFill>
                          <a:latin typeface="Cambria Math"/>
                        </a:rPr>
                        <m:t>=   </m:t>
                      </m:r>
                      <m:d>
                        <m:dPr>
                          <m:ctrlPr>
                            <a:rPr lang="en-US" i="1" smtClean="0">
                              <a:solidFill>
                                <a:schemeClr val="tx1"/>
                              </a:solidFill>
                              <a:latin typeface="Cambria Math" panose="02040503050406030204" pitchFamily="18" charset="0"/>
                            </a:rPr>
                          </m:ctrlPr>
                        </m:dPr>
                        <m:e>
                          <m:r>
                            <a:rPr lang="en-US" i="1">
                              <a:solidFill>
                                <a:schemeClr val="tx1"/>
                              </a:solidFill>
                              <a:latin typeface="Cambria Math"/>
                            </a:rPr>
                            <m:t>𝑓𝑢</m:t>
                          </m:r>
                        </m:e>
                      </m:d>
                      <m:d>
                        <m:dPr>
                          <m:ctrlPr>
                            <a:rPr lang="en-US" i="1">
                              <a:solidFill>
                                <a:srgbClr val="FFFF00"/>
                              </a:solidFill>
                              <a:latin typeface="Cambria Math" panose="02040503050406030204" pitchFamily="18" charset="0"/>
                            </a:rPr>
                          </m:ctrlPr>
                        </m:dPr>
                        <m:e>
                          <m:r>
                            <a:rPr lang="en-US" i="1">
                              <a:solidFill>
                                <a:srgbClr val="FFFF00"/>
                              </a:solidFill>
                              <a:latin typeface="Cambria Math"/>
                            </a:rPr>
                            <m:t>𝐶𝑙</m:t>
                          </m:r>
                          <m:r>
                            <a:rPr lang="en-US" i="1" baseline="-25000">
                              <a:solidFill>
                                <a:srgbClr val="FFFF00"/>
                              </a:solidFill>
                              <a:latin typeface="Cambria Math"/>
                            </a:rPr>
                            <m:t>𝑖𝑛𝑡</m:t>
                          </m:r>
                        </m:e>
                      </m:d>
                    </m:oMath>
                  </m:oMathPara>
                </a14:m>
                <a:endParaRPr lang="ar-IQ" b="1" dirty="0">
                  <a:solidFill>
                    <a:srgbClr val="FFFF00"/>
                  </a:solidFill>
                </a:endParaRPr>
              </a:p>
            </p:txBody>
          </p:sp>
        </mc:Choice>
        <mc:Fallback xmlns="">
          <p:sp>
            <p:nvSpPr>
              <p:cNvPr id="44" name="Rectangle 43"/>
              <p:cNvSpPr>
                <a:spLocks noRot="1" noChangeAspect="1" noMove="1" noResize="1" noEditPoints="1" noAdjustHandles="1" noChangeArrowheads="1" noChangeShapeType="1" noTextEdit="1"/>
              </p:cNvSpPr>
              <p:nvPr/>
            </p:nvSpPr>
            <p:spPr>
              <a:xfrm>
                <a:off x="2906815" y="4668180"/>
                <a:ext cx="4410491" cy="381000"/>
              </a:xfrm>
              <a:prstGeom prst="rect">
                <a:avLst/>
              </a:prstGeom>
              <a:blipFill rotWithShape="1">
                <a:blip r:embed="rId19"/>
                <a:stretch>
                  <a:fillRect/>
                </a:stretch>
              </a:blipFill>
              <a:ln w="3175">
                <a:solidFill>
                  <a:schemeClr val="accent6">
                    <a:lumMod val="50000"/>
                  </a:schemeClr>
                </a:solidFill>
              </a:ln>
              <a:effectLst>
                <a:outerShdw blurRad="50800" dist="38100" dir="2700000" algn="tl" rotWithShape="0">
                  <a:prstClr val="black">
                    <a:alpha val="40000"/>
                  </a:prstClr>
                </a:outerShdw>
              </a:effectLst>
            </p:spPr>
            <p:txBody>
              <a:bodyPr/>
              <a:lstStyle/>
              <a:p>
                <a:r>
                  <a:rPr lang="ar-IQ">
                    <a:noFill/>
                  </a:rPr>
                  <a:t> </a:t>
                </a:r>
              </a:p>
            </p:txBody>
          </p:sp>
        </mc:Fallback>
      </mc:AlternateContent>
      <p:sp>
        <p:nvSpPr>
          <p:cNvPr id="45" name="Rectangle 44"/>
          <p:cNvSpPr/>
          <p:nvPr/>
        </p:nvSpPr>
        <p:spPr>
          <a:xfrm>
            <a:off x="4662010" y="466818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46" name="Rectangle 45"/>
          <p:cNvSpPr/>
          <p:nvPr/>
        </p:nvSpPr>
        <p:spPr>
          <a:xfrm>
            <a:off x="3986935" y="466818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47" name="Rectangle 46"/>
          <p:cNvSpPr/>
          <p:nvPr/>
        </p:nvSpPr>
        <p:spPr>
          <a:xfrm>
            <a:off x="5202070" y="547827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48" name="Rectangle 47"/>
          <p:cNvSpPr/>
          <p:nvPr/>
        </p:nvSpPr>
        <p:spPr>
          <a:xfrm>
            <a:off x="6192180" y="5454225"/>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49" name="Rectangle 48"/>
          <p:cNvSpPr/>
          <p:nvPr/>
        </p:nvSpPr>
        <p:spPr>
          <a:xfrm>
            <a:off x="3761910" y="549923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50" name="Rectangle 49"/>
          <p:cNvSpPr/>
          <p:nvPr/>
        </p:nvSpPr>
        <p:spPr>
          <a:xfrm>
            <a:off x="3851920" y="5883315"/>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51" name="Rectangle 50"/>
          <p:cNvSpPr/>
          <p:nvPr/>
        </p:nvSpPr>
        <p:spPr>
          <a:xfrm>
            <a:off x="6057165" y="583831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52" name="Rectangle 51"/>
          <p:cNvSpPr/>
          <p:nvPr/>
        </p:nvSpPr>
        <p:spPr>
          <a:xfrm>
            <a:off x="4752020" y="585927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53" name="Rectangle 52"/>
          <p:cNvSpPr/>
          <p:nvPr/>
        </p:nvSpPr>
        <p:spPr>
          <a:xfrm>
            <a:off x="4887035" y="628836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55" name="Rectangle 54"/>
          <p:cNvSpPr/>
          <p:nvPr/>
        </p:nvSpPr>
        <p:spPr>
          <a:xfrm>
            <a:off x="4031940" y="628836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
        <p:nvSpPr>
          <p:cNvPr id="56" name="Rectangle 55"/>
          <p:cNvSpPr/>
          <p:nvPr/>
        </p:nvSpPr>
        <p:spPr>
          <a:xfrm>
            <a:off x="2951820" y="6288360"/>
            <a:ext cx="225025" cy="381000"/>
          </a:xfrm>
          <a:prstGeom prst="rect">
            <a:avLst/>
          </a:prstGeom>
          <a:noFill/>
          <a:ln w="317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dirty="0">
                <a:solidFill>
                  <a:srgbClr val="FF0000"/>
                </a:solidFill>
              </a:rPr>
              <a:t>↔</a:t>
            </a:r>
          </a:p>
        </p:txBody>
      </p:sp>
    </p:spTree>
    <p:extLst>
      <p:ext uri="{BB962C8B-B14F-4D97-AF65-F5344CB8AC3E}">
        <p14:creationId xmlns:p14="http://schemas.microsoft.com/office/powerpoint/2010/main" val="13586256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1000"/>
                                        <p:tgtEl>
                                          <p:spTgt spid="20"/>
                                        </p:tgtEl>
                                      </p:cBhvr>
                                    </p:animEffect>
                                    <p:anim calcmode="lin" valueType="num">
                                      <p:cBhvr>
                                        <p:cTn id="41" dur="1000" fill="hold"/>
                                        <p:tgtEl>
                                          <p:spTgt spid="20"/>
                                        </p:tgtEl>
                                        <p:attrNameLst>
                                          <p:attrName>ppt_x</p:attrName>
                                        </p:attrNameLst>
                                      </p:cBhvr>
                                      <p:tavLst>
                                        <p:tav tm="0">
                                          <p:val>
                                            <p:strVal val="#ppt_x"/>
                                          </p:val>
                                        </p:tav>
                                        <p:tav tm="100000">
                                          <p:val>
                                            <p:strVal val="#ppt_x"/>
                                          </p:val>
                                        </p:tav>
                                      </p:tavLst>
                                    </p:anim>
                                    <p:anim calcmode="lin" valueType="num">
                                      <p:cBhvr>
                                        <p:cTn id="4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1000"/>
                                        <p:tgtEl>
                                          <p:spTgt spid="22"/>
                                        </p:tgtEl>
                                      </p:cBhvr>
                                    </p:animEffect>
                                    <p:anim calcmode="lin" valueType="num">
                                      <p:cBhvr>
                                        <p:cTn id="55" dur="1000" fill="hold"/>
                                        <p:tgtEl>
                                          <p:spTgt spid="22"/>
                                        </p:tgtEl>
                                        <p:attrNameLst>
                                          <p:attrName>ppt_x</p:attrName>
                                        </p:attrNameLst>
                                      </p:cBhvr>
                                      <p:tavLst>
                                        <p:tav tm="0">
                                          <p:val>
                                            <p:strVal val="#ppt_x"/>
                                          </p:val>
                                        </p:tav>
                                        <p:tav tm="100000">
                                          <p:val>
                                            <p:strVal val="#ppt_x"/>
                                          </p:val>
                                        </p:tav>
                                      </p:tavLst>
                                    </p:anim>
                                    <p:anim calcmode="lin" valueType="num">
                                      <p:cBhvr>
                                        <p:cTn id="5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1000"/>
                                        <p:tgtEl>
                                          <p:spTgt spid="23"/>
                                        </p:tgtEl>
                                      </p:cBhvr>
                                    </p:animEffect>
                                    <p:anim calcmode="lin" valueType="num">
                                      <p:cBhvr>
                                        <p:cTn id="62" dur="1000" fill="hold"/>
                                        <p:tgtEl>
                                          <p:spTgt spid="23"/>
                                        </p:tgtEl>
                                        <p:attrNameLst>
                                          <p:attrName>ppt_x</p:attrName>
                                        </p:attrNameLst>
                                      </p:cBhvr>
                                      <p:tavLst>
                                        <p:tav tm="0">
                                          <p:val>
                                            <p:strVal val="#ppt_x"/>
                                          </p:val>
                                        </p:tav>
                                        <p:tav tm="100000">
                                          <p:val>
                                            <p:strVal val="#ppt_x"/>
                                          </p:val>
                                        </p:tav>
                                      </p:tavLst>
                                    </p:anim>
                                    <p:anim calcmode="lin" valueType="num">
                                      <p:cBhvr>
                                        <p:cTn id="6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1000"/>
                                        <p:tgtEl>
                                          <p:spTgt spid="24"/>
                                        </p:tgtEl>
                                      </p:cBhvr>
                                    </p:animEffect>
                                    <p:anim calcmode="lin" valueType="num">
                                      <p:cBhvr>
                                        <p:cTn id="69" dur="1000" fill="hold"/>
                                        <p:tgtEl>
                                          <p:spTgt spid="24"/>
                                        </p:tgtEl>
                                        <p:attrNameLst>
                                          <p:attrName>ppt_x</p:attrName>
                                        </p:attrNameLst>
                                      </p:cBhvr>
                                      <p:tavLst>
                                        <p:tav tm="0">
                                          <p:val>
                                            <p:strVal val="#ppt_x"/>
                                          </p:val>
                                        </p:tav>
                                        <p:tav tm="100000">
                                          <p:val>
                                            <p:strVal val="#ppt_x"/>
                                          </p:val>
                                        </p:tav>
                                      </p:tavLst>
                                    </p:anim>
                                    <p:anim calcmode="lin" valueType="num">
                                      <p:cBhvr>
                                        <p:cTn id="7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1000"/>
                                        <p:tgtEl>
                                          <p:spTgt spid="26"/>
                                        </p:tgtEl>
                                      </p:cBhvr>
                                    </p:animEffect>
                                    <p:anim calcmode="lin" valueType="num">
                                      <p:cBhvr>
                                        <p:cTn id="83" dur="1000" fill="hold"/>
                                        <p:tgtEl>
                                          <p:spTgt spid="26"/>
                                        </p:tgtEl>
                                        <p:attrNameLst>
                                          <p:attrName>ppt_x</p:attrName>
                                        </p:attrNameLst>
                                      </p:cBhvr>
                                      <p:tavLst>
                                        <p:tav tm="0">
                                          <p:val>
                                            <p:strVal val="#ppt_x"/>
                                          </p:val>
                                        </p:tav>
                                        <p:tav tm="100000">
                                          <p:val>
                                            <p:strVal val="#ppt_x"/>
                                          </p:val>
                                        </p:tav>
                                      </p:tavLst>
                                    </p:anim>
                                    <p:anim calcmode="lin" valueType="num">
                                      <p:cBhvr>
                                        <p:cTn id="8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fade">
                                      <p:cBhvr>
                                        <p:cTn id="89" dur="1000"/>
                                        <p:tgtEl>
                                          <p:spTgt spid="27"/>
                                        </p:tgtEl>
                                      </p:cBhvr>
                                    </p:animEffect>
                                    <p:anim calcmode="lin" valueType="num">
                                      <p:cBhvr>
                                        <p:cTn id="90" dur="1000" fill="hold"/>
                                        <p:tgtEl>
                                          <p:spTgt spid="27"/>
                                        </p:tgtEl>
                                        <p:attrNameLst>
                                          <p:attrName>ppt_x</p:attrName>
                                        </p:attrNameLst>
                                      </p:cBhvr>
                                      <p:tavLst>
                                        <p:tav tm="0">
                                          <p:val>
                                            <p:strVal val="#ppt_x"/>
                                          </p:val>
                                        </p:tav>
                                        <p:tav tm="100000">
                                          <p:val>
                                            <p:strVal val="#ppt_x"/>
                                          </p:val>
                                        </p:tav>
                                      </p:tavLst>
                                    </p:anim>
                                    <p:anim calcmode="lin" valueType="num">
                                      <p:cBhvr>
                                        <p:cTn id="91" dur="1000" fill="hold"/>
                                        <p:tgtEl>
                                          <p:spTgt spid="27"/>
                                        </p:tgtEl>
                                        <p:attrNameLst>
                                          <p:attrName>ppt_y</p:attrName>
                                        </p:attrNameLst>
                                      </p:cBhvr>
                                      <p:tavLst>
                                        <p:tav tm="0">
                                          <p:val>
                                            <p:strVal val="#ppt_y+.1"/>
                                          </p:val>
                                        </p:tav>
                                        <p:tav tm="100000">
                                          <p:val>
                                            <p:strVal val="#ppt_y"/>
                                          </p:val>
                                        </p:tav>
                                      </p:tavLst>
                                    </p:anim>
                                  </p:childTnLst>
                                </p:cTn>
                              </p:par>
                            </p:childTnLst>
                          </p:cTn>
                        </p:par>
                        <p:par>
                          <p:cTn id="92" fill="hold">
                            <p:stCondLst>
                              <p:cond delay="1000"/>
                            </p:stCondLst>
                            <p:childTnLst>
                              <p:par>
                                <p:cTn id="93" presetID="42" presetClass="entr" presetSubtype="0" fill="hold" grpId="0" nodeType="after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1000"/>
                                        <p:tgtEl>
                                          <p:spTgt spid="44"/>
                                        </p:tgtEl>
                                      </p:cBhvr>
                                    </p:animEffect>
                                    <p:anim calcmode="lin" valueType="num">
                                      <p:cBhvr>
                                        <p:cTn id="96" dur="1000" fill="hold"/>
                                        <p:tgtEl>
                                          <p:spTgt spid="44"/>
                                        </p:tgtEl>
                                        <p:attrNameLst>
                                          <p:attrName>ppt_x</p:attrName>
                                        </p:attrNameLst>
                                      </p:cBhvr>
                                      <p:tavLst>
                                        <p:tav tm="0">
                                          <p:val>
                                            <p:strVal val="#ppt_x"/>
                                          </p:val>
                                        </p:tav>
                                        <p:tav tm="100000">
                                          <p:val>
                                            <p:strVal val="#ppt_x"/>
                                          </p:val>
                                        </p:tav>
                                      </p:tavLst>
                                    </p:anim>
                                    <p:anim calcmode="lin" valueType="num">
                                      <p:cBhvr>
                                        <p:cTn id="97" dur="1000" fill="hold"/>
                                        <p:tgtEl>
                                          <p:spTgt spid="44"/>
                                        </p:tgtEl>
                                        <p:attrNameLst>
                                          <p:attrName>ppt_y</p:attrName>
                                        </p:attrNameLst>
                                      </p:cBhvr>
                                      <p:tavLst>
                                        <p:tav tm="0">
                                          <p:val>
                                            <p:strVal val="#ppt_y+.1"/>
                                          </p:val>
                                        </p:tav>
                                        <p:tav tm="100000">
                                          <p:val>
                                            <p:strVal val="#ppt_y"/>
                                          </p:val>
                                        </p:tav>
                                      </p:tavLst>
                                    </p:anim>
                                  </p:childTnLst>
                                </p:cTn>
                              </p:par>
                            </p:childTnLst>
                          </p:cTn>
                        </p:par>
                        <p:par>
                          <p:cTn id="98" fill="hold">
                            <p:stCondLst>
                              <p:cond delay="2000"/>
                            </p:stCondLst>
                            <p:childTnLst>
                              <p:par>
                                <p:cTn id="99" presetID="10" presetClass="entr" presetSubtype="0" fill="hold" grpId="0" nodeType="after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fade">
                                      <p:cBhvr>
                                        <p:cTn id="101" dur="500"/>
                                        <p:tgtEl>
                                          <p:spTgt spid="45"/>
                                        </p:tgtEl>
                                      </p:cBhvr>
                                    </p:animEffect>
                                  </p:childTnLst>
                                </p:cTn>
                              </p:par>
                            </p:childTnLst>
                          </p:cTn>
                        </p:par>
                        <p:par>
                          <p:cTn id="102" fill="hold">
                            <p:stCondLst>
                              <p:cond delay="2500"/>
                            </p:stCondLst>
                            <p:childTnLst>
                              <p:par>
                                <p:cTn id="103" presetID="10" presetClass="entr" presetSubtype="0" fill="hold" grpId="0"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500"/>
                                        <p:tgtEl>
                                          <p:spTgt spid="46"/>
                                        </p:tgtEl>
                                      </p:cBhvr>
                                    </p:animEffect>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fade">
                                      <p:cBhvr>
                                        <p:cTn id="110" dur="1000"/>
                                        <p:tgtEl>
                                          <p:spTgt spid="28"/>
                                        </p:tgtEl>
                                      </p:cBhvr>
                                    </p:animEffect>
                                    <p:anim calcmode="lin" valueType="num">
                                      <p:cBhvr>
                                        <p:cTn id="111" dur="1000" fill="hold"/>
                                        <p:tgtEl>
                                          <p:spTgt spid="28"/>
                                        </p:tgtEl>
                                        <p:attrNameLst>
                                          <p:attrName>ppt_x</p:attrName>
                                        </p:attrNameLst>
                                      </p:cBhvr>
                                      <p:tavLst>
                                        <p:tav tm="0">
                                          <p:val>
                                            <p:strVal val="#ppt_x"/>
                                          </p:val>
                                        </p:tav>
                                        <p:tav tm="100000">
                                          <p:val>
                                            <p:strVal val="#ppt_x"/>
                                          </p:val>
                                        </p:tav>
                                      </p:tavLst>
                                    </p:anim>
                                    <p:anim calcmode="lin" valueType="num">
                                      <p:cBhvr>
                                        <p:cTn id="11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fade">
                                      <p:cBhvr>
                                        <p:cTn id="117" dur="1000"/>
                                        <p:tgtEl>
                                          <p:spTgt spid="29"/>
                                        </p:tgtEl>
                                      </p:cBhvr>
                                    </p:animEffect>
                                    <p:anim calcmode="lin" valueType="num">
                                      <p:cBhvr>
                                        <p:cTn id="118" dur="1000" fill="hold"/>
                                        <p:tgtEl>
                                          <p:spTgt spid="29"/>
                                        </p:tgtEl>
                                        <p:attrNameLst>
                                          <p:attrName>ppt_x</p:attrName>
                                        </p:attrNameLst>
                                      </p:cBhvr>
                                      <p:tavLst>
                                        <p:tav tm="0">
                                          <p:val>
                                            <p:strVal val="#ppt_x"/>
                                          </p:val>
                                        </p:tav>
                                        <p:tav tm="100000">
                                          <p:val>
                                            <p:strVal val="#ppt_x"/>
                                          </p:val>
                                        </p:tav>
                                      </p:tavLst>
                                    </p:anim>
                                    <p:anim calcmode="lin" valueType="num">
                                      <p:cBhvr>
                                        <p:cTn id="11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38"/>
                                        </p:tgtEl>
                                        <p:attrNameLst>
                                          <p:attrName>style.visibility</p:attrName>
                                        </p:attrNameLst>
                                      </p:cBhvr>
                                      <p:to>
                                        <p:strVal val="visible"/>
                                      </p:to>
                                    </p:set>
                                    <p:animEffect transition="in" filter="fade">
                                      <p:cBhvr>
                                        <p:cTn id="124" dur="1000"/>
                                        <p:tgtEl>
                                          <p:spTgt spid="38"/>
                                        </p:tgtEl>
                                      </p:cBhvr>
                                    </p:animEffect>
                                    <p:anim calcmode="lin" valueType="num">
                                      <p:cBhvr>
                                        <p:cTn id="125" dur="1000" fill="hold"/>
                                        <p:tgtEl>
                                          <p:spTgt spid="38"/>
                                        </p:tgtEl>
                                        <p:attrNameLst>
                                          <p:attrName>ppt_x</p:attrName>
                                        </p:attrNameLst>
                                      </p:cBhvr>
                                      <p:tavLst>
                                        <p:tav tm="0">
                                          <p:val>
                                            <p:strVal val="#ppt_x"/>
                                          </p:val>
                                        </p:tav>
                                        <p:tav tm="100000">
                                          <p:val>
                                            <p:strVal val="#ppt_x"/>
                                          </p:val>
                                        </p:tav>
                                      </p:tavLst>
                                    </p:anim>
                                    <p:anim calcmode="lin" valueType="num">
                                      <p:cBhvr>
                                        <p:cTn id="126" dur="1000" fill="hold"/>
                                        <p:tgtEl>
                                          <p:spTgt spid="38"/>
                                        </p:tgtEl>
                                        <p:attrNameLst>
                                          <p:attrName>ppt_y</p:attrName>
                                        </p:attrNameLst>
                                      </p:cBhvr>
                                      <p:tavLst>
                                        <p:tav tm="0">
                                          <p:val>
                                            <p:strVal val="#ppt_y+.1"/>
                                          </p:val>
                                        </p:tav>
                                        <p:tav tm="100000">
                                          <p:val>
                                            <p:strVal val="#ppt_y"/>
                                          </p:val>
                                        </p:tav>
                                      </p:tavLst>
                                    </p:anim>
                                  </p:childTnLst>
                                </p:cTn>
                              </p:par>
                            </p:childTnLst>
                          </p:cTn>
                        </p:par>
                        <p:par>
                          <p:cTn id="127" fill="hold">
                            <p:stCondLst>
                              <p:cond delay="1000"/>
                            </p:stCondLst>
                            <p:childTnLst>
                              <p:par>
                                <p:cTn id="128" presetID="10" presetClass="entr" presetSubtype="0" fill="hold" grpId="0" nodeType="afterEffect">
                                  <p:stCondLst>
                                    <p:cond delay="0"/>
                                  </p:stCondLst>
                                  <p:childTnLst>
                                    <p:set>
                                      <p:cBhvr>
                                        <p:cTn id="129" dur="1" fill="hold">
                                          <p:stCondLst>
                                            <p:cond delay="0"/>
                                          </p:stCondLst>
                                        </p:cTn>
                                        <p:tgtEl>
                                          <p:spTgt spid="42"/>
                                        </p:tgtEl>
                                        <p:attrNameLst>
                                          <p:attrName>style.visibility</p:attrName>
                                        </p:attrNameLst>
                                      </p:cBhvr>
                                      <p:to>
                                        <p:strVal val="visible"/>
                                      </p:to>
                                    </p:set>
                                    <p:animEffect transition="in" filter="fade">
                                      <p:cBhvr>
                                        <p:cTn id="130" dur="500"/>
                                        <p:tgtEl>
                                          <p:spTgt spid="42"/>
                                        </p:tgtEl>
                                      </p:cBhvr>
                                    </p:animEffect>
                                  </p:childTnLst>
                                </p:cTn>
                              </p:par>
                            </p:childTnLst>
                          </p:cTn>
                        </p:par>
                        <p:par>
                          <p:cTn id="131" fill="hold">
                            <p:stCondLst>
                              <p:cond delay="1500"/>
                            </p:stCondLst>
                            <p:childTnLst>
                              <p:par>
                                <p:cTn id="132" presetID="10"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500"/>
                                        <p:tgtEl>
                                          <p:spTgt spid="43"/>
                                        </p:tgtEl>
                                      </p:cBhvr>
                                    </p:animEffect>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fade">
                                      <p:cBhvr>
                                        <p:cTn id="139" dur="1000"/>
                                        <p:tgtEl>
                                          <p:spTgt spid="30"/>
                                        </p:tgtEl>
                                      </p:cBhvr>
                                    </p:animEffect>
                                    <p:anim calcmode="lin" valueType="num">
                                      <p:cBhvr>
                                        <p:cTn id="140" dur="1000" fill="hold"/>
                                        <p:tgtEl>
                                          <p:spTgt spid="30"/>
                                        </p:tgtEl>
                                        <p:attrNameLst>
                                          <p:attrName>ppt_x</p:attrName>
                                        </p:attrNameLst>
                                      </p:cBhvr>
                                      <p:tavLst>
                                        <p:tav tm="0">
                                          <p:val>
                                            <p:strVal val="#ppt_x"/>
                                          </p:val>
                                        </p:tav>
                                        <p:tav tm="100000">
                                          <p:val>
                                            <p:strVal val="#ppt_x"/>
                                          </p:val>
                                        </p:tav>
                                      </p:tavLst>
                                    </p:anim>
                                    <p:anim calcmode="lin" valueType="num">
                                      <p:cBhvr>
                                        <p:cTn id="14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fade">
                                      <p:cBhvr>
                                        <p:cTn id="146" dur="1000"/>
                                        <p:tgtEl>
                                          <p:spTgt spid="31"/>
                                        </p:tgtEl>
                                      </p:cBhvr>
                                    </p:animEffect>
                                    <p:anim calcmode="lin" valueType="num">
                                      <p:cBhvr>
                                        <p:cTn id="147" dur="1000" fill="hold"/>
                                        <p:tgtEl>
                                          <p:spTgt spid="31"/>
                                        </p:tgtEl>
                                        <p:attrNameLst>
                                          <p:attrName>ppt_x</p:attrName>
                                        </p:attrNameLst>
                                      </p:cBhvr>
                                      <p:tavLst>
                                        <p:tav tm="0">
                                          <p:val>
                                            <p:strVal val="#ppt_x"/>
                                          </p:val>
                                        </p:tav>
                                        <p:tav tm="100000">
                                          <p:val>
                                            <p:strVal val="#ppt_x"/>
                                          </p:val>
                                        </p:tav>
                                      </p:tavLst>
                                    </p:anim>
                                    <p:anim calcmode="lin" valueType="num">
                                      <p:cBhvr>
                                        <p:cTn id="14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39"/>
                                        </p:tgtEl>
                                        <p:attrNameLst>
                                          <p:attrName>style.visibility</p:attrName>
                                        </p:attrNameLst>
                                      </p:cBhvr>
                                      <p:to>
                                        <p:strVal val="visible"/>
                                      </p:to>
                                    </p:set>
                                    <p:animEffect transition="in" filter="fade">
                                      <p:cBhvr>
                                        <p:cTn id="153" dur="1000"/>
                                        <p:tgtEl>
                                          <p:spTgt spid="39"/>
                                        </p:tgtEl>
                                      </p:cBhvr>
                                    </p:animEffect>
                                    <p:anim calcmode="lin" valueType="num">
                                      <p:cBhvr>
                                        <p:cTn id="154" dur="1000" fill="hold"/>
                                        <p:tgtEl>
                                          <p:spTgt spid="39"/>
                                        </p:tgtEl>
                                        <p:attrNameLst>
                                          <p:attrName>ppt_x</p:attrName>
                                        </p:attrNameLst>
                                      </p:cBhvr>
                                      <p:tavLst>
                                        <p:tav tm="0">
                                          <p:val>
                                            <p:strVal val="#ppt_x"/>
                                          </p:val>
                                        </p:tav>
                                        <p:tav tm="100000">
                                          <p:val>
                                            <p:strVal val="#ppt_x"/>
                                          </p:val>
                                        </p:tav>
                                      </p:tavLst>
                                    </p:anim>
                                    <p:anim calcmode="lin" valueType="num">
                                      <p:cBhvr>
                                        <p:cTn id="155" dur="1000" fill="hold"/>
                                        <p:tgtEl>
                                          <p:spTgt spid="39"/>
                                        </p:tgtEl>
                                        <p:attrNameLst>
                                          <p:attrName>ppt_y</p:attrName>
                                        </p:attrNameLst>
                                      </p:cBhvr>
                                      <p:tavLst>
                                        <p:tav tm="0">
                                          <p:val>
                                            <p:strVal val="#ppt_y+.1"/>
                                          </p:val>
                                        </p:tav>
                                        <p:tav tm="100000">
                                          <p:val>
                                            <p:strVal val="#ppt_y"/>
                                          </p:val>
                                        </p:tav>
                                      </p:tavLst>
                                    </p:anim>
                                  </p:childTnLst>
                                </p:cTn>
                              </p:par>
                            </p:childTnLst>
                          </p:cTn>
                        </p:par>
                        <p:par>
                          <p:cTn id="156" fill="hold">
                            <p:stCondLst>
                              <p:cond delay="1000"/>
                            </p:stCondLst>
                            <p:childTnLst>
                              <p:par>
                                <p:cTn id="157" presetID="10" presetClass="entr" presetSubtype="0" fill="hold" grpId="0" nodeType="afterEffect">
                                  <p:stCondLst>
                                    <p:cond delay="0"/>
                                  </p:stCondLst>
                                  <p:childTnLst>
                                    <p:set>
                                      <p:cBhvr>
                                        <p:cTn id="158" dur="1" fill="hold">
                                          <p:stCondLst>
                                            <p:cond delay="0"/>
                                          </p:stCondLst>
                                        </p:cTn>
                                        <p:tgtEl>
                                          <p:spTgt spid="47"/>
                                        </p:tgtEl>
                                        <p:attrNameLst>
                                          <p:attrName>style.visibility</p:attrName>
                                        </p:attrNameLst>
                                      </p:cBhvr>
                                      <p:to>
                                        <p:strVal val="visible"/>
                                      </p:to>
                                    </p:set>
                                    <p:animEffect transition="in" filter="fade">
                                      <p:cBhvr>
                                        <p:cTn id="159" dur="500"/>
                                        <p:tgtEl>
                                          <p:spTgt spid="47"/>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48"/>
                                        </p:tgtEl>
                                        <p:attrNameLst>
                                          <p:attrName>style.visibility</p:attrName>
                                        </p:attrNameLst>
                                      </p:cBhvr>
                                      <p:to>
                                        <p:strVal val="visible"/>
                                      </p:to>
                                    </p:set>
                                    <p:animEffect transition="in" filter="fade">
                                      <p:cBhvr>
                                        <p:cTn id="162" dur="500"/>
                                        <p:tgtEl>
                                          <p:spTgt spid="48"/>
                                        </p:tgtEl>
                                      </p:cBhvr>
                                    </p:animEffect>
                                  </p:childTnLst>
                                </p:cTn>
                              </p:par>
                            </p:childTnLst>
                          </p:cTn>
                        </p:par>
                        <p:par>
                          <p:cTn id="163" fill="hold">
                            <p:stCondLst>
                              <p:cond delay="1500"/>
                            </p:stCondLst>
                            <p:childTnLst>
                              <p:par>
                                <p:cTn id="164" presetID="10" presetClass="entr" presetSubtype="0" fill="hold" grpId="0" nodeType="afterEffect">
                                  <p:stCondLst>
                                    <p:cond delay="0"/>
                                  </p:stCondLst>
                                  <p:childTnLst>
                                    <p:set>
                                      <p:cBhvr>
                                        <p:cTn id="165" dur="1" fill="hold">
                                          <p:stCondLst>
                                            <p:cond delay="0"/>
                                          </p:stCondLst>
                                        </p:cTn>
                                        <p:tgtEl>
                                          <p:spTgt spid="49"/>
                                        </p:tgtEl>
                                        <p:attrNameLst>
                                          <p:attrName>style.visibility</p:attrName>
                                        </p:attrNameLst>
                                      </p:cBhvr>
                                      <p:to>
                                        <p:strVal val="visible"/>
                                      </p:to>
                                    </p:set>
                                    <p:animEffect transition="in" filter="fade">
                                      <p:cBhvr>
                                        <p:cTn id="166" dur="500"/>
                                        <p:tgtEl>
                                          <p:spTgt spid="49"/>
                                        </p:tgtEl>
                                      </p:cBhvr>
                                    </p:animEffect>
                                  </p:childTnLst>
                                </p:cTn>
                              </p:par>
                            </p:childTnLst>
                          </p:cTn>
                        </p:par>
                      </p:childTnLst>
                    </p:cTn>
                  </p:par>
                  <p:par>
                    <p:cTn id="167" fill="hold">
                      <p:stCondLst>
                        <p:cond delay="indefinite"/>
                      </p:stCondLst>
                      <p:childTnLst>
                        <p:par>
                          <p:cTn id="168" fill="hold">
                            <p:stCondLst>
                              <p:cond delay="0"/>
                            </p:stCondLst>
                            <p:childTnLst>
                              <p:par>
                                <p:cTn id="169" presetID="42" presetClass="entr" presetSubtype="0" fill="hold" grpId="0" nodeType="clickEffect">
                                  <p:stCondLst>
                                    <p:cond delay="0"/>
                                  </p:stCondLst>
                                  <p:childTnLst>
                                    <p:set>
                                      <p:cBhvr>
                                        <p:cTn id="170" dur="1" fill="hold">
                                          <p:stCondLst>
                                            <p:cond delay="0"/>
                                          </p:stCondLst>
                                        </p:cTn>
                                        <p:tgtEl>
                                          <p:spTgt spid="32"/>
                                        </p:tgtEl>
                                        <p:attrNameLst>
                                          <p:attrName>style.visibility</p:attrName>
                                        </p:attrNameLst>
                                      </p:cBhvr>
                                      <p:to>
                                        <p:strVal val="visible"/>
                                      </p:to>
                                    </p:set>
                                    <p:animEffect transition="in" filter="fade">
                                      <p:cBhvr>
                                        <p:cTn id="171" dur="1000"/>
                                        <p:tgtEl>
                                          <p:spTgt spid="32"/>
                                        </p:tgtEl>
                                      </p:cBhvr>
                                    </p:animEffect>
                                    <p:anim calcmode="lin" valueType="num">
                                      <p:cBhvr>
                                        <p:cTn id="172" dur="1000" fill="hold"/>
                                        <p:tgtEl>
                                          <p:spTgt spid="32"/>
                                        </p:tgtEl>
                                        <p:attrNameLst>
                                          <p:attrName>ppt_x</p:attrName>
                                        </p:attrNameLst>
                                      </p:cBhvr>
                                      <p:tavLst>
                                        <p:tav tm="0">
                                          <p:val>
                                            <p:strVal val="#ppt_x"/>
                                          </p:val>
                                        </p:tav>
                                        <p:tav tm="100000">
                                          <p:val>
                                            <p:strVal val="#ppt_x"/>
                                          </p:val>
                                        </p:tav>
                                      </p:tavLst>
                                    </p:anim>
                                    <p:anim calcmode="lin" valueType="num">
                                      <p:cBhvr>
                                        <p:cTn id="17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2" presetClass="entr" presetSubtype="0" fill="hold" grpId="0" nodeType="clickEffect">
                                  <p:stCondLst>
                                    <p:cond delay="0"/>
                                  </p:stCondLst>
                                  <p:childTnLst>
                                    <p:set>
                                      <p:cBhvr>
                                        <p:cTn id="177" dur="1" fill="hold">
                                          <p:stCondLst>
                                            <p:cond delay="0"/>
                                          </p:stCondLst>
                                        </p:cTn>
                                        <p:tgtEl>
                                          <p:spTgt spid="33"/>
                                        </p:tgtEl>
                                        <p:attrNameLst>
                                          <p:attrName>style.visibility</p:attrName>
                                        </p:attrNameLst>
                                      </p:cBhvr>
                                      <p:to>
                                        <p:strVal val="visible"/>
                                      </p:to>
                                    </p:set>
                                    <p:animEffect transition="in" filter="fade">
                                      <p:cBhvr>
                                        <p:cTn id="178" dur="1000"/>
                                        <p:tgtEl>
                                          <p:spTgt spid="33"/>
                                        </p:tgtEl>
                                      </p:cBhvr>
                                    </p:animEffect>
                                    <p:anim calcmode="lin" valueType="num">
                                      <p:cBhvr>
                                        <p:cTn id="179" dur="1000" fill="hold"/>
                                        <p:tgtEl>
                                          <p:spTgt spid="33"/>
                                        </p:tgtEl>
                                        <p:attrNameLst>
                                          <p:attrName>ppt_x</p:attrName>
                                        </p:attrNameLst>
                                      </p:cBhvr>
                                      <p:tavLst>
                                        <p:tav tm="0">
                                          <p:val>
                                            <p:strVal val="#ppt_x"/>
                                          </p:val>
                                        </p:tav>
                                        <p:tav tm="100000">
                                          <p:val>
                                            <p:strVal val="#ppt_x"/>
                                          </p:val>
                                        </p:tav>
                                      </p:tavLst>
                                    </p:anim>
                                    <p:anim calcmode="lin" valueType="num">
                                      <p:cBhvr>
                                        <p:cTn id="18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42" presetClass="entr" presetSubtype="0" fill="hold" grpId="0" nodeType="clickEffect">
                                  <p:stCondLst>
                                    <p:cond delay="0"/>
                                  </p:stCondLst>
                                  <p:childTnLst>
                                    <p:set>
                                      <p:cBhvr>
                                        <p:cTn id="184" dur="1" fill="hold">
                                          <p:stCondLst>
                                            <p:cond delay="0"/>
                                          </p:stCondLst>
                                        </p:cTn>
                                        <p:tgtEl>
                                          <p:spTgt spid="40"/>
                                        </p:tgtEl>
                                        <p:attrNameLst>
                                          <p:attrName>style.visibility</p:attrName>
                                        </p:attrNameLst>
                                      </p:cBhvr>
                                      <p:to>
                                        <p:strVal val="visible"/>
                                      </p:to>
                                    </p:set>
                                    <p:animEffect transition="in" filter="fade">
                                      <p:cBhvr>
                                        <p:cTn id="185" dur="1000"/>
                                        <p:tgtEl>
                                          <p:spTgt spid="40"/>
                                        </p:tgtEl>
                                      </p:cBhvr>
                                    </p:animEffect>
                                    <p:anim calcmode="lin" valueType="num">
                                      <p:cBhvr>
                                        <p:cTn id="186" dur="1000" fill="hold"/>
                                        <p:tgtEl>
                                          <p:spTgt spid="40"/>
                                        </p:tgtEl>
                                        <p:attrNameLst>
                                          <p:attrName>ppt_x</p:attrName>
                                        </p:attrNameLst>
                                      </p:cBhvr>
                                      <p:tavLst>
                                        <p:tav tm="0">
                                          <p:val>
                                            <p:strVal val="#ppt_x"/>
                                          </p:val>
                                        </p:tav>
                                        <p:tav tm="100000">
                                          <p:val>
                                            <p:strVal val="#ppt_x"/>
                                          </p:val>
                                        </p:tav>
                                      </p:tavLst>
                                    </p:anim>
                                    <p:anim calcmode="lin" valueType="num">
                                      <p:cBhvr>
                                        <p:cTn id="187" dur="1000" fill="hold"/>
                                        <p:tgtEl>
                                          <p:spTgt spid="40"/>
                                        </p:tgtEl>
                                        <p:attrNameLst>
                                          <p:attrName>ppt_y</p:attrName>
                                        </p:attrNameLst>
                                      </p:cBhvr>
                                      <p:tavLst>
                                        <p:tav tm="0">
                                          <p:val>
                                            <p:strVal val="#ppt_y+.1"/>
                                          </p:val>
                                        </p:tav>
                                        <p:tav tm="100000">
                                          <p:val>
                                            <p:strVal val="#ppt_y"/>
                                          </p:val>
                                        </p:tav>
                                      </p:tavLst>
                                    </p:anim>
                                  </p:childTnLst>
                                </p:cTn>
                              </p:par>
                            </p:childTnLst>
                          </p:cTn>
                        </p:par>
                        <p:par>
                          <p:cTn id="188" fill="hold">
                            <p:stCondLst>
                              <p:cond delay="1000"/>
                            </p:stCondLst>
                            <p:childTnLst>
                              <p:par>
                                <p:cTn id="189" presetID="10" presetClass="entr" presetSubtype="0" fill="hold" grpId="0" nodeType="afterEffect">
                                  <p:stCondLst>
                                    <p:cond delay="0"/>
                                  </p:stCondLst>
                                  <p:childTnLst>
                                    <p:set>
                                      <p:cBhvr>
                                        <p:cTn id="190" dur="1" fill="hold">
                                          <p:stCondLst>
                                            <p:cond delay="0"/>
                                          </p:stCondLst>
                                        </p:cTn>
                                        <p:tgtEl>
                                          <p:spTgt spid="50"/>
                                        </p:tgtEl>
                                        <p:attrNameLst>
                                          <p:attrName>style.visibility</p:attrName>
                                        </p:attrNameLst>
                                      </p:cBhvr>
                                      <p:to>
                                        <p:strVal val="visible"/>
                                      </p:to>
                                    </p:set>
                                    <p:animEffect transition="in" filter="fade">
                                      <p:cBhvr>
                                        <p:cTn id="191" dur="500"/>
                                        <p:tgtEl>
                                          <p:spTgt spid="50"/>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51"/>
                                        </p:tgtEl>
                                        <p:attrNameLst>
                                          <p:attrName>style.visibility</p:attrName>
                                        </p:attrNameLst>
                                      </p:cBhvr>
                                      <p:to>
                                        <p:strVal val="visible"/>
                                      </p:to>
                                    </p:set>
                                    <p:animEffect transition="in" filter="fade">
                                      <p:cBhvr>
                                        <p:cTn id="194" dur="500"/>
                                        <p:tgtEl>
                                          <p:spTgt spid="51"/>
                                        </p:tgtEl>
                                      </p:cBhvr>
                                    </p:animEffect>
                                  </p:childTnLst>
                                </p:cTn>
                              </p:par>
                            </p:childTnLst>
                          </p:cTn>
                        </p:par>
                        <p:par>
                          <p:cTn id="195" fill="hold">
                            <p:stCondLst>
                              <p:cond delay="1500"/>
                            </p:stCondLst>
                            <p:childTnLst>
                              <p:par>
                                <p:cTn id="196" presetID="10" presetClass="entr" presetSubtype="0" fill="hold" grpId="0" nodeType="afterEffect">
                                  <p:stCondLst>
                                    <p:cond delay="0"/>
                                  </p:stCondLst>
                                  <p:childTnLst>
                                    <p:set>
                                      <p:cBhvr>
                                        <p:cTn id="197" dur="1" fill="hold">
                                          <p:stCondLst>
                                            <p:cond delay="0"/>
                                          </p:stCondLst>
                                        </p:cTn>
                                        <p:tgtEl>
                                          <p:spTgt spid="52"/>
                                        </p:tgtEl>
                                        <p:attrNameLst>
                                          <p:attrName>style.visibility</p:attrName>
                                        </p:attrNameLst>
                                      </p:cBhvr>
                                      <p:to>
                                        <p:strVal val="visible"/>
                                      </p:to>
                                    </p:set>
                                    <p:animEffect transition="in" filter="fade">
                                      <p:cBhvr>
                                        <p:cTn id="198" dur="500"/>
                                        <p:tgtEl>
                                          <p:spTgt spid="52"/>
                                        </p:tgtEl>
                                      </p:cBhvr>
                                    </p:animEffect>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grpId="0" nodeType="clickEffect">
                                  <p:stCondLst>
                                    <p:cond delay="0"/>
                                  </p:stCondLst>
                                  <p:childTnLst>
                                    <p:set>
                                      <p:cBhvr>
                                        <p:cTn id="202" dur="1" fill="hold">
                                          <p:stCondLst>
                                            <p:cond delay="0"/>
                                          </p:stCondLst>
                                        </p:cTn>
                                        <p:tgtEl>
                                          <p:spTgt spid="34"/>
                                        </p:tgtEl>
                                        <p:attrNameLst>
                                          <p:attrName>style.visibility</p:attrName>
                                        </p:attrNameLst>
                                      </p:cBhvr>
                                      <p:to>
                                        <p:strVal val="visible"/>
                                      </p:to>
                                    </p:set>
                                    <p:animEffect transition="in" filter="fade">
                                      <p:cBhvr>
                                        <p:cTn id="203" dur="1000"/>
                                        <p:tgtEl>
                                          <p:spTgt spid="34"/>
                                        </p:tgtEl>
                                      </p:cBhvr>
                                    </p:animEffect>
                                    <p:anim calcmode="lin" valueType="num">
                                      <p:cBhvr>
                                        <p:cTn id="204" dur="1000" fill="hold"/>
                                        <p:tgtEl>
                                          <p:spTgt spid="34"/>
                                        </p:tgtEl>
                                        <p:attrNameLst>
                                          <p:attrName>ppt_x</p:attrName>
                                        </p:attrNameLst>
                                      </p:cBhvr>
                                      <p:tavLst>
                                        <p:tav tm="0">
                                          <p:val>
                                            <p:strVal val="#ppt_x"/>
                                          </p:val>
                                        </p:tav>
                                        <p:tav tm="100000">
                                          <p:val>
                                            <p:strVal val="#ppt_x"/>
                                          </p:val>
                                        </p:tav>
                                      </p:tavLst>
                                    </p:anim>
                                    <p:anim calcmode="lin" valueType="num">
                                      <p:cBhvr>
                                        <p:cTn id="20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35"/>
                                        </p:tgtEl>
                                        <p:attrNameLst>
                                          <p:attrName>style.visibility</p:attrName>
                                        </p:attrNameLst>
                                      </p:cBhvr>
                                      <p:to>
                                        <p:strVal val="visible"/>
                                      </p:to>
                                    </p:set>
                                    <p:animEffect transition="in" filter="fade">
                                      <p:cBhvr>
                                        <p:cTn id="210" dur="1000"/>
                                        <p:tgtEl>
                                          <p:spTgt spid="35"/>
                                        </p:tgtEl>
                                      </p:cBhvr>
                                    </p:animEffect>
                                    <p:anim calcmode="lin" valueType="num">
                                      <p:cBhvr>
                                        <p:cTn id="211" dur="1000" fill="hold"/>
                                        <p:tgtEl>
                                          <p:spTgt spid="35"/>
                                        </p:tgtEl>
                                        <p:attrNameLst>
                                          <p:attrName>ppt_x</p:attrName>
                                        </p:attrNameLst>
                                      </p:cBhvr>
                                      <p:tavLst>
                                        <p:tav tm="0">
                                          <p:val>
                                            <p:strVal val="#ppt_x"/>
                                          </p:val>
                                        </p:tav>
                                        <p:tav tm="100000">
                                          <p:val>
                                            <p:strVal val="#ppt_x"/>
                                          </p:val>
                                        </p:tav>
                                      </p:tavLst>
                                    </p:anim>
                                    <p:anim calcmode="lin" valueType="num">
                                      <p:cBhvr>
                                        <p:cTn id="21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grpId="0" nodeType="clickEffect">
                                  <p:stCondLst>
                                    <p:cond delay="0"/>
                                  </p:stCondLst>
                                  <p:childTnLst>
                                    <p:set>
                                      <p:cBhvr>
                                        <p:cTn id="216" dur="1" fill="hold">
                                          <p:stCondLst>
                                            <p:cond delay="0"/>
                                          </p:stCondLst>
                                        </p:cTn>
                                        <p:tgtEl>
                                          <p:spTgt spid="41"/>
                                        </p:tgtEl>
                                        <p:attrNameLst>
                                          <p:attrName>style.visibility</p:attrName>
                                        </p:attrNameLst>
                                      </p:cBhvr>
                                      <p:to>
                                        <p:strVal val="visible"/>
                                      </p:to>
                                    </p:set>
                                    <p:animEffect transition="in" filter="fade">
                                      <p:cBhvr>
                                        <p:cTn id="217" dur="1000"/>
                                        <p:tgtEl>
                                          <p:spTgt spid="41"/>
                                        </p:tgtEl>
                                      </p:cBhvr>
                                    </p:animEffect>
                                    <p:anim calcmode="lin" valueType="num">
                                      <p:cBhvr>
                                        <p:cTn id="218" dur="1000" fill="hold"/>
                                        <p:tgtEl>
                                          <p:spTgt spid="41"/>
                                        </p:tgtEl>
                                        <p:attrNameLst>
                                          <p:attrName>ppt_x</p:attrName>
                                        </p:attrNameLst>
                                      </p:cBhvr>
                                      <p:tavLst>
                                        <p:tav tm="0">
                                          <p:val>
                                            <p:strVal val="#ppt_x"/>
                                          </p:val>
                                        </p:tav>
                                        <p:tav tm="100000">
                                          <p:val>
                                            <p:strVal val="#ppt_x"/>
                                          </p:val>
                                        </p:tav>
                                      </p:tavLst>
                                    </p:anim>
                                    <p:anim calcmode="lin" valueType="num">
                                      <p:cBhvr>
                                        <p:cTn id="219" dur="1000" fill="hold"/>
                                        <p:tgtEl>
                                          <p:spTgt spid="41"/>
                                        </p:tgtEl>
                                        <p:attrNameLst>
                                          <p:attrName>ppt_y</p:attrName>
                                        </p:attrNameLst>
                                      </p:cBhvr>
                                      <p:tavLst>
                                        <p:tav tm="0">
                                          <p:val>
                                            <p:strVal val="#ppt_y+.1"/>
                                          </p:val>
                                        </p:tav>
                                        <p:tav tm="100000">
                                          <p:val>
                                            <p:strVal val="#ppt_y"/>
                                          </p:val>
                                        </p:tav>
                                      </p:tavLst>
                                    </p:anim>
                                  </p:childTnLst>
                                </p:cTn>
                              </p:par>
                            </p:childTnLst>
                          </p:cTn>
                        </p:par>
                        <p:par>
                          <p:cTn id="220" fill="hold">
                            <p:stCondLst>
                              <p:cond delay="1000"/>
                            </p:stCondLst>
                            <p:childTnLst>
                              <p:par>
                                <p:cTn id="221" presetID="10" presetClass="entr" presetSubtype="0" fill="hold" grpId="0" nodeType="afterEffect">
                                  <p:stCondLst>
                                    <p:cond delay="0"/>
                                  </p:stCondLst>
                                  <p:childTnLst>
                                    <p:set>
                                      <p:cBhvr>
                                        <p:cTn id="222" dur="1" fill="hold">
                                          <p:stCondLst>
                                            <p:cond delay="0"/>
                                          </p:stCondLst>
                                        </p:cTn>
                                        <p:tgtEl>
                                          <p:spTgt spid="53"/>
                                        </p:tgtEl>
                                        <p:attrNameLst>
                                          <p:attrName>style.visibility</p:attrName>
                                        </p:attrNameLst>
                                      </p:cBhvr>
                                      <p:to>
                                        <p:strVal val="visible"/>
                                      </p:to>
                                    </p:set>
                                    <p:animEffect transition="in" filter="fade">
                                      <p:cBhvr>
                                        <p:cTn id="223" dur="500"/>
                                        <p:tgtEl>
                                          <p:spTgt spid="53"/>
                                        </p:tgtEl>
                                      </p:cBhvr>
                                    </p:animEffect>
                                  </p:childTnLst>
                                </p:cTn>
                              </p:par>
                            </p:childTnLst>
                          </p:cTn>
                        </p:par>
                        <p:par>
                          <p:cTn id="224" fill="hold">
                            <p:stCondLst>
                              <p:cond delay="1500"/>
                            </p:stCondLst>
                            <p:childTnLst>
                              <p:par>
                                <p:cTn id="225" presetID="10" presetClass="entr" presetSubtype="0" fill="hold" grpId="0" nodeType="afterEffect">
                                  <p:stCondLst>
                                    <p:cond delay="0"/>
                                  </p:stCondLst>
                                  <p:childTnLst>
                                    <p:set>
                                      <p:cBhvr>
                                        <p:cTn id="226" dur="1" fill="hold">
                                          <p:stCondLst>
                                            <p:cond delay="0"/>
                                          </p:stCondLst>
                                        </p:cTn>
                                        <p:tgtEl>
                                          <p:spTgt spid="55"/>
                                        </p:tgtEl>
                                        <p:attrNameLst>
                                          <p:attrName>style.visibility</p:attrName>
                                        </p:attrNameLst>
                                      </p:cBhvr>
                                      <p:to>
                                        <p:strVal val="visible"/>
                                      </p:to>
                                    </p:set>
                                    <p:animEffect transition="in" filter="fade">
                                      <p:cBhvr>
                                        <p:cTn id="227" dur="500"/>
                                        <p:tgtEl>
                                          <p:spTgt spid="55"/>
                                        </p:tgtEl>
                                      </p:cBhvr>
                                    </p:animEffect>
                                  </p:childTnLst>
                                </p:cTn>
                              </p:par>
                            </p:childTnLst>
                          </p:cTn>
                        </p:par>
                        <p:par>
                          <p:cTn id="228" fill="hold">
                            <p:stCondLst>
                              <p:cond delay="2000"/>
                            </p:stCondLst>
                            <p:childTnLst>
                              <p:par>
                                <p:cTn id="229" presetID="10" presetClass="entr" presetSubtype="0" fill="hold" grpId="0" nodeType="afterEffect">
                                  <p:stCondLst>
                                    <p:cond delay="0"/>
                                  </p:stCondLst>
                                  <p:childTnLst>
                                    <p:set>
                                      <p:cBhvr>
                                        <p:cTn id="230" dur="1" fill="hold">
                                          <p:stCondLst>
                                            <p:cond delay="0"/>
                                          </p:stCondLst>
                                        </p:cTn>
                                        <p:tgtEl>
                                          <p:spTgt spid="56"/>
                                        </p:tgtEl>
                                        <p:attrNameLst>
                                          <p:attrName>style.visibility</p:attrName>
                                        </p:attrNameLst>
                                      </p:cBhvr>
                                      <p:to>
                                        <p:strVal val="visible"/>
                                      </p:to>
                                    </p:set>
                                    <p:animEffect transition="in" filter="fade">
                                      <p:cBhvr>
                                        <p:cTn id="231" dur="500"/>
                                        <p:tgtEl>
                                          <p:spTgt spid="56"/>
                                        </p:tgtEl>
                                      </p:cBhvr>
                                    </p:animEffect>
                                  </p:childTnLst>
                                </p:cTn>
                              </p:par>
                            </p:childTnLst>
                          </p:cTn>
                        </p:par>
                      </p:childTnLst>
                    </p:cTn>
                  </p:par>
                  <p:par>
                    <p:cTn id="232" fill="hold">
                      <p:stCondLst>
                        <p:cond delay="indefinite"/>
                      </p:stCondLst>
                      <p:childTnLst>
                        <p:par>
                          <p:cTn id="233" fill="hold">
                            <p:stCondLst>
                              <p:cond delay="0"/>
                            </p:stCondLst>
                            <p:childTnLst>
                              <p:par>
                                <p:cTn id="234" presetID="42" presetClass="entr" presetSubtype="0" fill="hold" grpId="0" nodeType="clickEffect">
                                  <p:stCondLst>
                                    <p:cond delay="0"/>
                                  </p:stCondLst>
                                  <p:childTnLst>
                                    <p:set>
                                      <p:cBhvr>
                                        <p:cTn id="235" dur="1" fill="hold">
                                          <p:stCondLst>
                                            <p:cond delay="0"/>
                                          </p:stCondLst>
                                        </p:cTn>
                                        <p:tgtEl>
                                          <p:spTgt spid="36"/>
                                        </p:tgtEl>
                                        <p:attrNameLst>
                                          <p:attrName>style.visibility</p:attrName>
                                        </p:attrNameLst>
                                      </p:cBhvr>
                                      <p:to>
                                        <p:strVal val="visible"/>
                                      </p:to>
                                    </p:set>
                                    <p:animEffect transition="in" filter="fade">
                                      <p:cBhvr>
                                        <p:cTn id="236" dur="1000"/>
                                        <p:tgtEl>
                                          <p:spTgt spid="36"/>
                                        </p:tgtEl>
                                      </p:cBhvr>
                                    </p:animEffect>
                                    <p:anim calcmode="lin" valueType="num">
                                      <p:cBhvr>
                                        <p:cTn id="237" dur="1000" fill="hold"/>
                                        <p:tgtEl>
                                          <p:spTgt spid="36"/>
                                        </p:tgtEl>
                                        <p:attrNameLst>
                                          <p:attrName>ppt_x</p:attrName>
                                        </p:attrNameLst>
                                      </p:cBhvr>
                                      <p:tavLst>
                                        <p:tav tm="0">
                                          <p:val>
                                            <p:strVal val="#ppt_x"/>
                                          </p:val>
                                        </p:tav>
                                        <p:tav tm="100000">
                                          <p:val>
                                            <p:strVal val="#ppt_x"/>
                                          </p:val>
                                        </p:tav>
                                      </p:tavLst>
                                    </p:anim>
                                    <p:anim calcmode="lin" valueType="num">
                                      <p:cBhvr>
                                        <p:cTn id="23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42" presetClass="entr" presetSubtype="0" fill="hold" grpId="0" nodeType="clickEffect">
                                  <p:stCondLst>
                                    <p:cond delay="0"/>
                                  </p:stCondLst>
                                  <p:childTnLst>
                                    <p:set>
                                      <p:cBhvr>
                                        <p:cTn id="242" dur="1" fill="hold">
                                          <p:stCondLst>
                                            <p:cond delay="0"/>
                                          </p:stCondLst>
                                        </p:cTn>
                                        <p:tgtEl>
                                          <p:spTgt spid="37"/>
                                        </p:tgtEl>
                                        <p:attrNameLst>
                                          <p:attrName>style.visibility</p:attrName>
                                        </p:attrNameLst>
                                      </p:cBhvr>
                                      <p:to>
                                        <p:strVal val="visible"/>
                                      </p:to>
                                    </p:set>
                                    <p:animEffect transition="in" filter="fade">
                                      <p:cBhvr>
                                        <p:cTn id="243" dur="1000"/>
                                        <p:tgtEl>
                                          <p:spTgt spid="37"/>
                                        </p:tgtEl>
                                      </p:cBhvr>
                                    </p:animEffect>
                                    <p:anim calcmode="lin" valueType="num">
                                      <p:cBhvr>
                                        <p:cTn id="244" dur="1000" fill="hold"/>
                                        <p:tgtEl>
                                          <p:spTgt spid="37"/>
                                        </p:tgtEl>
                                        <p:attrNameLst>
                                          <p:attrName>ppt_x</p:attrName>
                                        </p:attrNameLst>
                                      </p:cBhvr>
                                      <p:tavLst>
                                        <p:tav tm="0">
                                          <p:val>
                                            <p:strVal val="#ppt_x"/>
                                          </p:val>
                                        </p:tav>
                                        <p:tav tm="100000">
                                          <p:val>
                                            <p:strVal val="#ppt_x"/>
                                          </p:val>
                                        </p:tav>
                                      </p:tavLst>
                                    </p:anim>
                                    <p:anim calcmode="lin" valueType="num">
                                      <p:cBhvr>
                                        <p:cTn id="24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16"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p:bldP spid="43" grpId="0"/>
      <p:bldP spid="44" grpId="0" animBg="1"/>
      <p:bldP spid="45" grpId="0"/>
      <p:bldP spid="46" grpId="0"/>
      <p:bldP spid="47" grpId="0"/>
      <p:bldP spid="48" grpId="0"/>
      <p:bldP spid="49" grpId="0"/>
      <p:bldP spid="50" grpId="0"/>
      <p:bldP spid="51" grpId="0"/>
      <p:bldP spid="52" grpId="0"/>
      <p:bldP spid="53" grpId="0"/>
      <p:bldP spid="55" grpId="0"/>
      <p:bldP spid="5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2700" dirty="0">
                <a:solidFill>
                  <a:srgbClr val="66FF33"/>
                </a:solidFill>
              </a:rPr>
              <a:t>Impact of </a:t>
            </a:r>
            <a:r>
              <a:rPr lang="en-US" sz="2700" dirty="0" err="1">
                <a:solidFill>
                  <a:srgbClr val="66FF33"/>
                </a:solidFill>
              </a:rPr>
              <a:t>Valproic</a:t>
            </a:r>
            <a:r>
              <a:rPr lang="en-US" sz="2700" dirty="0">
                <a:solidFill>
                  <a:srgbClr val="66FF33"/>
                </a:solidFill>
              </a:rPr>
              <a:t> acid on phenytoin pharmacokinetics</a:t>
            </a:r>
            <a:endParaRPr lang="ar-IQ"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18</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5203" y="1090170"/>
            <a:ext cx="5900687" cy="553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9616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up)">
                                      <p:cBhvr>
                                        <p:cTn id="12"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determination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19</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Pharmacokinetic method by </a:t>
            </a:r>
            <a:r>
              <a:rPr lang="en-US" sz="2000" b="1" dirty="0" err="1">
                <a:solidFill>
                  <a:srgbClr val="FFFF00"/>
                </a:solidFill>
              </a:rPr>
              <a:t>Mechaelis</a:t>
            </a:r>
            <a:r>
              <a:rPr lang="en-US" sz="2000" b="1" dirty="0">
                <a:solidFill>
                  <a:srgbClr val="FFFF00"/>
                </a:solidFill>
              </a:rPr>
              <a:t> -</a:t>
            </a:r>
            <a:r>
              <a:rPr lang="en-US" sz="2000" b="1" dirty="0" err="1">
                <a:solidFill>
                  <a:srgbClr val="FFFF00"/>
                </a:solidFill>
              </a:rPr>
              <a:t>Menten</a:t>
            </a:r>
            <a:r>
              <a:rPr lang="en-US" sz="2000" b="1" dirty="0">
                <a:solidFill>
                  <a:srgbClr val="FFFF00"/>
                </a:solidFill>
              </a:rPr>
              <a:t> equation</a:t>
            </a:r>
          </a:p>
        </p:txBody>
      </p:sp>
      <p:sp>
        <p:nvSpPr>
          <p:cNvPr id="18" name="Rectangle 17"/>
          <p:cNvSpPr/>
          <p:nvPr/>
        </p:nvSpPr>
        <p:spPr>
          <a:xfrm>
            <a:off x="611559" y="2438890"/>
            <a:ext cx="2295255" cy="324000"/>
          </a:xfrm>
          <a:prstGeom prst="rect">
            <a:avLst/>
          </a:prstGeom>
          <a:solidFill>
            <a:srgbClr val="00B0F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bg1"/>
                </a:solidFill>
              </a:rPr>
              <a:t>Age group </a:t>
            </a:r>
            <a:endParaRPr lang="ar-IQ" sz="1600" b="1" baseline="30000" dirty="0">
              <a:solidFill>
                <a:schemeClr val="bg1"/>
              </a:solidFill>
            </a:endParaRPr>
          </a:p>
        </p:txBody>
      </p:sp>
      <p:sp>
        <p:nvSpPr>
          <p:cNvPr id="19" name="Rectangle 18"/>
          <p:cNvSpPr/>
          <p:nvPr/>
        </p:nvSpPr>
        <p:spPr>
          <a:xfrm>
            <a:off x="2926340" y="2438890"/>
            <a:ext cx="1620000" cy="324000"/>
          </a:xfrm>
          <a:prstGeom prst="rect">
            <a:avLst/>
          </a:prstGeom>
          <a:solidFill>
            <a:srgbClr val="00B05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err="1">
                <a:solidFill>
                  <a:schemeClr val="bg1"/>
                </a:solidFill>
              </a:rPr>
              <a:t>Vmax</a:t>
            </a:r>
            <a:r>
              <a:rPr lang="en-US" sz="1600" b="1" dirty="0">
                <a:solidFill>
                  <a:srgbClr val="FFFF00"/>
                </a:solidFill>
              </a:rPr>
              <a:t> </a:t>
            </a:r>
            <a:endParaRPr lang="ar-IQ" sz="1600" b="1" dirty="0">
              <a:solidFill>
                <a:srgbClr val="FFFF00"/>
              </a:solidFill>
            </a:endParaRPr>
          </a:p>
        </p:txBody>
      </p:sp>
      <p:sp>
        <p:nvSpPr>
          <p:cNvPr id="20" name="Rectangle 19"/>
          <p:cNvSpPr/>
          <p:nvPr/>
        </p:nvSpPr>
        <p:spPr>
          <a:xfrm>
            <a:off x="611560" y="2798930"/>
            <a:ext cx="2295254"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Adult</a:t>
            </a:r>
            <a:endParaRPr lang="ar-IQ" sz="1600" b="1" dirty="0">
              <a:solidFill>
                <a:srgbClr val="FFFF00"/>
              </a:solidFill>
            </a:endParaRPr>
          </a:p>
        </p:txBody>
      </p:sp>
      <p:sp>
        <p:nvSpPr>
          <p:cNvPr id="21" name="Rectangle 20"/>
          <p:cNvSpPr/>
          <p:nvPr/>
        </p:nvSpPr>
        <p:spPr>
          <a:xfrm>
            <a:off x="2926160" y="2798930"/>
            <a:ext cx="1620180" cy="324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accent5">
                    <a:lumMod val="50000"/>
                  </a:schemeClr>
                </a:solidFill>
              </a:rPr>
              <a:t>7mg/kg/day</a:t>
            </a:r>
            <a:endParaRPr lang="ar-IQ" sz="1600" b="1" dirty="0">
              <a:solidFill>
                <a:schemeClr val="accent5">
                  <a:lumMod val="50000"/>
                </a:schemeClr>
              </a:solidFill>
            </a:endParaRPr>
          </a:p>
        </p:txBody>
      </p:sp>
      <p:sp>
        <p:nvSpPr>
          <p:cNvPr id="22" name="Rectangle 21"/>
          <p:cNvSpPr/>
          <p:nvPr/>
        </p:nvSpPr>
        <p:spPr>
          <a:xfrm>
            <a:off x="4591345" y="2438890"/>
            <a:ext cx="1620180" cy="324000"/>
          </a:xfrm>
          <a:prstGeom prst="rect">
            <a:avLst/>
          </a:prstGeom>
          <a:solidFill>
            <a:srgbClr val="00B0F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bg1"/>
                </a:solidFill>
              </a:rPr>
              <a:t>Km</a:t>
            </a:r>
            <a:endParaRPr lang="ar-IQ" sz="1600" b="1" baseline="30000" dirty="0">
              <a:solidFill>
                <a:schemeClr val="bg1"/>
              </a:solidFill>
            </a:endParaRPr>
          </a:p>
        </p:txBody>
      </p:sp>
      <p:sp>
        <p:nvSpPr>
          <p:cNvPr id="23" name="Rectangle 22"/>
          <p:cNvSpPr/>
          <p:nvPr/>
        </p:nvSpPr>
        <p:spPr>
          <a:xfrm>
            <a:off x="4591345" y="2798930"/>
            <a:ext cx="1620180"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4 mg/L</a:t>
            </a:r>
            <a:endParaRPr lang="ar-IQ" sz="1600" b="1" dirty="0">
              <a:solidFill>
                <a:srgbClr val="FFFF00"/>
              </a:solidFill>
            </a:endParaRPr>
          </a:p>
        </p:txBody>
      </p:sp>
      <p:sp>
        <p:nvSpPr>
          <p:cNvPr id="24" name="Rectangle 23"/>
          <p:cNvSpPr/>
          <p:nvPr/>
        </p:nvSpPr>
        <p:spPr>
          <a:xfrm>
            <a:off x="611560" y="1723745"/>
            <a:ext cx="7772400" cy="646331"/>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dirty="0">
                <a:solidFill>
                  <a:schemeClr val="tx1"/>
                </a:solidFill>
              </a:rPr>
              <a:t>If the patient has normal liver &amp; renal function , &amp; with normal plasma protein  binding . Using  already estimated  </a:t>
            </a:r>
            <a:r>
              <a:rPr lang="en-US" dirty="0" err="1">
                <a:solidFill>
                  <a:schemeClr val="tx1"/>
                </a:solidFill>
              </a:rPr>
              <a:t>Vmax</a:t>
            </a:r>
            <a:r>
              <a:rPr lang="en-US" dirty="0">
                <a:solidFill>
                  <a:schemeClr val="tx1"/>
                </a:solidFill>
              </a:rPr>
              <a:t>  and Km  values</a:t>
            </a:r>
          </a:p>
        </p:txBody>
      </p:sp>
      <p:sp>
        <p:nvSpPr>
          <p:cNvPr id="25" name="Rectangle 24"/>
          <p:cNvSpPr/>
          <p:nvPr/>
        </p:nvSpPr>
        <p:spPr>
          <a:xfrm>
            <a:off x="611560" y="3158970"/>
            <a:ext cx="2295254"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6 months–6 years</a:t>
            </a:r>
            <a:endParaRPr lang="ar-IQ" sz="1600" b="1" dirty="0">
              <a:solidFill>
                <a:srgbClr val="FFFF00"/>
              </a:solidFill>
            </a:endParaRPr>
          </a:p>
        </p:txBody>
      </p:sp>
      <p:sp>
        <p:nvSpPr>
          <p:cNvPr id="26" name="Rectangle 25"/>
          <p:cNvSpPr/>
          <p:nvPr/>
        </p:nvSpPr>
        <p:spPr>
          <a:xfrm>
            <a:off x="2926160" y="3158970"/>
            <a:ext cx="1620180" cy="324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accent5">
                    <a:lumMod val="50000"/>
                  </a:schemeClr>
                </a:solidFill>
              </a:rPr>
              <a:t>12mg/kg/day</a:t>
            </a:r>
            <a:endParaRPr lang="ar-IQ" sz="1600" b="1" dirty="0">
              <a:solidFill>
                <a:schemeClr val="accent5">
                  <a:lumMod val="50000"/>
                </a:schemeClr>
              </a:solidFill>
            </a:endParaRPr>
          </a:p>
        </p:txBody>
      </p:sp>
      <p:sp>
        <p:nvSpPr>
          <p:cNvPr id="27" name="Rectangle 26"/>
          <p:cNvSpPr/>
          <p:nvPr/>
        </p:nvSpPr>
        <p:spPr>
          <a:xfrm>
            <a:off x="4591345" y="3158970"/>
            <a:ext cx="1620180"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6 mg/L</a:t>
            </a:r>
            <a:endParaRPr lang="ar-IQ" sz="1600" b="1" dirty="0">
              <a:solidFill>
                <a:srgbClr val="FFFF00"/>
              </a:solidFill>
            </a:endParaRPr>
          </a:p>
        </p:txBody>
      </p:sp>
      <p:sp>
        <p:nvSpPr>
          <p:cNvPr id="28" name="Rectangle 27"/>
          <p:cNvSpPr/>
          <p:nvPr/>
        </p:nvSpPr>
        <p:spPr>
          <a:xfrm>
            <a:off x="611560" y="3519010"/>
            <a:ext cx="2295254"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7 –16 years</a:t>
            </a:r>
            <a:endParaRPr lang="ar-IQ" sz="1600" b="1" dirty="0">
              <a:solidFill>
                <a:srgbClr val="FFFF00"/>
              </a:solidFill>
            </a:endParaRPr>
          </a:p>
        </p:txBody>
      </p:sp>
      <p:sp>
        <p:nvSpPr>
          <p:cNvPr id="29" name="Rectangle 28"/>
          <p:cNvSpPr/>
          <p:nvPr/>
        </p:nvSpPr>
        <p:spPr>
          <a:xfrm>
            <a:off x="2926160" y="3510045"/>
            <a:ext cx="1620180" cy="324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accent5">
                    <a:lumMod val="50000"/>
                  </a:schemeClr>
                </a:solidFill>
              </a:rPr>
              <a:t>9mg/kg/day</a:t>
            </a:r>
            <a:endParaRPr lang="ar-IQ" sz="1600" b="1" dirty="0">
              <a:solidFill>
                <a:schemeClr val="accent5">
                  <a:lumMod val="50000"/>
                </a:schemeClr>
              </a:solidFill>
            </a:endParaRPr>
          </a:p>
        </p:txBody>
      </p:sp>
      <p:sp>
        <p:nvSpPr>
          <p:cNvPr id="30" name="Rectangle 29"/>
          <p:cNvSpPr/>
          <p:nvPr/>
        </p:nvSpPr>
        <p:spPr>
          <a:xfrm>
            <a:off x="4591345" y="3519010"/>
            <a:ext cx="1620180"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6 mg/L</a:t>
            </a:r>
            <a:endParaRPr lang="ar-IQ" sz="1600" b="1" dirty="0">
              <a:solidFill>
                <a:srgbClr val="FFFF00"/>
              </a:solidFill>
            </a:endParaRPr>
          </a:p>
        </p:txBody>
      </p:sp>
      <p:sp>
        <p:nvSpPr>
          <p:cNvPr id="31" name="Rectangle 30"/>
          <p:cNvSpPr/>
          <p:nvPr/>
        </p:nvSpPr>
        <p:spPr>
          <a:xfrm>
            <a:off x="611560" y="3896179"/>
            <a:ext cx="7772400" cy="110799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Example 1</a:t>
            </a:r>
            <a:r>
              <a:rPr lang="en-US" dirty="0">
                <a:solidFill>
                  <a:schemeClr val="tx1"/>
                </a:solidFill>
              </a:rPr>
              <a:t> </a:t>
            </a:r>
            <a:r>
              <a:rPr lang="en-US" sz="1600" dirty="0">
                <a:solidFill>
                  <a:schemeClr val="tx1"/>
                </a:solidFill>
              </a:rPr>
              <a:t>TD is a </a:t>
            </a:r>
            <a:r>
              <a:rPr lang="en-US" sz="1600" dirty="0">
                <a:solidFill>
                  <a:srgbClr val="FFFF00"/>
                </a:solidFill>
              </a:rPr>
              <a:t>50</a:t>
            </a:r>
            <a:r>
              <a:rPr lang="en-US" sz="1600" dirty="0">
                <a:solidFill>
                  <a:schemeClr val="tx1"/>
                </a:solidFill>
              </a:rPr>
              <a:t>-year-old, </a:t>
            </a:r>
            <a:r>
              <a:rPr lang="en-US" sz="1600" dirty="0">
                <a:solidFill>
                  <a:srgbClr val="FFFF00"/>
                </a:solidFill>
              </a:rPr>
              <a:t>75</a:t>
            </a:r>
            <a:r>
              <a:rPr lang="en-US" sz="1600" dirty="0">
                <a:solidFill>
                  <a:schemeClr val="tx1"/>
                </a:solidFill>
              </a:rPr>
              <a:t>-kg (</a:t>
            </a:r>
            <a:r>
              <a:rPr lang="en-US" sz="1600" dirty="0">
                <a:solidFill>
                  <a:srgbClr val="FFFF00"/>
                </a:solidFill>
              </a:rPr>
              <a:t>5 </a:t>
            </a:r>
            <a:r>
              <a:rPr lang="en-US" sz="1600" dirty="0" err="1">
                <a:solidFill>
                  <a:srgbClr val="FFFF00"/>
                </a:solidFill>
              </a:rPr>
              <a:t>ft</a:t>
            </a:r>
            <a:r>
              <a:rPr lang="en-US" sz="1600" dirty="0">
                <a:solidFill>
                  <a:srgbClr val="FFFF00"/>
                </a:solidFill>
              </a:rPr>
              <a:t> 10 in</a:t>
            </a:r>
            <a:r>
              <a:rPr lang="en-US" sz="1600" dirty="0">
                <a:solidFill>
                  <a:schemeClr val="tx1"/>
                </a:solidFill>
              </a:rPr>
              <a:t>) male with simple partial seizures who requires therapy with oral phenytoin. He has normal liver and renal function. Suggest an initial phenytoin dosage regimen designed to achieve a steady-state phenytoin concentration equal to </a:t>
            </a:r>
            <a:r>
              <a:rPr lang="en-US" sz="1600" dirty="0">
                <a:solidFill>
                  <a:srgbClr val="FFFF00"/>
                </a:solidFill>
              </a:rPr>
              <a:t>12 </a:t>
            </a:r>
            <a:r>
              <a:rPr lang="en-US" sz="1600" dirty="0" err="1">
                <a:solidFill>
                  <a:srgbClr val="FFFF00"/>
                </a:solidFill>
              </a:rPr>
              <a:t>μg</a:t>
            </a:r>
            <a:r>
              <a:rPr lang="en-US" sz="1600" dirty="0">
                <a:solidFill>
                  <a:srgbClr val="FFFF00"/>
                </a:solidFill>
              </a:rPr>
              <a:t>/</a:t>
            </a:r>
            <a:r>
              <a:rPr lang="en-US" sz="1600" dirty="0" err="1">
                <a:solidFill>
                  <a:srgbClr val="FFFF00"/>
                </a:solidFill>
              </a:rPr>
              <a:t>mL</a:t>
            </a:r>
            <a:r>
              <a:rPr lang="en-US" sz="1600" dirty="0" err="1">
                <a:solidFill>
                  <a:schemeClr val="tx1"/>
                </a:solidFill>
              </a:rPr>
              <a:t>.</a:t>
            </a:r>
            <a:endParaRPr lang="en-US" sz="1600" dirty="0">
              <a:solidFill>
                <a:schemeClr val="tx1"/>
              </a:solidFill>
            </a:endParaRPr>
          </a:p>
        </p:txBody>
      </p:sp>
      <p:sp>
        <p:nvSpPr>
          <p:cNvPr id="34" name="Rectangle 33"/>
          <p:cNvSpPr/>
          <p:nvPr/>
        </p:nvSpPr>
        <p:spPr>
          <a:xfrm>
            <a:off x="611560" y="5049180"/>
            <a:ext cx="7772400" cy="160043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Answer  </a:t>
            </a:r>
            <a:r>
              <a:rPr lang="en-US" sz="1600" dirty="0">
                <a:solidFill>
                  <a:schemeClr val="tx1"/>
                </a:solidFill>
              </a:rPr>
              <a:t>Patient was non obese, using adult values of </a:t>
            </a:r>
            <a:r>
              <a:rPr lang="en-US" sz="1600" dirty="0" err="1">
                <a:solidFill>
                  <a:schemeClr val="tx1"/>
                </a:solidFill>
              </a:rPr>
              <a:t>Vmax</a:t>
            </a:r>
            <a:r>
              <a:rPr lang="en-US" sz="1600" dirty="0">
                <a:solidFill>
                  <a:schemeClr val="tx1"/>
                </a:solidFill>
              </a:rPr>
              <a:t> and Km</a:t>
            </a:r>
          </a:p>
          <a:p>
            <a:pPr marL="285750" indent="-285750">
              <a:buFont typeface="Arial" pitchFamily="34" charset="0"/>
              <a:buChar char="•"/>
            </a:pPr>
            <a:r>
              <a:rPr lang="en-US" sz="1600" dirty="0" err="1">
                <a:solidFill>
                  <a:schemeClr val="tx1"/>
                </a:solidFill>
              </a:rPr>
              <a:t>Vmax</a:t>
            </a:r>
            <a:r>
              <a:rPr lang="en-US" sz="1600" dirty="0">
                <a:solidFill>
                  <a:schemeClr val="tx1"/>
                </a:solidFill>
              </a:rPr>
              <a:t>=7mg/kg/day *75 kg=525 mg/day         </a:t>
            </a:r>
            <a:r>
              <a:rPr lang="en-US" sz="1600" dirty="0">
                <a:solidFill>
                  <a:srgbClr val="FFFF00"/>
                </a:solidFill>
              </a:rPr>
              <a:t>Km=4mg/L </a:t>
            </a:r>
            <a:r>
              <a:rPr lang="en-US" sz="1600" dirty="0">
                <a:solidFill>
                  <a:schemeClr val="tx1"/>
                </a:solidFill>
              </a:rPr>
              <a:t>        </a:t>
            </a:r>
          </a:p>
          <a:p>
            <a:pPr marL="285750" indent="-285750">
              <a:buFont typeface="Arial" pitchFamily="34" charset="0"/>
              <a:buChar char="•"/>
            </a:pPr>
            <a:r>
              <a:rPr lang="en-US" sz="1600" dirty="0">
                <a:solidFill>
                  <a:schemeClr val="tx1"/>
                </a:solidFill>
              </a:rPr>
              <a:t>Convert 12 </a:t>
            </a:r>
            <a:r>
              <a:rPr lang="en-US" sz="1600" dirty="0" err="1">
                <a:solidFill>
                  <a:schemeClr val="tx1"/>
                </a:solidFill>
              </a:rPr>
              <a:t>μg</a:t>
            </a:r>
            <a:r>
              <a:rPr lang="en-US" sz="1600" dirty="0">
                <a:solidFill>
                  <a:schemeClr val="tx1"/>
                </a:solidFill>
              </a:rPr>
              <a:t>/mL to mg/L  =12mg/Liter</a:t>
            </a:r>
          </a:p>
          <a:p>
            <a:pPr marL="285750" indent="-285750">
              <a:buFont typeface="Arial" pitchFamily="34" charset="0"/>
              <a:buChar char="•"/>
            </a:pPr>
            <a:r>
              <a:rPr lang="en-US" sz="1600" dirty="0">
                <a:solidFill>
                  <a:schemeClr val="tx1"/>
                </a:solidFill>
              </a:rPr>
              <a:t>M.D=Vmax.css/</a:t>
            </a:r>
            <a:r>
              <a:rPr lang="en-US" sz="1600" dirty="0" err="1">
                <a:solidFill>
                  <a:schemeClr val="tx1"/>
                </a:solidFill>
              </a:rPr>
              <a:t>Km+css</a:t>
            </a:r>
            <a:r>
              <a:rPr lang="en-US" sz="1600" dirty="0">
                <a:solidFill>
                  <a:schemeClr val="tx1"/>
                </a:solidFill>
              </a:rPr>
              <a:t>= (525)(12)/(4+12)=6300/16=</a:t>
            </a:r>
            <a:r>
              <a:rPr lang="en-US" sz="1600" dirty="0">
                <a:solidFill>
                  <a:srgbClr val="FFFF00"/>
                </a:solidFill>
              </a:rPr>
              <a:t>393.75 </a:t>
            </a:r>
            <a:r>
              <a:rPr lang="en-US" sz="1600" dirty="0">
                <a:solidFill>
                  <a:schemeClr val="tx1"/>
                </a:solidFill>
              </a:rPr>
              <a:t>mg/day of </a:t>
            </a:r>
            <a:r>
              <a:rPr lang="en-US" sz="1600" dirty="0">
                <a:solidFill>
                  <a:srgbClr val="FFFF00"/>
                </a:solidFill>
              </a:rPr>
              <a:t>phenytoin</a:t>
            </a:r>
          </a:p>
          <a:p>
            <a:pPr marL="285750" indent="-285750">
              <a:buFont typeface="Arial" pitchFamily="34" charset="0"/>
              <a:buChar char="•"/>
            </a:pPr>
            <a:r>
              <a:rPr lang="en-US" sz="1600" dirty="0">
                <a:solidFill>
                  <a:srgbClr val="FFFF00"/>
                </a:solidFill>
              </a:rPr>
              <a:t>Select dosage form &amp; salt   = Use phenytoin cap contains Na salt S=0.92,F=1</a:t>
            </a:r>
          </a:p>
          <a:p>
            <a:pPr marL="285750" indent="-285750">
              <a:buFont typeface="Arial" pitchFamily="34" charset="0"/>
              <a:buChar char="•"/>
            </a:pPr>
            <a:r>
              <a:rPr lang="en-US" sz="1600" dirty="0">
                <a:solidFill>
                  <a:srgbClr val="FFFF00"/>
                </a:solidFill>
              </a:rPr>
              <a:t>So dose of capsule /day == 393.75/(1)(0.92) = 428mg/day ≈ 400mg/day</a:t>
            </a:r>
          </a:p>
        </p:txBody>
      </p:sp>
    </p:spTree>
    <p:extLst>
      <p:ext uri="{BB962C8B-B14F-4D97-AF65-F5344CB8AC3E}">
        <p14:creationId xmlns:p14="http://schemas.microsoft.com/office/powerpoint/2010/main" val="10466983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anim calcmode="lin" valueType="num">
                                      <p:cBhvr>
                                        <p:cTn id="20" dur="1000" fill="hold"/>
                                        <p:tgtEl>
                                          <p:spTgt spid="24"/>
                                        </p:tgtEl>
                                        <p:attrNameLst>
                                          <p:attrName>ppt_x</p:attrName>
                                        </p:attrNameLst>
                                      </p:cBhvr>
                                      <p:tavLst>
                                        <p:tav tm="0">
                                          <p:val>
                                            <p:strVal val="#ppt_x"/>
                                          </p:val>
                                        </p:tav>
                                        <p:tav tm="100000">
                                          <p:val>
                                            <p:strVal val="#ppt_x"/>
                                          </p:val>
                                        </p:tav>
                                      </p:tavLst>
                                    </p:anim>
                                    <p:anim calcmode="lin" valueType="num">
                                      <p:cBhvr>
                                        <p:cTn id="2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anim calcmode="lin" valueType="num">
                                      <p:cBhvr>
                                        <p:cTn id="33" dur="500" fill="hold"/>
                                        <p:tgtEl>
                                          <p:spTgt spid="19"/>
                                        </p:tgtEl>
                                        <p:attrNameLst>
                                          <p:attrName>ppt_x</p:attrName>
                                        </p:attrNameLst>
                                      </p:cBhvr>
                                      <p:tavLst>
                                        <p:tav tm="0">
                                          <p:val>
                                            <p:strVal val="#ppt_x"/>
                                          </p:val>
                                        </p:tav>
                                        <p:tav tm="100000">
                                          <p:val>
                                            <p:strVal val="#ppt_x"/>
                                          </p:val>
                                        </p:tav>
                                      </p:tavLst>
                                    </p:anim>
                                    <p:anim calcmode="lin" valueType="num">
                                      <p:cBhvr>
                                        <p:cTn id="34" dur="5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anim calcmode="lin" valueType="num">
                                      <p:cBhvr>
                                        <p:cTn id="39" dur="500" fill="hold"/>
                                        <p:tgtEl>
                                          <p:spTgt spid="22"/>
                                        </p:tgtEl>
                                        <p:attrNameLst>
                                          <p:attrName>ppt_x</p:attrName>
                                        </p:attrNameLst>
                                      </p:cBhvr>
                                      <p:tavLst>
                                        <p:tav tm="0">
                                          <p:val>
                                            <p:strVal val="#ppt_x"/>
                                          </p:val>
                                        </p:tav>
                                        <p:tav tm="100000">
                                          <p:val>
                                            <p:strVal val="#ppt_x"/>
                                          </p:val>
                                        </p:tav>
                                      </p:tavLst>
                                    </p:anim>
                                    <p:anim calcmode="lin" valueType="num">
                                      <p:cBhvr>
                                        <p:cTn id="40"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42"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42"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childTnLst>
                          </p:cTn>
                        </p:par>
                        <p:par>
                          <p:cTn id="74" fill="hold">
                            <p:stCondLst>
                              <p:cond delay="2000"/>
                            </p:stCondLst>
                            <p:childTnLst>
                              <p:par>
                                <p:cTn id="75" presetID="42" presetClass="entr" presetSubtype="0"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1000"/>
                                        <p:tgtEl>
                                          <p:spTgt spid="27"/>
                                        </p:tgtEl>
                                      </p:cBhvr>
                                    </p:animEffect>
                                    <p:anim calcmode="lin" valueType="num">
                                      <p:cBhvr>
                                        <p:cTn id="78" dur="1000" fill="hold"/>
                                        <p:tgtEl>
                                          <p:spTgt spid="27"/>
                                        </p:tgtEl>
                                        <p:attrNameLst>
                                          <p:attrName>ppt_x</p:attrName>
                                        </p:attrNameLst>
                                      </p:cBhvr>
                                      <p:tavLst>
                                        <p:tav tm="0">
                                          <p:val>
                                            <p:strVal val="#ppt_x"/>
                                          </p:val>
                                        </p:tav>
                                        <p:tav tm="100000">
                                          <p:val>
                                            <p:strVal val="#ppt_x"/>
                                          </p:val>
                                        </p:tav>
                                      </p:tavLst>
                                    </p:anim>
                                    <p:anim calcmode="lin" valueType="num">
                                      <p:cBhvr>
                                        <p:cTn id="7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000"/>
                                        <p:tgtEl>
                                          <p:spTgt spid="28"/>
                                        </p:tgtEl>
                                      </p:cBhvr>
                                    </p:animEffect>
                                    <p:anim calcmode="lin" valueType="num">
                                      <p:cBhvr>
                                        <p:cTn id="85" dur="1000" fill="hold"/>
                                        <p:tgtEl>
                                          <p:spTgt spid="28"/>
                                        </p:tgtEl>
                                        <p:attrNameLst>
                                          <p:attrName>ppt_x</p:attrName>
                                        </p:attrNameLst>
                                      </p:cBhvr>
                                      <p:tavLst>
                                        <p:tav tm="0">
                                          <p:val>
                                            <p:strVal val="#ppt_x"/>
                                          </p:val>
                                        </p:tav>
                                        <p:tav tm="100000">
                                          <p:val>
                                            <p:strVal val="#ppt_x"/>
                                          </p:val>
                                        </p:tav>
                                      </p:tavLst>
                                    </p:anim>
                                    <p:anim calcmode="lin" valueType="num">
                                      <p:cBhvr>
                                        <p:cTn id="86" dur="1000" fill="hold"/>
                                        <p:tgtEl>
                                          <p:spTgt spid="28"/>
                                        </p:tgtEl>
                                        <p:attrNameLst>
                                          <p:attrName>ppt_y</p:attrName>
                                        </p:attrNameLst>
                                      </p:cBhvr>
                                      <p:tavLst>
                                        <p:tav tm="0">
                                          <p:val>
                                            <p:strVal val="#ppt_y+.1"/>
                                          </p:val>
                                        </p:tav>
                                        <p:tav tm="100000">
                                          <p:val>
                                            <p:strVal val="#ppt_y"/>
                                          </p:val>
                                        </p:tav>
                                      </p:tavLst>
                                    </p:anim>
                                  </p:childTnLst>
                                </p:cTn>
                              </p:par>
                            </p:childTnLst>
                          </p:cTn>
                        </p:par>
                        <p:par>
                          <p:cTn id="87" fill="hold">
                            <p:stCondLst>
                              <p:cond delay="100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1000"/>
                                        <p:tgtEl>
                                          <p:spTgt spid="29"/>
                                        </p:tgtEl>
                                      </p:cBhvr>
                                    </p:animEffect>
                                    <p:anim calcmode="lin" valueType="num">
                                      <p:cBhvr>
                                        <p:cTn id="91" dur="1000" fill="hold"/>
                                        <p:tgtEl>
                                          <p:spTgt spid="29"/>
                                        </p:tgtEl>
                                        <p:attrNameLst>
                                          <p:attrName>ppt_x</p:attrName>
                                        </p:attrNameLst>
                                      </p:cBhvr>
                                      <p:tavLst>
                                        <p:tav tm="0">
                                          <p:val>
                                            <p:strVal val="#ppt_x"/>
                                          </p:val>
                                        </p:tav>
                                        <p:tav tm="100000">
                                          <p:val>
                                            <p:strVal val="#ppt_x"/>
                                          </p:val>
                                        </p:tav>
                                      </p:tavLst>
                                    </p:anim>
                                    <p:anim calcmode="lin" valueType="num">
                                      <p:cBhvr>
                                        <p:cTn id="92" dur="1000" fill="hold"/>
                                        <p:tgtEl>
                                          <p:spTgt spid="29"/>
                                        </p:tgtEl>
                                        <p:attrNameLst>
                                          <p:attrName>ppt_y</p:attrName>
                                        </p:attrNameLst>
                                      </p:cBhvr>
                                      <p:tavLst>
                                        <p:tav tm="0">
                                          <p:val>
                                            <p:strVal val="#ppt_y+.1"/>
                                          </p:val>
                                        </p:tav>
                                        <p:tav tm="100000">
                                          <p:val>
                                            <p:strVal val="#ppt_y"/>
                                          </p:val>
                                        </p:tav>
                                      </p:tavLst>
                                    </p:anim>
                                  </p:childTnLst>
                                </p:cTn>
                              </p:par>
                            </p:childTnLst>
                          </p:cTn>
                        </p:par>
                        <p:par>
                          <p:cTn id="93" fill="hold">
                            <p:stCondLst>
                              <p:cond delay="2000"/>
                            </p:stCondLst>
                            <p:childTnLst>
                              <p:par>
                                <p:cTn id="94" presetID="42" presetClass="entr" presetSubtype="0" fill="hold" grpId="0" nodeType="afterEffect">
                                  <p:stCondLst>
                                    <p:cond delay="0"/>
                                  </p:stCondLst>
                                  <p:childTnLst>
                                    <p:set>
                                      <p:cBhvr>
                                        <p:cTn id="95" dur="1" fill="hold">
                                          <p:stCondLst>
                                            <p:cond delay="0"/>
                                          </p:stCondLst>
                                        </p:cTn>
                                        <p:tgtEl>
                                          <p:spTgt spid="30"/>
                                        </p:tgtEl>
                                        <p:attrNameLst>
                                          <p:attrName>style.visibility</p:attrName>
                                        </p:attrNameLst>
                                      </p:cBhvr>
                                      <p:to>
                                        <p:strVal val="visible"/>
                                      </p:to>
                                    </p:set>
                                    <p:animEffect transition="in" filter="fade">
                                      <p:cBhvr>
                                        <p:cTn id="96" dur="1000"/>
                                        <p:tgtEl>
                                          <p:spTgt spid="30"/>
                                        </p:tgtEl>
                                      </p:cBhvr>
                                    </p:animEffect>
                                    <p:anim calcmode="lin" valueType="num">
                                      <p:cBhvr>
                                        <p:cTn id="97" dur="1000" fill="hold"/>
                                        <p:tgtEl>
                                          <p:spTgt spid="30"/>
                                        </p:tgtEl>
                                        <p:attrNameLst>
                                          <p:attrName>ppt_x</p:attrName>
                                        </p:attrNameLst>
                                      </p:cBhvr>
                                      <p:tavLst>
                                        <p:tav tm="0">
                                          <p:val>
                                            <p:strVal val="#ppt_x"/>
                                          </p:val>
                                        </p:tav>
                                        <p:tav tm="100000">
                                          <p:val>
                                            <p:strVal val="#ppt_x"/>
                                          </p:val>
                                        </p:tav>
                                      </p:tavLst>
                                    </p:anim>
                                    <p:anim calcmode="lin" valueType="num">
                                      <p:cBhvr>
                                        <p:cTn id="9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7" presetClass="entr" presetSubtype="0"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fade">
                                      <p:cBhvr>
                                        <p:cTn id="103" dur="1000"/>
                                        <p:tgtEl>
                                          <p:spTgt spid="31"/>
                                        </p:tgtEl>
                                      </p:cBhvr>
                                    </p:animEffect>
                                    <p:anim calcmode="lin" valueType="num">
                                      <p:cBhvr>
                                        <p:cTn id="104" dur="1000" fill="hold"/>
                                        <p:tgtEl>
                                          <p:spTgt spid="31"/>
                                        </p:tgtEl>
                                        <p:attrNameLst>
                                          <p:attrName>ppt_x</p:attrName>
                                        </p:attrNameLst>
                                      </p:cBhvr>
                                      <p:tavLst>
                                        <p:tav tm="0">
                                          <p:val>
                                            <p:strVal val="#ppt_x"/>
                                          </p:val>
                                        </p:tav>
                                        <p:tav tm="100000">
                                          <p:val>
                                            <p:strVal val="#ppt_x"/>
                                          </p:val>
                                        </p:tav>
                                      </p:tavLst>
                                    </p:anim>
                                    <p:anim calcmode="lin" valueType="num">
                                      <p:cBhvr>
                                        <p:cTn id="10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7" presetClass="entr" presetSubtype="0" fill="hold" grpId="0" nodeType="click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fade">
                                      <p:cBhvr>
                                        <p:cTn id="110" dur="1000"/>
                                        <p:tgtEl>
                                          <p:spTgt spid="34"/>
                                        </p:tgtEl>
                                      </p:cBhvr>
                                    </p:animEffect>
                                    <p:anim calcmode="lin" valueType="num">
                                      <p:cBhvr>
                                        <p:cTn id="111" dur="1000" fill="hold"/>
                                        <p:tgtEl>
                                          <p:spTgt spid="34"/>
                                        </p:tgtEl>
                                        <p:attrNameLst>
                                          <p:attrName>ppt_x</p:attrName>
                                        </p:attrNameLst>
                                      </p:cBhvr>
                                      <p:tavLst>
                                        <p:tav tm="0">
                                          <p:val>
                                            <p:strVal val="#ppt_x"/>
                                          </p:val>
                                        </p:tav>
                                        <p:tav tm="100000">
                                          <p:val>
                                            <p:strVal val="#ppt_x"/>
                                          </p:val>
                                        </p:tav>
                                      </p:tavLst>
                                    </p:anim>
                                    <p:anim calcmode="lin" valueType="num">
                                      <p:cBhvr>
                                        <p:cTn id="11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1"/>
            <a:ext cx="8458200" cy="685800"/>
          </a:xfrm>
        </p:spPr>
        <p:txBody>
          <a:bodyPr>
            <a:normAutofit fontScale="90000"/>
          </a:bodyPr>
          <a:lstStyle/>
          <a:p>
            <a:r>
              <a:rPr lang="en-US" dirty="0"/>
              <a:t> Phenytoin</a:t>
            </a:r>
            <a:endParaRPr lang="ar-IQ" dirty="0"/>
          </a:p>
        </p:txBody>
      </p:sp>
      <p:sp>
        <p:nvSpPr>
          <p:cNvPr id="6" name="Content Placeholder 5"/>
          <p:cNvSpPr>
            <a:spLocks noGrp="1"/>
          </p:cNvSpPr>
          <p:nvPr>
            <p:ph idx="1"/>
          </p:nvPr>
        </p:nvSpPr>
        <p:spPr>
          <a:xfrm>
            <a:off x="457200" y="1295399"/>
            <a:ext cx="8229600" cy="5013961"/>
          </a:xfrm>
        </p:spPr>
        <p:txBody>
          <a:bodyPr>
            <a:normAutofit lnSpcReduction="10000"/>
          </a:bodyPr>
          <a:lstStyle/>
          <a:p>
            <a:pPr algn="l" rtl="0"/>
            <a:r>
              <a:rPr lang="en-US" sz="2800" b="1" dirty="0">
                <a:solidFill>
                  <a:srgbClr val="FFFF00"/>
                </a:solidFill>
              </a:rPr>
              <a:t>Clinical uses</a:t>
            </a:r>
          </a:p>
          <a:p>
            <a:pPr algn="l" rtl="0"/>
            <a:r>
              <a:rPr lang="en-US" sz="2400" dirty="0"/>
              <a:t>is an anticonvulsant medication used for many types of seizure disorders. like tonic-</a:t>
            </a:r>
            <a:r>
              <a:rPr lang="en-US" sz="2400" dirty="0" err="1"/>
              <a:t>clonic</a:t>
            </a:r>
            <a:r>
              <a:rPr lang="en-US" sz="2400" dirty="0"/>
              <a:t> (grand mal) or partial seizures and for  the acute treatment of generalized status </a:t>
            </a:r>
            <a:r>
              <a:rPr lang="en-US" sz="2400" dirty="0" err="1"/>
              <a:t>epilepticus</a:t>
            </a:r>
            <a:r>
              <a:rPr lang="en-US" sz="2400" dirty="0"/>
              <a:t>. As second line agent</a:t>
            </a:r>
          </a:p>
          <a:p>
            <a:pPr marL="45720" indent="0" algn="l" rtl="0">
              <a:buNone/>
            </a:pPr>
            <a:endParaRPr lang="en-US" sz="2400" dirty="0"/>
          </a:p>
          <a:p>
            <a:pPr algn="l" rtl="0"/>
            <a:r>
              <a:rPr lang="en-US" sz="2400" dirty="0"/>
              <a:t>Phenytoin is a </a:t>
            </a:r>
            <a:r>
              <a:rPr lang="en-US" sz="2400" dirty="0">
                <a:solidFill>
                  <a:srgbClr val="FFFF00"/>
                </a:solidFill>
              </a:rPr>
              <a:t>type 1B antiarrhythmic </a:t>
            </a:r>
            <a:r>
              <a:rPr lang="en-US" sz="2400" dirty="0"/>
              <a:t>and is also used in the treatment of trigeminal neuralgia  </a:t>
            </a:r>
          </a:p>
          <a:p>
            <a:pPr algn="l" rtl="0"/>
            <a:r>
              <a:rPr lang="en-US" sz="2800" b="1" dirty="0">
                <a:solidFill>
                  <a:srgbClr val="FFFF00"/>
                </a:solidFill>
              </a:rPr>
              <a:t>Mechanism of action</a:t>
            </a:r>
          </a:p>
          <a:p>
            <a:pPr algn="l" rtl="0"/>
            <a:r>
              <a:rPr lang="en-US" sz="2400" dirty="0"/>
              <a:t>By inactivation of voltage-activated </a:t>
            </a:r>
            <a:r>
              <a:rPr lang="en-US" sz="2400" dirty="0">
                <a:solidFill>
                  <a:srgbClr val="FFFF00"/>
                </a:solidFill>
              </a:rPr>
              <a:t>sodium ion channels </a:t>
            </a:r>
            <a:r>
              <a:rPr lang="en-US" sz="2400" dirty="0"/>
              <a:t>and reduction the ability of neurons to ﬁre at high frequencies.</a:t>
            </a:r>
          </a:p>
          <a:p>
            <a:pPr marL="45720" indent="0" algn="l" rtl="0">
              <a:buNone/>
            </a:pPr>
            <a:endParaRPr lang="en-US" sz="2400" dirty="0">
              <a:solidFill>
                <a:schemeClr val="tx2"/>
              </a:solidFill>
              <a:latin typeface="Arial Rounded MT Bold" pitchFamily="34" charset="0"/>
            </a:endParaRPr>
          </a:p>
          <a:p>
            <a:pPr marL="45720" indent="0" algn="l" rtl="0">
              <a:buNone/>
            </a:pPr>
            <a:r>
              <a:rPr lang="en-US" sz="2400" dirty="0"/>
              <a:t> </a:t>
            </a:r>
            <a:endParaRPr lang="ar-IQ" sz="2400" dirty="0"/>
          </a:p>
        </p:txBody>
      </p:sp>
      <p:sp>
        <p:nvSpPr>
          <p:cNvPr id="2"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895259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p:cTn id="1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p:cTn id="24"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randombar(horizontal)">
                                      <p:cBhvr>
                                        <p:cTn id="31" dur="500"/>
                                        <p:tgtEl>
                                          <p:spTgt spid="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 calcmode="lin" valueType="num">
                                      <p:cBhvr>
                                        <p:cTn id="36"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determination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20</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Pharmacokinetic method by </a:t>
            </a:r>
            <a:r>
              <a:rPr lang="en-US" sz="2000" b="1" dirty="0" err="1">
                <a:solidFill>
                  <a:srgbClr val="FFFF00"/>
                </a:solidFill>
              </a:rPr>
              <a:t>Mechaelis</a:t>
            </a:r>
            <a:r>
              <a:rPr lang="en-US" sz="2000" b="1" dirty="0">
                <a:solidFill>
                  <a:srgbClr val="FFFF00"/>
                </a:solidFill>
              </a:rPr>
              <a:t> -</a:t>
            </a:r>
            <a:r>
              <a:rPr lang="en-US" sz="2000" b="1" dirty="0" err="1">
                <a:solidFill>
                  <a:srgbClr val="FFFF00"/>
                </a:solidFill>
              </a:rPr>
              <a:t>Menten</a:t>
            </a:r>
            <a:r>
              <a:rPr lang="en-US" sz="2000" b="1" dirty="0">
                <a:solidFill>
                  <a:srgbClr val="FFFF00"/>
                </a:solidFill>
              </a:rPr>
              <a:t> equation</a:t>
            </a:r>
          </a:p>
        </p:txBody>
      </p:sp>
      <p:sp>
        <p:nvSpPr>
          <p:cNvPr id="31" name="Rectangle 30"/>
          <p:cNvSpPr/>
          <p:nvPr/>
        </p:nvSpPr>
        <p:spPr>
          <a:xfrm>
            <a:off x="611560" y="1718810"/>
            <a:ext cx="7772400" cy="110799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Example 2</a:t>
            </a:r>
            <a:r>
              <a:rPr lang="en-US" dirty="0">
                <a:solidFill>
                  <a:schemeClr val="tx1"/>
                </a:solidFill>
              </a:rPr>
              <a:t> </a:t>
            </a:r>
            <a:r>
              <a:rPr lang="en-US" sz="1600" dirty="0">
                <a:solidFill>
                  <a:schemeClr val="tx1"/>
                </a:solidFill>
              </a:rPr>
              <a:t>UO is a </a:t>
            </a:r>
            <a:r>
              <a:rPr lang="en-US" sz="1600" dirty="0">
                <a:solidFill>
                  <a:srgbClr val="FFFF00"/>
                </a:solidFill>
              </a:rPr>
              <a:t>10-yea</a:t>
            </a:r>
            <a:r>
              <a:rPr lang="en-US" sz="1600" dirty="0">
                <a:solidFill>
                  <a:schemeClr val="tx1"/>
                </a:solidFill>
              </a:rPr>
              <a:t>r-old, </a:t>
            </a:r>
            <a:r>
              <a:rPr lang="en-US" sz="1600" dirty="0">
                <a:solidFill>
                  <a:srgbClr val="FFFF00"/>
                </a:solidFill>
              </a:rPr>
              <a:t>40</a:t>
            </a:r>
            <a:r>
              <a:rPr lang="en-US" sz="1600" dirty="0">
                <a:solidFill>
                  <a:schemeClr val="tx1"/>
                </a:solidFill>
              </a:rPr>
              <a:t>-kg male with simple partial seizures who requires therapy with </a:t>
            </a:r>
            <a:r>
              <a:rPr lang="en-US" sz="1600" dirty="0">
                <a:solidFill>
                  <a:srgbClr val="FFFF00"/>
                </a:solidFill>
              </a:rPr>
              <a:t>intravenous</a:t>
            </a:r>
            <a:r>
              <a:rPr lang="en-US" sz="1600" dirty="0">
                <a:solidFill>
                  <a:schemeClr val="tx1"/>
                </a:solidFill>
              </a:rPr>
              <a:t> </a:t>
            </a:r>
            <a:r>
              <a:rPr lang="en-US" sz="1600" dirty="0" err="1">
                <a:solidFill>
                  <a:srgbClr val="FFFF00"/>
                </a:solidFill>
              </a:rPr>
              <a:t>fosphenytoin</a:t>
            </a:r>
            <a:r>
              <a:rPr lang="en-US" sz="1600" dirty="0">
                <a:solidFill>
                  <a:srgbClr val="FFFF00"/>
                </a:solidFill>
              </a:rPr>
              <a:t>. </a:t>
            </a:r>
            <a:r>
              <a:rPr lang="en-US" sz="1600" dirty="0">
                <a:solidFill>
                  <a:schemeClr val="tx1"/>
                </a:solidFill>
              </a:rPr>
              <a:t>He has normal liver and renal function. Suggest an initial phenytoin dosage regimen designed to achieve a steady-state phenytoin concentration equal to </a:t>
            </a:r>
            <a:r>
              <a:rPr lang="en-US" sz="1600" dirty="0">
                <a:solidFill>
                  <a:srgbClr val="FFFF00"/>
                </a:solidFill>
              </a:rPr>
              <a:t>12 </a:t>
            </a:r>
            <a:r>
              <a:rPr lang="en-US" sz="1600" dirty="0" err="1">
                <a:solidFill>
                  <a:srgbClr val="FFFF00"/>
                </a:solidFill>
              </a:rPr>
              <a:t>μg</a:t>
            </a:r>
            <a:r>
              <a:rPr lang="en-US" sz="1600" dirty="0">
                <a:solidFill>
                  <a:srgbClr val="FFFF00"/>
                </a:solidFill>
              </a:rPr>
              <a:t>/</a:t>
            </a:r>
            <a:r>
              <a:rPr lang="en-US" sz="1600" dirty="0" err="1">
                <a:solidFill>
                  <a:srgbClr val="FFFF00"/>
                </a:solidFill>
              </a:rPr>
              <a:t>mL</a:t>
            </a:r>
            <a:r>
              <a:rPr lang="en-US" sz="1600" dirty="0" err="1">
                <a:solidFill>
                  <a:schemeClr val="tx1"/>
                </a:solidFill>
              </a:rPr>
              <a:t>.</a:t>
            </a:r>
            <a:endParaRPr lang="en-US" sz="1600" dirty="0">
              <a:solidFill>
                <a:schemeClr val="tx1"/>
              </a:solidFill>
            </a:endParaRPr>
          </a:p>
        </p:txBody>
      </p:sp>
      <p:sp>
        <p:nvSpPr>
          <p:cNvPr id="34" name="Rectangle 33"/>
          <p:cNvSpPr/>
          <p:nvPr/>
        </p:nvSpPr>
        <p:spPr>
          <a:xfrm>
            <a:off x="611560" y="2863677"/>
            <a:ext cx="7772400" cy="110799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Answer  </a:t>
            </a:r>
            <a:r>
              <a:rPr lang="en-US" sz="1600" dirty="0">
                <a:solidFill>
                  <a:schemeClr val="tx1"/>
                </a:solidFill>
              </a:rPr>
              <a:t>Patient was non obese, using adult values of </a:t>
            </a:r>
            <a:r>
              <a:rPr lang="en-US" sz="1600" dirty="0" err="1">
                <a:solidFill>
                  <a:schemeClr val="tx1"/>
                </a:solidFill>
              </a:rPr>
              <a:t>Vmax</a:t>
            </a:r>
            <a:r>
              <a:rPr lang="en-US" sz="1600" dirty="0">
                <a:solidFill>
                  <a:schemeClr val="tx1"/>
                </a:solidFill>
              </a:rPr>
              <a:t> and Km </a:t>
            </a:r>
          </a:p>
          <a:p>
            <a:pPr marL="285750" indent="-285750">
              <a:buFont typeface="Arial" pitchFamily="34" charset="0"/>
              <a:buChar char="•"/>
            </a:pPr>
            <a:r>
              <a:rPr lang="en-US" sz="1600" dirty="0" err="1">
                <a:solidFill>
                  <a:srgbClr val="FFFF00"/>
                </a:solidFill>
              </a:rPr>
              <a:t>Vmax</a:t>
            </a:r>
            <a:r>
              <a:rPr lang="en-US" sz="1600" dirty="0">
                <a:solidFill>
                  <a:schemeClr val="tx1"/>
                </a:solidFill>
              </a:rPr>
              <a:t>=9mg/kg/day *40 kg= </a:t>
            </a:r>
            <a:r>
              <a:rPr lang="en-US" sz="1600" dirty="0">
                <a:solidFill>
                  <a:srgbClr val="FFFF00"/>
                </a:solidFill>
              </a:rPr>
              <a:t>360 mg/day         Km=6mg/L </a:t>
            </a:r>
            <a:r>
              <a:rPr lang="en-US" sz="1600" dirty="0">
                <a:solidFill>
                  <a:schemeClr val="tx1"/>
                </a:solidFill>
              </a:rPr>
              <a:t>        </a:t>
            </a:r>
          </a:p>
          <a:p>
            <a:pPr marL="285750" indent="-285750">
              <a:buFont typeface="Arial" pitchFamily="34" charset="0"/>
              <a:buChar char="•"/>
            </a:pPr>
            <a:r>
              <a:rPr lang="en-US" sz="1600" dirty="0">
                <a:solidFill>
                  <a:schemeClr val="tx1"/>
                </a:solidFill>
              </a:rPr>
              <a:t>Convert 12 </a:t>
            </a:r>
            <a:r>
              <a:rPr lang="en-US" sz="1600" dirty="0" err="1">
                <a:solidFill>
                  <a:schemeClr val="tx1"/>
                </a:solidFill>
              </a:rPr>
              <a:t>μg</a:t>
            </a:r>
            <a:r>
              <a:rPr lang="en-US" sz="1600" dirty="0">
                <a:solidFill>
                  <a:schemeClr val="tx1"/>
                </a:solidFill>
              </a:rPr>
              <a:t>/mL to mg/L  =12mg/Liter</a:t>
            </a:r>
          </a:p>
          <a:p>
            <a:pPr marL="285750" indent="-285750">
              <a:buFont typeface="Arial" pitchFamily="34" charset="0"/>
              <a:buChar char="•"/>
            </a:pPr>
            <a:r>
              <a:rPr lang="en-US" sz="1600" dirty="0" err="1">
                <a:solidFill>
                  <a:srgbClr val="FFFF00"/>
                </a:solidFill>
              </a:rPr>
              <a:t>Vd</a:t>
            </a:r>
            <a:r>
              <a:rPr lang="en-US" sz="1600" dirty="0">
                <a:solidFill>
                  <a:schemeClr val="tx1"/>
                </a:solidFill>
              </a:rPr>
              <a:t>=0.65≈0.7L/kg =0.7*40 = </a:t>
            </a:r>
            <a:r>
              <a:rPr lang="en-US" sz="1600" dirty="0">
                <a:solidFill>
                  <a:srgbClr val="FFFF00"/>
                </a:solidFill>
              </a:rPr>
              <a:t>28 Liters</a:t>
            </a:r>
          </a:p>
        </p:txBody>
      </p:sp>
      <p:sp>
        <p:nvSpPr>
          <p:cNvPr id="32" name="Rectangle 31"/>
          <p:cNvSpPr/>
          <p:nvPr/>
        </p:nvSpPr>
        <p:spPr>
          <a:xfrm>
            <a:off x="611560" y="4014065"/>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rgbClr val="FFFF00"/>
                </a:solidFill>
              </a:rPr>
              <a:t>LD= </a:t>
            </a:r>
            <a:r>
              <a:rPr lang="en-US" sz="1600" dirty="0" err="1">
                <a:solidFill>
                  <a:srgbClr val="FFFF00"/>
                </a:solidFill>
              </a:rPr>
              <a:t>Vd</a:t>
            </a:r>
            <a:r>
              <a:rPr lang="en-US" sz="1600" dirty="0">
                <a:solidFill>
                  <a:srgbClr val="FFFF00"/>
                </a:solidFill>
              </a:rPr>
              <a:t>* </a:t>
            </a:r>
            <a:r>
              <a:rPr lang="en-US" sz="1600" dirty="0" err="1">
                <a:solidFill>
                  <a:srgbClr val="FFFF00"/>
                </a:solidFill>
              </a:rPr>
              <a:t>Css</a:t>
            </a:r>
            <a:r>
              <a:rPr lang="en-US" sz="1600" dirty="0">
                <a:solidFill>
                  <a:srgbClr val="FFFF00"/>
                </a:solidFill>
              </a:rPr>
              <a:t> desired  == 28*12=336mg of phenytoin  =336/(0.92)(1)=365mg≈ 350mg/day of </a:t>
            </a:r>
            <a:r>
              <a:rPr lang="en-US" sz="1600" dirty="0" err="1">
                <a:solidFill>
                  <a:srgbClr val="FFFF00"/>
                </a:solidFill>
              </a:rPr>
              <a:t>fosphenytoin</a:t>
            </a:r>
            <a:r>
              <a:rPr lang="en-US" sz="1600" dirty="0">
                <a:solidFill>
                  <a:srgbClr val="FFFF00"/>
                </a:solidFill>
              </a:rPr>
              <a:t> could be given in rate 150 mg/min</a:t>
            </a:r>
          </a:p>
        </p:txBody>
      </p:sp>
      <p:sp>
        <p:nvSpPr>
          <p:cNvPr id="33" name="Rectangle 32"/>
          <p:cNvSpPr/>
          <p:nvPr/>
        </p:nvSpPr>
        <p:spPr>
          <a:xfrm>
            <a:off x="611560" y="4644135"/>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M.D=Vmax.css/</a:t>
            </a:r>
            <a:r>
              <a:rPr lang="en-US" sz="1600" dirty="0" err="1">
                <a:solidFill>
                  <a:schemeClr val="tx1"/>
                </a:solidFill>
              </a:rPr>
              <a:t>Km+css</a:t>
            </a:r>
            <a:r>
              <a:rPr lang="en-US" sz="1600" dirty="0">
                <a:solidFill>
                  <a:schemeClr val="tx1"/>
                </a:solidFill>
              </a:rPr>
              <a:t>= (360)(12)/6+12=4320/18=</a:t>
            </a:r>
            <a:r>
              <a:rPr lang="en-US" sz="1600" dirty="0">
                <a:solidFill>
                  <a:srgbClr val="FFFF00"/>
                </a:solidFill>
              </a:rPr>
              <a:t>240 </a:t>
            </a:r>
            <a:r>
              <a:rPr lang="en-US" sz="1600" dirty="0">
                <a:solidFill>
                  <a:schemeClr val="tx1"/>
                </a:solidFill>
              </a:rPr>
              <a:t>mg/day of </a:t>
            </a:r>
            <a:r>
              <a:rPr lang="en-US" sz="1600" dirty="0">
                <a:solidFill>
                  <a:srgbClr val="FFFF00"/>
                </a:solidFill>
              </a:rPr>
              <a:t>phenytoin</a:t>
            </a:r>
          </a:p>
          <a:p>
            <a:pPr marL="285750" indent="-285750">
              <a:buFont typeface="Arial" pitchFamily="34" charset="0"/>
              <a:buChar char="•"/>
            </a:pPr>
            <a:r>
              <a:rPr lang="en-US" sz="1600" dirty="0">
                <a:solidFill>
                  <a:srgbClr val="FFFF00"/>
                </a:solidFill>
              </a:rPr>
              <a:t>Select dosage form &amp; salt   = Use </a:t>
            </a:r>
            <a:r>
              <a:rPr lang="en-US" sz="1600" dirty="0" err="1">
                <a:solidFill>
                  <a:srgbClr val="FFFF00"/>
                </a:solidFill>
              </a:rPr>
              <a:t>fosphenytoin</a:t>
            </a:r>
            <a:r>
              <a:rPr lang="en-US" sz="1600" dirty="0">
                <a:solidFill>
                  <a:srgbClr val="FFFF00"/>
                </a:solidFill>
              </a:rPr>
              <a:t> inj. S=0.92,F=1</a:t>
            </a:r>
          </a:p>
          <a:p>
            <a:pPr marL="285750" indent="-285750">
              <a:buFont typeface="Arial" pitchFamily="34" charset="0"/>
              <a:buChar char="•"/>
            </a:pPr>
            <a:r>
              <a:rPr lang="en-US" sz="1600" dirty="0">
                <a:solidFill>
                  <a:srgbClr val="FFFF00"/>
                </a:solidFill>
              </a:rPr>
              <a:t>So dose /day == 240/(1)(0.92) = 261mg/day ≈ 250mg/day </a:t>
            </a:r>
          </a:p>
          <a:p>
            <a:pPr marL="285750" indent="-285750">
              <a:buFont typeface="Arial" pitchFamily="34" charset="0"/>
              <a:buChar char="•"/>
            </a:pPr>
            <a:r>
              <a:rPr lang="en-US" sz="1600" dirty="0" err="1">
                <a:solidFill>
                  <a:srgbClr val="FFFF00"/>
                </a:solidFill>
              </a:rPr>
              <a:t>Fospheytoin</a:t>
            </a:r>
            <a:r>
              <a:rPr lang="en-US" sz="1600" dirty="0">
                <a:solidFill>
                  <a:srgbClr val="FFFF00"/>
                </a:solidFill>
              </a:rPr>
              <a:t> could be given as 125 mg bid to the patient</a:t>
            </a:r>
          </a:p>
          <a:p>
            <a:pPr marL="285750" indent="-285750">
              <a:buFont typeface="Arial" pitchFamily="34" charset="0"/>
              <a:buChar char="•"/>
            </a:pPr>
            <a:r>
              <a:rPr lang="en-US" sz="1600" dirty="0">
                <a:solidFill>
                  <a:srgbClr val="FFFF00"/>
                </a:solidFill>
              </a:rPr>
              <a:t>Re check required after 7 -14 day after achieve </a:t>
            </a:r>
            <a:r>
              <a:rPr lang="en-US" sz="1600" dirty="0" err="1">
                <a:solidFill>
                  <a:srgbClr val="FFFF00"/>
                </a:solidFill>
              </a:rPr>
              <a:t>css</a:t>
            </a:r>
            <a:endParaRPr lang="en-US" sz="1600" dirty="0">
              <a:solidFill>
                <a:srgbClr val="FFFF00"/>
              </a:solidFill>
            </a:endParaRPr>
          </a:p>
        </p:txBody>
      </p:sp>
    </p:spTree>
    <p:extLst>
      <p:ext uri="{BB962C8B-B14F-4D97-AF65-F5344CB8AC3E}">
        <p14:creationId xmlns:p14="http://schemas.microsoft.com/office/powerpoint/2010/main" val="8402858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00"/>
                                        <p:tgtEl>
                                          <p:spTgt spid="32"/>
                                        </p:tgtEl>
                                      </p:cBhvr>
                                    </p:animEffect>
                                    <p:anim calcmode="lin" valueType="num">
                                      <p:cBhvr>
                                        <p:cTn id="34" dur="1000" fill="hold"/>
                                        <p:tgtEl>
                                          <p:spTgt spid="32"/>
                                        </p:tgtEl>
                                        <p:attrNameLst>
                                          <p:attrName>ppt_x</p:attrName>
                                        </p:attrNameLst>
                                      </p:cBhvr>
                                      <p:tavLst>
                                        <p:tav tm="0">
                                          <p:val>
                                            <p:strVal val="#ppt_x"/>
                                          </p:val>
                                        </p:tav>
                                        <p:tav tm="100000">
                                          <p:val>
                                            <p:strVal val="#ppt_x"/>
                                          </p:val>
                                        </p:tav>
                                      </p:tavLst>
                                    </p:anim>
                                    <p:anim calcmode="lin" valueType="num">
                                      <p:cBhvr>
                                        <p:cTn id="3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1000"/>
                                        <p:tgtEl>
                                          <p:spTgt spid="33"/>
                                        </p:tgtEl>
                                      </p:cBhvr>
                                    </p:animEffect>
                                    <p:anim calcmode="lin" valueType="num">
                                      <p:cBhvr>
                                        <p:cTn id="41" dur="1000" fill="hold"/>
                                        <p:tgtEl>
                                          <p:spTgt spid="33"/>
                                        </p:tgtEl>
                                        <p:attrNameLst>
                                          <p:attrName>ppt_x</p:attrName>
                                        </p:attrNameLst>
                                      </p:cBhvr>
                                      <p:tavLst>
                                        <p:tav tm="0">
                                          <p:val>
                                            <p:strVal val="#ppt_x"/>
                                          </p:val>
                                        </p:tav>
                                        <p:tav tm="100000">
                                          <p:val>
                                            <p:strVal val="#ppt_x"/>
                                          </p:val>
                                        </p:tav>
                                      </p:tavLst>
                                    </p:anim>
                                    <p:anim calcmode="lin" valueType="num">
                                      <p:cBhvr>
                                        <p:cTn id="4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34" grpId="0" animBg="1"/>
      <p:bldP spid="32" grpId="0" animBg="1"/>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determination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21</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Literature-Based Recommended Dosing</a:t>
            </a:r>
          </a:p>
        </p:txBody>
      </p:sp>
      <p:sp>
        <p:nvSpPr>
          <p:cNvPr id="31" name="Rectangle 30"/>
          <p:cNvSpPr/>
          <p:nvPr/>
        </p:nvSpPr>
        <p:spPr>
          <a:xfrm>
            <a:off x="611560" y="1718810"/>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many clinicians believe that the use of standard phenytoin doses for various situations are warranted. That due to great variability in phenytoin pharmacokinetics.</a:t>
            </a:r>
            <a:endParaRPr lang="en-US" sz="1400" dirty="0">
              <a:solidFill>
                <a:schemeClr val="tx1"/>
              </a:solidFill>
            </a:endParaRPr>
          </a:p>
        </p:txBody>
      </p:sp>
      <p:sp>
        <p:nvSpPr>
          <p:cNvPr id="9" name="Rectangle 8"/>
          <p:cNvSpPr/>
          <p:nvPr/>
        </p:nvSpPr>
        <p:spPr>
          <a:xfrm>
            <a:off x="611560" y="2354395"/>
            <a:ext cx="7772400" cy="156966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Target plasma conc. </a:t>
            </a:r>
            <a:r>
              <a:rPr lang="en-US" sz="1600" dirty="0">
                <a:solidFill>
                  <a:srgbClr val="FFFF00"/>
                </a:solidFill>
              </a:rPr>
              <a:t>10–15 </a:t>
            </a:r>
            <a:r>
              <a:rPr lang="el-GR" sz="1600" dirty="0">
                <a:solidFill>
                  <a:srgbClr val="FFFF00"/>
                </a:solidFill>
              </a:rPr>
              <a:t>μ</a:t>
            </a:r>
            <a:r>
              <a:rPr lang="en-US" sz="1600" dirty="0">
                <a:solidFill>
                  <a:srgbClr val="FFFF00"/>
                </a:solidFill>
              </a:rPr>
              <a:t>g/</a:t>
            </a:r>
            <a:r>
              <a:rPr lang="en-US" sz="1600" dirty="0" err="1">
                <a:solidFill>
                  <a:srgbClr val="FFFF00"/>
                </a:solidFill>
              </a:rPr>
              <a:t>mL</a:t>
            </a:r>
            <a:r>
              <a:rPr lang="en-US" sz="1600" dirty="0" err="1">
                <a:solidFill>
                  <a:schemeClr val="tx1"/>
                </a:solidFill>
              </a:rPr>
              <a:t>.</a:t>
            </a:r>
            <a:r>
              <a:rPr lang="en-US" sz="1600" dirty="0">
                <a:solidFill>
                  <a:schemeClr val="tx1"/>
                </a:solidFill>
              </a:rPr>
              <a:t> </a:t>
            </a:r>
          </a:p>
          <a:p>
            <a:pPr marL="285750" indent="-285750">
              <a:buFont typeface="Arial" pitchFamily="34" charset="0"/>
              <a:buChar char="•"/>
            </a:pPr>
            <a:r>
              <a:rPr lang="en-US" sz="1600" dirty="0">
                <a:solidFill>
                  <a:schemeClr val="tx1"/>
                </a:solidFill>
              </a:rPr>
              <a:t>Suggested phenytoin maintenance doses are </a:t>
            </a:r>
            <a:r>
              <a:rPr lang="en-US" sz="1600" dirty="0">
                <a:solidFill>
                  <a:srgbClr val="FFFF00"/>
                </a:solidFill>
              </a:rPr>
              <a:t>4–6 mg/kg/d </a:t>
            </a:r>
            <a:r>
              <a:rPr lang="en-US" sz="1600" dirty="0">
                <a:solidFill>
                  <a:schemeClr val="tx1"/>
                </a:solidFill>
              </a:rPr>
              <a:t>for </a:t>
            </a:r>
            <a:r>
              <a:rPr lang="en-US" sz="1600" dirty="0">
                <a:solidFill>
                  <a:srgbClr val="FFFF00"/>
                </a:solidFill>
              </a:rPr>
              <a:t>adults</a:t>
            </a:r>
            <a:r>
              <a:rPr lang="en-US" sz="1600" dirty="0">
                <a:solidFill>
                  <a:schemeClr val="tx1"/>
                </a:solidFill>
              </a:rPr>
              <a:t> </a:t>
            </a:r>
          </a:p>
          <a:p>
            <a:pPr marL="285750" indent="-285750">
              <a:buFont typeface="Arial" pitchFamily="34" charset="0"/>
              <a:buChar char="•"/>
            </a:pPr>
            <a:r>
              <a:rPr lang="en-US" sz="1600" dirty="0">
                <a:solidFill>
                  <a:schemeClr val="tx1"/>
                </a:solidFill>
              </a:rPr>
              <a:t>for </a:t>
            </a:r>
            <a:r>
              <a:rPr lang="en-US" sz="1600" dirty="0">
                <a:solidFill>
                  <a:srgbClr val="FFFF00"/>
                </a:solidFill>
              </a:rPr>
              <a:t>children</a:t>
            </a:r>
            <a:r>
              <a:rPr lang="en-US" sz="1600" dirty="0">
                <a:solidFill>
                  <a:schemeClr val="tx1"/>
                </a:solidFill>
              </a:rPr>
              <a:t> (6 months–16 years old) dose is  </a:t>
            </a:r>
            <a:r>
              <a:rPr lang="en-US" sz="1600" dirty="0">
                <a:solidFill>
                  <a:srgbClr val="FFFF00"/>
                </a:solidFill>
              </a:rPr>
              <a:t>5–10 mg/kg/d </a:t>
            </a:r>
            <a:r>
              <a:rPr lang="en-US" sz="1600" dirty="0">
                <a:solidFill>
                  <a:schemeClr val="tx1"/>
                </a:solidFill>
              </a:rPr>
              <a:t>. </a:t>
            </a:r>
          </a:p>
          <a:p>
            <a:pPr marL="285750" indent="-285750">
              <a:buFont typeface="Arial" pitchFamily="34" charset="0"/>
              <a:buChar char="•"/>
            </a:pPr>
            <a:r>
              <a:rPr lang="en-US" sz="1600" dirty="0">
                <a:solidFill>
                  <a:schemeClr val="tx1"/>
                </a:solidFill>
              </a:rPr>
              <a:t>Phenytoin </a:t>
            </a:r>
            <a:r>
              <a:rPr lang="en-US" sz="1600" dirty="0">
                <a:solidFill>
                  <a:srgbClr val="FFFF00"/>
                </a:solidFill>
              </a:rPr>
              <a:t>loading doses </a:t>
            </a:r>
            <a:r>
              <a:rPr lang="en-US" sz="1600" dirty="0">
                <a:solidFill>
                  <a:schemeClr val="tx1"/>
                </a:solidFill>
              </a:rPr>
              <a:t>are </a:t>
            </a:r>
            <a:r>
              <a:rPr lang="en-US" sz="1600" dirty="0">
                <a:solidFill>
                  <a:srgbClr val="FFFF00"/>
                </a:solidFill>
              </a:rPr>
              <a:t>15–20 mg/kg</a:t>
            </a:r>
            <a:r>
              <a:rPr lang="en-US" sz="1600" dirty="0">
                <a:solidFill>
                  <a:schemeClr val="tx1"/>
                </a:solidFill>
              </a:rPr>
              <a:t>.</a:t>
            </a:r>
          </a:p>
          <a:p>
            <a:pPr marL="285750" indent="-285750">
              <a:buFont typeface="Arial" pitchFamily="34" charset="0"/>
              <a:buChar char="•"/>
            </a:pPr>
            <a:r>
              <a:rPr lang="en-US" sz="1600" dirty="0">
                <a:solidFill>
                  <a:schemeClr val="tx1"/>
                </a:solidFill>
              </a:rPr>
              <a:t>For obese individuals (&gt;30% over ideal body weight</a:t>
            </a:r>
            <a:r>
              <a:rPr lang="en-US" sz="1600" dirty="0">
                <a:solidFill>
                  <a:srgbClr val="66FF33"/>
                </a:solidFill>
              </a:rPr>
              <a:t>), adjusted body weight (ABW) should be used to compute loading doses</a:t>
            </a:r>
          </a:p>
        </p:txBody>
      </p:sp>
      <p:sp>
        <p:nvSpPr>
          <p:cNvPr id="11" name="Rectangle 10"/>
          <p:cNvSpPr/>
          <p:nvPr/>
        </p:nvSpPr>
        <p:spPr>
          <a:xfrm>
            <a:off x="611560" y="3969060"/>
            <a:ext cx="7772400" cy="110799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Example 1</a:t>
            </a:r>
            <a:r>
              <a:rPr lang="en-US" dirty="0">
                <a:solidFill>
                  <a:schemeClr val="tx1"/>
                </a:solidFill>
              </a:rPr>
              <a:t> </a:t>
            </a:r>
            <a:r>
              <a:rPr lang="en-US" sz="1600" dirty="0">
                <a:solidFill>
                  <a:schemeClr val="tx1"/>
                </a:solidFill>
              </a:rPr>
              <a:t>TD is a 50-year-old, 75-kg (5 </a:t>
            </a:r>
            <a:r>
              <a:rPr lang="en-US" sz="1600" dirty="0" err="1">
                <a:solidFill>
                  <a:schemeClr val="tx1"/>
                </a:solidFill>
              </a:rPr>
              <a:t>ft</a:t>
            </a:r>
            <a:r>
              <a:rPr lang="en-US" sz="1600" dirty="0">
                <a:solidFill>
                  <a:schemeClr val="tx1"/>
                </a:solidFill>
              </a:rPr>
              <a:t> 10 in) male with simple partial seizures who requires therapy with oral phenytoin. He has normal liver and renal function. Suggest an initial phenytoin dosage regimen designed to achieve a steady-state phenytoin concentration equal to 12 </a:t>
            </a:r>
            <a:r>
              <a:rPr lang="en-US" sz="1600" dirty="0" err="1">
                <a:solidFill>
                  <a:schemeClr val="tx1"/>
                </a:solidFill>
              </a:rPr>
              <a:t>μg</a:t>
            </a:r>
            <a:r>
              <a:rPr lang="en-US" sz="1600" dirty="0">
                <a:solidFill>
                  <a:schemeClr val="tx1"/>
                </a:solidFill>
              </a:rPr>
              <a:t>/</a:t>
            </a:r>
            <a:r>
              <a:rPr lang="en-US" sz="1600" dirty="0" err="1">
                <a:solidFill>
                  <a:schemeClr val="tx1"/>
                </a:solidFill>
              </a:rPr>
              <a:t>mL.</a:t>
            </a:r>
            <a:endParaRPr lang="en-US" sz="1600" dirty="0">
              <a:solidFill>
                <a:schemeClr val="tx1"/>
              </a:solidFill>
            </a:endParaRPr>
          </a:p>
        </p:txBody>
      </p:sp>
      <p:sp>
        <p:nvSpPr>
          <p:cNvPr id="12" name="Rectangle 11"/>
          <p:cNvSpPr/>
          <p:nvPr/>
        </p:nvSpPr>
        <p:spPr>
          <a:xfrm>
            <a:off x="611560" y="5139190"/>
            <a:ext cx="7772400" cy="135421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Answer  </a:t>
            </a:r>
            <a:r>
              <a:rPr lang="en-US" sz="1600" dirty="0">
                <a:solidFill>
                  <a:schemeClr val="tx1"/>
                </a:solidFill>
              </a:rPr>
              <a:t>Patient was non obese, initial dosage rate  4–6 mg/kg/d. Using a rate of 5 mg/kg/d,</a:t>
            </a:r>
          </a:p>
          <a:p>
            <a:pPr marL="285750" indent="-285750">
              <a:buFont typeface="Arial" pitchFamily="34" charset="0"/>
              <a:buChar char="•"/>
            </a:pPr>
            <a:r>
              <a:rPr lang="en-US" sz="1600" dirty="0">
                <a:solidFill>
                  <a:schemeClr val="tx1"/>
                </a:solidFill>
              </a:rPr>
              <a:t>5 * 75 kg=375 mg/day of phenytoin        </a:t>
            </a:r>
          </a:p>
          <a:p>
            <a:pPr marL="285750" indent="-285750">
              <a:buFont typeface="Arial" pitchFamily="34" charset="0"/>
              <a:buChar char="•"/>
            </a:pPr>
            <a:r>
              <a:rPr lang="en-US" sz="1600" dirty="0">
                <a:solidFill>
                  <a:srgbClr val="FFFF00"/>
                </a:solidFill>
              </a:rPr>
              <a:t>Select dosage form &amp; salt   = Use phenytoin cap contains Na salt S=0.92,F=1</a:t>
            </a:r>
          </a:p>
          <a:p>
            <a:pPr marL="285750" indent="-285750">
              <a:buFont typeface="Arial" pitchFamily="34" charset="0"/>
              <a:buChar char="•"/>
            </a:pPr>
            <a:r>
              <a:rPr lang="en-US" sz="1600" dirty="0">
                <a:solidFill>
                  <a:srgbClr val="FFFF00"/>
                </a:solidFill>
              </a:rPr>
              <a:t>So dose of capsule /day == 375/(1)(0.92) = 408mg/day ≈ 400mg/day</a:t>
            </a:r>
          </a:p>
        </p:txBody>
      </p:sp>
    </p:spTree>
    <p:extLst>
      <p:ext uri="{BB962C8B-B14F-4D97-AF65-F5344CB8AC3E}">
        <p14:creationId xmlns:p14="http://schemas.microsoft.com/office/powerpoint/2010/main" val="15291130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9"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determination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22</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Literature-Based Recommended Dosing</a:t>
            </a:r>
          </a:p>
        </p:txBody>
      </p:sp>
      <p:sp>
        <p:nvSpPr>
          <p:cNvPr id="31" name="Rectangle 30"/>
          <p:cNvSpPr/>
          <p:nvPr/>
        </p:nvSpPr>
        <p:spPr>
          <a:xfrm>
            <a:off x="611560" y="1718810"/>
            <a:ext cx="7772400" cy="110799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Example 2</a:t>
            </a:r>
            <a:r>
              <a:rPr lang="en-US" dirty="0">
                <a:solidFill>
                  <a:schemeClr val="tx1"/>
                </a:solidFill>
              </a:rPr>
              <a:t> </a:t>
            </a:r>
            <a:r>
              <a:rPr lang="en-US" sz="1600" dirty="0">
                <a:solidFill>
                  <a:schemeClr val="tx1"/>
                </a:solidFill>
              </a:rPr>
              <a:t>UO is a 10-year-old, 40-kg male with simple partial seizures who requires therapy with </a:t>
            </a:r>
            <a:r>
              <a:rPr lang="en-US" sz="1600" dirty="0">
                <a:solidFill>
                  <a:srgbClr val="FFFF00"/>
                </a:solidFill>
              </a:rPr>
              <a:t>intravenous</a:t>
            </a:r>
            <a:r>
              <a:rPr lang="en-US" sz="1600" dirty="0">
                <a:solidFill>
                  <a:schemeClr val="tx1"/>
                </a:solidFill>
              </a:rPr>
              <a:t> </a:t>
            </a:r>
            <a:r>
              <a:rPr lang="en-US" sz="1600" dirty="0" err="1">
                <a:solidFill>
                  <a:srgbClr val="FFFF00"/>
                </a:solidFill>
              </a:rPr>
              <a:t>fosphenytoin</a:t>
            </a:r>
            <a:r>
              <a:rPr lang="en-US" sz="1600" dirty="0">
                <a:solidFill>
                  <a:srgbClr val="FFFF00"/>
                </a:solidFill>
              </a:rPr>
              <a:t>. </a:t>
            </a:r>
            <a:r>
              <a:rPr lang="en-US" sz="1600" dirty="0">
                <a:solidFill>
                  <a:schemeClr val="tx1"/>
                </a:solidFill>
              </a:rPr>
              <a:t>He has normal liver and renal function. Suggest an initial phenytoin dosage regimen designed to achieve a steady-state phenytoin concentration equal to 12 </a:t>
            </a:r>
            <a:r>
              <a:rPr lang="en-US" sz="1600" dirty="0" err="1">
                <a:solidFill>
                  <a:schemeClr val="tx1"/>
                </a:solidFill>
              </a:rPr>
              <a:t>μg</a:t>
            </a:r>
            <a:r>
              <a:rPr lang="en-US" sz="1600" dirty="0">
                <a:solidFill>
                  <a:schemeClr val="tx1"/>
                </a:solidFill>
              </a:rPr>
              <a:t>/</a:t>
            </a:r>
            <a:r>
              <a:rPr lang="en-US" sz="1600" dirty="0" err="1">
                <a:solidFill>
                  <a:schemeClr val="tx1"/>
                </a:solidFill>
              </a:rPr>
              <a:t>mL.</a:t>
            </a:r>
            <a:endParaRPr lang="en-US" sz="1600" dirty="0">
              <a:solidFill>
                <a:schemeClr val="tx1"/>
              </a:solidFill>
            </a:endParaRPr>
          </a:p>
        </p:txBody>
      </p:sp>
      <p:sp>
        <p:nvSpPr>
          <p:cNvPr id="34" name="Rectangle 33"/>
          <p:cNvSpPr/>
          <p:nvPr/>
        </p:nvSpPr>
        <p:spPr>
          <a:xfrm>
            <a:off x="611560" y="2863677"/>
            <a:ext cx="7772400" cy="160043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Answer  </a:t>
            </a:r>
            <a:r>
              <a:rPr lang="en-US" sz="1600" dirty="0">
                <a:solidFill>
                  <a:schemeClr val="tx1"/>
                </a:solidFill>
              </a:rPr>
              <a:t>Patient was non obese, The suggested initial dosage rate for </a:t>
            </a:r>
            <a:r>
              <a:rPr lang="en-US" sz="1600" dirty="0" err="1">
                <a:solidFill>
                  <a:schemeClr val="tx1"/>
                </a:solidFill>
              </a:rPr>
              <a:t>fosphenytoin</a:t>
            </a:r>
            <a:r>
              <a:rPr lang="en-US" sz="1600" dirty="0">
                <a:solidFill>
                  <a:schemeClr val="tx1"/>
                </a:solidFill>
              </a:rPr>
              <a:t> injection in an adolescent patient is</a:t>
            </a:r>
          </a:p>
          <a:p>
            <a:pPr marL="285750" indent="-285750">
              <a:buFont typeface="Arial" pitchFamily="34" charset="0"/>
              <a:buChar char="•"/>
            </a:pPr>
            <a:r>
              <a:rPr lang="en-US" sz="1600" dirty="0">
                <a:solidFill>
                  <a:schemeClr val="tx1"/>
                </a:solidFill>
              </a:rPr>
              <a:t>5–10 mg/kg/d PE. Using a rate of 6 mg/kg/d,</a:t>
            </a:r>
          </a:p>
          <a:p>
            <a:pPr marL="285750" indent="-285750">
              <a:buFont typeface="Arial" pitchFamily="34" charset="0"/>
              <a:buChar char="•"/>
            </a:pPr>
            <a:r>
              <a:rPr lang="en-US" sz="1600" dirty="0">
                <a:solidFill>
                  <a:srgbClr val="FFFF00"/>
                </a:solidFill>
              </a:rPr>
              <a:t>6*40=</a:t>
            </a:r>
            <a:r>
              <a:rPr lang="en-US" sz="1600" dirty="0">
                <a:solidFill>
                  <a:schemeClr val="tx1"/>
                </a:solidFill>
              </a:rPr>
              <a:t> </a:t>
            </a:r>
            <a:r>
              <a:rPr lang="en-US" sz="1600" dirty="0">
                <a:solidFill>
                  <a:srgbClr val="FFFF00"/>
                </a:solidFill>
              </a:rPr>
              <a:t>240 mg/day         </a:t>
            </a:r>
            <a:r>
              <a:rPr lang="en-US" sz="1600" dirty="0">
                <a:solidFill>
                  <a:schemeClr val="tx1"/>
                </a:solidFill>
              </a:rPr>
              <a:t>        </a:t>
            </a:r>
          </a:p>
          <a:p>
            <a:pPr marL="285750" indent="-285750">
              <a:buFont typeface="Arial" pitchFamily="34" charset="0"/>
              <a:buChar char="•"/>
            </a:pPr>
            <a:r>
              <a:rPr lang="en-US" sz="1600" dirty="0">
                <a:solidFill>
                  <a:schemeClr val="tx1"/>
                </a:solidFill>
              </a:rPr>
              <a:t>Convert 12 </a:t>
            </a:r>
            <a:r>
              <a:rPr lang="en-US" sz="1600" dirty="0" err="1">
                <a:solidFill>
                  <a:schemeClr val="tx1"/>
                </a:solidFill>
              </a:rPr>
              <a:t>μg</a:t>
            </a:r>
            <a:r>
              <a:rPr lang="en-US" sz="1600" dirty="0">
                <a:solidFill>
                  <a:schemeClr val="tx1"/>
                </a:solidFill>
              </a:rPr>
              <a:t>/mL to mg/L  =12mg/Liter</a:t>
            </a:r>
          </a:p>
          <a:p>
            <a:pPr marL="285750" indent="-285750">
              <a:buFont typeface="Arial" pitchFamily="34" charset="0"/>
              <a:buChar char="•"/>
            </a:pPr>
            <a:r>
              <a:rPr lang="en-US" sz="1600" dirty="0" err="1">
                <a:solidFill>
                  <a:srgbClr val="FFFF00"/>
                </a:solidFill>
              </a:rPr>
              <a:t>Vd</a:t>
            </a:r>
            <a:r>
              <a:rPr lang="en-US" sz="1600" dirty="0">
                <a:solidFill>
                  <a:schemeClr val="tx1"/>
                </a:solidFill>
              </a:rPr>
              <a:t>=0.65≈0.7L/kg =0.7*40 = </a:t>
            </a:r>
            <a:r>
              <a:rPr lang="en-US" sz="1600" dirty="0">
                <a:solidFill>
                  <a:srgbClr val="FFFF00"/>
                </a:solidFill>
              </a:rPr>
              <a:t>28 Liters</a:t>
            </a:r>
          </a:p>
        </p:txBody>
      </p:sp>
      <p:sp>
        <p:nvSpPr>
          <p:cNvPr id="32" name="Rectangle 31"/>
          <p:cNvSpPr/>
          <p:nvPr/>
        </p:nvSpPr>
        <p:spPr>
          <a:xfrm>
            <a:off x="611560" y="4509410"/>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rgbClr val="FFFF00"/>
                </a:solidFill>
              </a:rPr>
              <a:t>So dose /day == 240/(1)(0.92) = 261mg/day ≈ 250mg/day </a:t>
            </a:r>
          </a:p>
          <a:p>
            <a:pPr marL="285750" indent="-285750">
              <a:buFont typeface="Arial" pitchFamily="34" charset="0"/>
              <a:buChar char="•"/>
            </a:pPr>
            <a:r>
              <a:rPr lang="en-US" sz="1600" dirty="0" err="1">
                <a:solidFill>
                  <a:srgbClr val="FFFF00"/>
                </a:solidFill>
              </a:rPr>
              <a:t>Fospheytoin</a:t>
            </a:r>
            <a:r>
              <a:rPr lang="en-US" sz="1600" dirty="0">
                <a:solidFill>
                  <a:srgbClr val="FFFF00"/>
                </a:solidFill>
              </a:rPr>
              <a:t> could be given as 125 mg bid to the patient</a:t>
            </a:r>
          </a:p>
          <a:p>
            <a:pPr marL="285750" indent="-285750">
              <a:buFont typeface="Arial" pitchFamily="34" charset="0"/>
              <a:buChar char="•"/>
            </a:pPr>
            <a:r>
              <a:rPr lang="en-US" sz="1600" dirty="0">
                <a:solidFill>
                  <a:srgbClr val="FFFF00"/>
                </a:solidFill>
              </a:rPr>
              <a:t>Re check required after 7 -14 day after achieve </a:t>
            </a:r>
            <a:r>
              <a:rPr lang="en-US" sz="1600" dirty="0" err="1">
                <a:solidFill>
                  <a:srgbClr val="FFFF00"/>
                </a:solidFill>
              </a:rPr>
              <a:t>css</a:t>
            </a:r>
            <a:endParaRPr lang="en-US" sz="1600" dirty="0">
              <a:solidFill>
                <a:srgbClr val="FFFF00"/>
              </a:solidFill>
            </a:endParaRPr>
          </a:p>
        </p:txBody>
      </p:sp>
    </p:spTree>
    <p:extLst>
      <p:ext uri="{BB962C8B-B14F-4D97-AF65-F5344CB8AC3E}">
        <p14:creationId xmlns:p14="http://schemas.microsoft.com/office/powerpoint/2010/main" val="24275427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00"/>
                                        <p:tgtEl>
                                          <p:spTgt spid="32"/>
                                        </p:tgtEl>
                                      </p:cBhvr>
                                    </p:animEffect>
                                    <p:anim calcmode="lin" valueType="num">
                                      <p:cBhvr>
                                        <p:cTn id="34" dur="1000" fill="hold"/>
                                        <p:tgtEl>
                                          <p:spTgt spid="32"/>
                                        </p:tgtEl>
                                        <p:attrNameLst>
                                          <p:attrName>ppt_x</p:attrName>
                                        </p:attrNameLst>
                                      </p:cBhvr>
                                      <p:tavLst>
                                        <p:tav tm="0">
                                          <p:val>
                                            <p:strVal val="#ppt_x"/>
                                          </p:val>
                                        </p:tav>
                                        <p:tav tm="100000">
                                          <p:val>
                                            <p:strVal val="#ppt_x"/>
                                          </p:val>
                                        </p:tav>
                                      </p:tavLst>
                                    </p:anim>
                                    <p:anim calcmode="lin" valueType="num">
                                      <p:cBhvr>
                                        <p:cTn id="3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34"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23</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Single Total Phenytoin Steady-State Serum Concentration Methods</a:t>
            </a:r>
          </a:p>
        </p:txBody>
      </p:sp>
      <p:sp>
        <p:nvSpPr>
          <p:cNvPr id="31" name="Rectangle 30"/>
          <p:cNvSpPr/>
          <p:nvPr/>
        </p:nvSpPr>
        <p:spPr>
          <a:xfrm>
            <a:off x="611560" y="2168860"/>
            <a:ext cx="7772400" cy="86177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Based on the knowledge of population </a:t>
            </a:r>
            <a:r>
              <a:rPr lang="en-US" sz="1600" dirty="0" err="1">
                <a:solidFill>
                  <a:schemeClr val="tx1"/>
                </a:solidFill>
              </a:rPr>
              <a:t>Michaelis-Menten</a:t>
            </a:r>
            <a:r>
              <a:rPr lang="en-US" sz="1600" dirty="0">
                <a:solidFill>
                  <a:schemeClr val="tx1"/>
                </a:solidFill>
              </a:rPr>
              <a:t> pharmacokinetic parameters, </a:t>
            </a:r>
            <a:r>
              <a:rPr lang="en-US" sz="1600" dirty="0" err="1">
                <a:solidFill>
                  <a:schemeClr val="tx1"/>
                </a:solidFill>
              </a:rPr>
              <a:t>itis</a:t>
            </a:r>
            <a:r>
              <a:rPr lang="en-US" sz="1600" dirty="0">
                <a:solidFill>
                  <a:schemeClr val="tx1"/>
                </a:solidFill>
              </a:rPr>
              <a:t> possible to suggest empiric dosage increases for phenytoin when one steady-state serum concentration is available using following table</a:t>
            </a:r>
          </a:p>
        </p:txBody>
      </p:sp>
      <p:sp>
        <p:nvSpPr>
          <p:cNvPr id="8" name="Rectangle 7"/>
          <p:cNvSpPr/>
          <p:nvPr/>
        </p:nvSpPr>
        <p:spPr>
          <a:xfrm>
            <a:off x="611560" y="172374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Empiric dosing method</a:t>
            </a:r>
          </a:p>
        </p:txBody>
      </p:sp>
      <p:sp>
        <p:nvSpPr>
          <p:cNvPr id="10" name="Rectangle 9"/>
          <p:cNvSpPr/>
          <p:nvPr/>
        </p:nvSpPr>
        <p:spPr>
          <a:xfrm>
            <a:off x="611559" y="3068960"/>
            <a:ext cx="2295255" cy="522040"/>
          </a:xfrm>
          <a:prstGeom prst="rect">
            <a:avLst/>
          </a:prstGeom>
          <a:solidFill>
            <a:srgbClr val="00B0F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bg1"/>
                </a:solidFill>
              </a:rPr>
              <a:t>Phenytoin conc. mg/L</a:t>
            </a:r>
            <a:endParaRPr lang="ar-IQ" sz="1600" b="1" baseline="30000" dirty="0">
              <a:solidFill>
                <a:schemeClr val="bg1"/>
              </a:solidFill>
            </a:endParaRPr>
          </a:p>
        </p:txBody>
      </p:sp>
      <p:sp>
        <p:nvSpPr>
          <p:cNvPr id="11" name="Rectangle 10"/>
          <p:cNvSpPr/>
          <p:nvPr/>
        </p:nvSpPr>
        <p:spPr>
          <a:xfrm>
            <a:off x="2926339" y="3068960"/>
            <a:ext cx="1960695" cy="522040"/>
          </a:xfrm>
          <a:prstGeom prst="rect">
            <a:avLst/>
          </a:prstGeom>
          <a:solidFill>
            <a:srgbClr val="00B050"/>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bg1"/>
                </a:solidFill>
              </a:rPr>
              <a:t>Suggested Dosage increase</a:t>
            </a:r>
            <a:endParaRPr lang="ar-IQ" sz="1600" b="1" dirty="0">
              <a:solidFill>
                <a:srgbClr val="FFFF00"/>
              </a:solidFill>
            </a:endParaRPr>
          </a:p>
        </p:txBody>
      </p:sp>
      <p:sp>
        <p:nvSpPr>
          <p:cNvPr id="12" name="Rectangle 11"/>
          <p:cNvSpPr/>
          <p:nvPr/>
        </p:nvSpPr>
        <p:spPr>
          <a:xfrm>
            <a:off x="611560" y="3609020"/>
            <a:ext cx="2295254"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&lt;7</a:t>
            </a:r>
            <a:endParaRPr lang="ar-IQ" sz="1600" b="1" dirty="0">
              <a:solidFill>
                <a:srgbClr val="FFFF00"/>
              </a:solidFill>
            </a:endParaRPr>
          </a:p>
        </p:txBody>
      </p:sp>
      <p:sp>
        <p:nvSpPr>
          <p:cNvPr id="14" name="Rectangle 13"/>
          <p:cNvSpPr/>
          <p:nvPr/>
        </p:nvSpPr>
        <p:spPr>
          <a:xfrm>
            <a:off x="2926160" y="3609020"/>
            <a:ext cx="1960874" cy="324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accent5">
                    <a:lumMod val="50000"/>
                  </a:schemeClr>
                </a:solidFill>
              </a:rPr>
              <a:t>100 mg/day or more</a:t>
            </a:r>
            <a:endParaRPr lang="ar-IQ" sz="1600" b="1" dirty="0">
              <a:solidFill>
                <a:schemeClr val="accent5">
                  <a:lumMod val="50000"/>
                </a:schemeClr>
              </a:solidFill>
            </a:endParaRPr>
          </a:p>
        </p:txBody>
      </p:sp>
      <p:sp>
        <p:nvSpPr>
          <p:cNvPr id="17" name="Rectangle 16"/>
          <p:cNvSpPr/>
          <p:nvPr/>
        </p:nvSpPr>
        <p:spPr>
          <a:xfrm>
            <a:off x="611560" y="3969060"/>
            <a:ext cx="2295254"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7 -12</a:t>
            </a:r>
            <a:endParaRPr lang="ar-IQ" sz="1600" b="1" dirty="0">
              <a:solidFill>
                <a:srgbClr val="FFFF00"/>
              </a:solidFill>
            </a:endParaRPr>
          </a:p>
        </p:txBody>
      </p:sp>
      <p:sp>
        <p:nvSpPr>
          <p:cNvPr id="18" name="Rectangle 17"/>
          <p:cNvSpPr/>
          <p:nvPr/>
        </p:nvSpPr>
        <p:spPr>
          <a:xfrm>
            <a:off x="2926160" y="3969060"/>
            <a:ext cx="1960874" cy="324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accent5">
                    <a:lumMod val="50000"/>
                  </a:schemeClr>
                </a:solidFill>
              </a:rPr>
              <a:t>50 -100 mg/day</a:t>
            </a:r>
            <a:endParaRPr lang="ar-IQ" sz="1600" b="1" dirty="0">
              <a:solidFill>
                <a:schemeClr val="accent5">
                  <a:lumMod val="50000"/>
                </a:schemeClr>
              </a:solidFill>
            </a:endParaRPr>
          </a:p>
        </p:txBody>
      </p:sp>
      <p:sp>
        <p:nvSpPr>
          <p:cNvPr id="20" name="Rectangle 19"/>
          <p:cNvSpPr/>
          <p:nvPr/>
        </p:nvSpPr>
        <p:spPr>
          <a:xfrm>
            <a:off x="611560" y="4329100"/>
            <a:ext cx="2295254" cy="324000"/>
          </a:xfrm>
          <a:prstGeom prst="rect">
            <a:avLst/>
          </a:prstGeom>
          <a:solidFill>
            <a:schemeClr val="bg2">
              <a:lumMod val="90000"/>
              <a:lumOff val="1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rgbClr val="FFFF00"/>
                </a:solidFill>
              </a:rPr>
              <a:t>&gt;12</a:t>
            </a:r>
            <a:endParaRPr lang="ar-IQ" sz="1600" b="1" dirty="0">
              <a:solidFill>
                <a:srgbClr val="FFFF00"/>
              </a:solidFill>
            </a:endParaRPr>
          </a:p>
        </p:txBody>
      </p:sp>
      <p:sp>
        <p:nvSpPr>
          <p:cNvPr id="21" name="Rectangle 20"/>
          <p:cNvSpPr/>
          <p:nvPr/>
        </p:nvSpPr>
        <p:spPr>
          <a:xfrm>
            <a:off x="2926160" y="4320135"/>
            <a:ext cx="1960874" cy="324000"/>
          </a:xfrm>
          <a:prstGeom prst="rect">
            <a:avLst/>
          </a:prstGeom>
          <a:solidFill>
            <a:schemeClr val="bg2">
              <a:lumMod val="50000"/>
              <a:lumOff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a:solidFill>
                  <a:schemeClr val="accent5">
                    <a:lumMod val="50000"/>
                  </a:schemeClr>
                </a:solidFill>
              </a:rPr>
              <a:t>30 -50 mg/day</a:t>
            </a:r>
            <a:endParaRPr lang="ar-IQ" sz="1600" b="1" dirty="0">
              <a:solidFill>
                <a:schemeClr val="accent5">
                  <a:lumMod val="50000"/>
                </a:schemeClr>
              </a:solidFill>
            </a:endParaRPr>
          </a:p>
        </p:txBody>
      </p:sp>
      <p:sp>
        <p:nvSpPr>
          <p:cNvPr id="23" name="Rectangle 22"/>
          <p:cNvSpPr/>
          <p:nvPr/>
        </p:nvSpPr>
        <p:spPr>
          <a:xfrm>
            <a:off x="611560" y="4644135"/>
            <a:ext cx="7772400" cy="135421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Example 1</a:t>
            </a:r>
            <a:r>
              <a:rPr lang="en-US" dirty="0">
                <a:solidFill>
                  <a:schemeClr val="tx1"/>
                </a:solidFill>
              </a:rPr>
              <a:t> </a:t>
            </a:r>
            <a:r>
              <a:rPr lang="en-US" sz="1600" dirty="0">
                <a:solidFill>
                  <a:schemeClr val="tx1"/>
                </a:solidFill>
              </a:rPr>
              <a:t>TD is a 50-year-old, 75-kg (5 </a:t>
            </a:r>
            <a:r>
              <a:rPr lang="en-US" sz="1600" dirty="0" err="1">
                <a:solidFill>
                  <a:schemeClr val="tx1"/>
                </a:solidFill>
              </a:rPr>
              <a:t>ft</a:t>
            </a:r>
            <a:r>
              <a:rPr lang="en-US" sz="1600" dirty="0">
                <a:solidFill>
                  <a:schemeClr val="tx1"/>
                </a:solidFill>
              </a:rPr>
              <a:t> 10 in) male with simple partial seizures who requires therapy with oral phenytoin. He has normal liver and renal function. he used 400mg/day capsule for 1 month and on visit measured steady-state phenytoin total concentration equals 6.2 </a:t>
            </a:r>
            <a:r>
              <a:rPr lang="en-US" sz="1600" dirty="0" err="1">
                <a:solidFill>
                  <a:schemeClr val="tx1"/>
                </a:solidFill>
              </a:rPr>
              <a:t>μg</a:t>
            </a:r>
            <a:r>
              <a:rPr lang="en-US" sz="1600" dirty="0">
                <a:solidFill>
                  <a:schemeClr val="tx1"/>
                </a:solidFill>
              </a:rPr>
              <a:t>/mL . Suggest an initial phenytoin dosage regimen designed to achieve a steady-state phenytoin concentration within the therapeutic range.</a:t>
            </a:r>
          </a:p>
        </p:txBody>
      </p:sp>
      <p:sp>
        <p:nvSpPr>
          <p:cNvPr id="24" name="Rectangle 23"/>
          <p:cNvSpPr/>
          <p:nvPr/>
        </p:nvSpPr>
        <p:spPr>
          <a:xfrm>
            <a:off x="611560" y="5994285"/>
            <a:ext cx="7772400" cy="86177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Answer </a:t>
            </a:r>
            <a:r>
              <a:rPr lang="en-US" sz="1600" dirty="0">
                <a:solidFill>
                  <a:schemeClr val="tx1"/>
                </a:solidFill>
              </a:rPr>
              <a:t>plasma equals to 6.2 </a:t>
            </a:r>
            <a:r>
              <a:rPr lang="en-US" sz="1600" dirty="0" err="1">
                <a:solidFill>
                  <a:schemeClr val="tx1"/>
                </a:solidFill>
              </a:rPr>
              <a:t>μg</a:t>
            </a:r>
            <a:r>
              <a:rPr lang="en-US" sz="1600" dirty="0">
                <a:solidFill>
                  <a:schemeClr val="tx1"/>
                </a:solidFill>
              </a:rPr>
              <a:t>/mL ;according to the table the dose should be increase by at least 100mg/day to be 500 mg /day</a:t>
            </a:r>
          </a:p>
          <a:p>
            <a:pPr marL="285750" indent="-285750">
              <a:buFont typeface="Arial" pitchFamily="34" charset="0"/>
              <a:buChar char="•"/>
            </a:pPr>
            <a:r>
              <a:rPr lang="en-US" sz="1600" dirty="0">
                <a:solidFill>
                  <a:schemeClr val="tx1"/>
                </a:solidFill>
              </a:rPr>
              <a:t>Patient should be reassessed after 7-14 days </a:t>
            </a:r>
            <a:endParaRPr lang="en-US" sz="1600" dirty="0">
              <a:solidFill>
                <a:srgbClr val="FFFF00"/>
              </a:solidFill>
            </a:endParaRPr>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1010880" y="5286240"/>
              <a:ext cx="964440" cy="103320"/>
            </p14:xfrm>
          </p:contentPart>
        </mc:Choice>
        <mc:Fallback>
          <p:pic>
            <p:nvPicPr>
              <p:cNvPr id="2" name="Ink 1"/>
              <p:cNvPicPr/>
              <p:nvPr/>
            </p:nvPicPr>
            <p:blipFill>
              <a:blip r:embed="rId3"/>
              <a:stretch>
                <a:fillRect/>
              </a:stretch>
            </p:blipFill>
            <p:spPr>
              <a:xfrm>
                <a:off x="995040" y="5222520"/>
                <a:ext cx="996120" cy="230400"/>
              </a:xfrm>
              <a:prstGeom prst="rect">
                <a:avLst/>
              </a:prstGeom>
            </p:spPr>
          </p:pic>
        </mc:Fallback>
      </mc:AlternateContent>
    </p:spTree>
    <p:extLst>
      <p:ext uri="{BB962C8B-B14F-4D97-AF65-F5344CB8AC3E}">
        <p14:creationId xmlns:p14="http://schemas.microsoft.com/office/powerpoint/2010/main" val="2386212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anim calcmode="lin" valueType="num">
                                      <p:cBhvr>
                                        <p:cTn id="27" dur="1000" fill="hold"/>
                                        <p:tgtEl>
                                          <p:spTgt spid="31"/>
                                        </p:tgtEl>
                                        <p:attrNameLst>
                                          <p:attrName>ppt_x</p:attrName>
                                        </p:attrNameLst>
                                      </p:cBhvr>
                                      <p:tavLst>
                                        <p:tav tm="0">
                                          <p:val>
                                            <p:strVal val="#ppt_x"/>
                                          </p:val>
                                        </p:tav>
                                        <p:tav tm="100000">
                                          <p:val>
                                            <p:strVal val="#ppt_x"/>
                                          </p:val>
                                        </p:tav>
                                      </p:tavLst>
                                    </p:anim>
                                    <p:anim calcmode="lin" valueType="num">
                                      <p:cBhvr>
                                        <p:cTn id="2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
                                          </p:val>
                                        </p:tav>
                                        <p:tav tm="100000">
                                          <p:val>
                                            <p:strVal val="#ppt_x"/>
                                          </p:val>
                                        </p:tav>
                                      </p:tavLst>
                                    </p:anim>
                                    <p:anim calcmode="lin" valueType="num">
                                      <p:cBhvr>
                                        <p:cTn id="41"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2"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childTnLst>
                          </p:cTn>
                        </p:par>
                        <p:par>
                          <p:cTn id="62" fill="hold">
                            <p:stCondLst>
                              <p:cond delay="1000"/>
                            </p:stCondLst>
                            <p:childTnLst>
                              <p:par>
                                <p:cTn id="63" presetID="42" presetClass="entr" presetSubtype="0"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1000"/>
                                        <p:tgtEl>
                                          <p:spTgt spid="18"/>
                                        </p:tgtEl>
                                      </p:cBhvr>
                                    </p:animEffect>
                                    <p:anim calcmode="lin" valueType="num">
                                      <p:cBhvr>
                                        <p:cTn id="66" dur="1000" fill="hold"/>
                                        <p:tgtEl>
                                          <p:spTgt spid="18"/>
                                        </p:tgtEl>
                                        <p:attrNameLst>
                                          <p:attrName>ppt_x</p:attrName>
                                        </p:attrNameLst>
                                      </p:cBhvr>
                                      <p:tavLst>
                                        <p:tav tm="0">
                                          <p:val>
                                            <p:strVal val="#ppt_x"/>
                                          </p:val>
                                        </p:tav>
                                        <p:tav tm="100000">
                                          <p:val>
                                            <p:strVal val="#ppt_x"/>
                                          </p:val>
                                        </p:tav>
                                      </p:tavLst>
                                    </p:anim>
                                    <p:anim calcmode="lin" valueType="num">
                                      <p:cBhvr>
                                        <p:cTn id="6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1000"/>
                                        <p:tgtEl>
                                          <p:spTgt spid="20"/>
                                        </p:tgtEl>
                                      </p:cBhvr>
                                    </p:animEffect>
                                    <p:anim calcmode="lin" valueType="num">
                                      <p:cBhvr>
                                        <p:cTn id="73" dur="1000" fill="hold"/>
                                        <p:tgtEl>
                                          <p:spTgt spid="20"/>
                                        </p:tgtEl>
                                        <p:attrNameLst>
                                          <p:attrName>ppt_x</p:attrName>
                                        </p:attrNameLst>
                                      </p:cBhvr>
                                      <p:tavLst>
                                        <p:tav tm="0">
                                          <p:val>
                                            <p:strVal val="#ppt_x"/>
                                          </p:val>
                                        </p:tav>
                                        <p:tav tm="100000">
                                          <p:val>
                                            <p:strVal val="#ppt_x"/>
                                          </p:val>
                                        </p:tav>
                                      </p:tavLst>
                                    </p:anim>
                                    <p:anim calcmode="lin" valueType="num">
                                      <p:cBhvr>
                                        <p:cTn id="74" dur="1000" fill="hold"/>
                                        <p:tgtEl>
                                          <p:spTgt spid="20"/>
                                        </p:tgtEl>
                                        <p:attrNameLst>
                                          <p:attrName>ppt_y</p:attrName>
                                        </p:attrNameLst>
                                      </p:cBhvr>
                                      <p:tavLst>
                                        <p:tav tm="0">
                                          <p:val>
                                            <p:strVal val="#ppt_y+.1"/>
                                          </p:val>
                                        </p:tav>
                                        <p:tav tm="100000">
                                          <p:val>
                                            <p:strVal val="#ppt_y"/>
                                          </p:val>
                                        </p:tav>
                                      </p:tavLst>
                                    </p:anim>
                                  </p:childTnLst>
                                </p:cTn>
                              </p:par>
                            </p:childTnLst>
                          </p:cTn>
                        </p:par>
                        <p:par>
                          <p:cTn id="75" fill="hold">
                            <p:stCondLst>
                              <p:cond delay="1000"/>
                            </p:stCondLst>
                            <p:childTnLst>
                              <p:par>
                                <p:cTn id="76" presetID="42" presetClass="entr" presetSubtype="0"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1000"/>
                                        <p:tgtEl>
                                          <p:spTgt spid="21"/>
                                        </p:tgtEl>
                                      </p:cBhvr>
                                    </p:animEffect>
                                    <p:anim calcmode="lin" valueType="num">
                                      <p:cBhvr>
                                        <p:cTn id="79" dur="1000" fill="hold"/>
                                        <p:tgtEl>
                                          <p:spTgt spid="21"/>
                                        </p:tgtEl>
                                        <p:attrNameLst>
                                          <p:attrName>ppt_x</p:attrName>
                                        </p:attrNameLst>
                                      </p:cBhvr>
                                      <p:tavLst>
                                        <p:tav tm="0">
                                          <p:val>
                                            <p:strVal val="#ppt_x"/>
                                          </p:val>
                                        </p:tav>
                                        <p:tav tm="100000">
                                          <p:val>
                                            <p:strVal val="#ppt_x"/>
                                          </p:val>
                                        </p:tav>
                                      </p:tavLst>
                                    </p:anim>
                                    <p:anim calcmode="lin" valueType="num">
                                      <p:cBhvr>
                                        <p:cTn id="8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7"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1000"/>
                                        <p:tgtEl>
                                          <p:spTgt spid="23"/>
                                        </p:tgtEl>
                                      </p:cBhvr>
                                    </p:animEffect>
                                    <p:anim calcmode="lin" valueType="num">
                                      <p:cBhvr>
                                        <p:cTn id="86" dur="1000" fill="hold"/>
                                        <p:tgtEl>
                                          <p:spTgt spid="23"/>
                                        </p:tgtEl>
                                        <p:attrNameLst>
                                          <p:attrName>ppt_x</p:attrName>
                                        </p:attrNameLst>
                                      </p:cBhvr>
                                      <p:tavLst>
                                        <p:tav tm="0">
                                          <p:val>
                                            <p:strVal val="#ppt_x"/>
                                          </p:val>
                                        </p:tav>
                                        <p:tav tm="100000">
                                          <p:val>
                                            <p:strVal val="#ppt_x"/>
                                          </p:val>
                                        </p:tav>
                                      </p:tavLst>
                                    </p:anim>
                                    <p:anim calcmode="lin" valueType="num">
                                      <p:cBhvr>
                                        <p:cTn id="8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7" presetClass="entr" presetSubtype="0"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1000"/>
                                        <p:tgtEl>
                                          <p:spTgt spid="24"/>
                                        </p:tgtEl>
                                      </p:cBhvr>
                                    </p:animEffect>
                                    <p:anim calcmode="lin" valueType="num">
                                      <p:cBhvr>
                                        <p:cTn id="93" dur="1000" fill="hold"/>
                                        <p:tgtEl>
                                          <p:spTgt spid="24"/>
                                        </p:tgtEl>
                                        <p:attrNameLst>
                                          <p:attrName>ppt_x</p:attrName>
                                        </p:attrNameLst>
                                      </p:cBhvr>
                                      <p:tavLst>
                                        <p:tav tm="0">
                                          <p:val>
                                            <p:strVal val="#ppt_x"/>
                                          </p:val>
                                        </p:tav>
                                        <p:tav tm="100000">
                                          <p:val>
                                            <p:strVal val="#ppt_x"/>
                                          </p:val>
                                        </p:tav>
                                      </p:tavLst>
                                    </p:anim>
                                    <p:anim calcmode="lin" valueType="num">
                                      <p:cBhvr>
                                        <p:cTn id="9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8" grpId="0" animBg="1"/>
      <p:bldP spid="10" grpId="0" animBg="1"/>
      <p:bldP spid="11" grpId="0" animBg="1"/>
      <p:bldP spid="12" grpId="0" animBg="1"/>
      <p:bldP spid="14" grpId="0" animBg="1"/>
      <p:bldP spid="17" grpId="0" animBg="1"/>
      <p:bldP spid="18" grpId="0" animBg="1"/>
      <p:bldP spid="20" grpId="0" animBg="1"/>
      <p:bldP spid="21" grpId="0" animBg="1"/>
      <p:bldP spid="23" grpId="0" animBg="1"/>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24</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Single Total Phenytoin Steady-State Serum Concentration Methods</a:t>
            </a:r>
          </a:p>
        </p:txBody>
      </p:sp>
      <p:sp>
        <p:nvSpPr>
          <p:cNvPr id="31" name="Rectangle 30"/>
          <p:cNvSpPr/>
          <p:nvPr/>
        </p:nvSpPr>
        <p:spPr>
          <a:xfrm>
            <a:off x="611560" y="2123855"/>
            <a:ext cx="7772400" cy="33855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simple, easy way to approximate new total serum concentrations  of phenytoin</a:t>
            </a:r>
          </a:p>
        </p:txBody>
      </p:sp>
      <p:sp>
        <p:nvSpPr>
          <p:cNvPr id="8" name="Rectangle 7"/>
          <p:cNvSpPr/>
          <p:nvPr/>
        </p:nvSpPr>
        <p:spPr>
          <a:xfrm>
            <a:off x="611560" y="172374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Pseudo linear pharmacokinetic method</a:t>
            </a:r>
          </a:p>
        </p:txBody>
      </p:sp>
      <p:sp>
        <p:nvSpPr>
          <p:cNvPr id="24" name="Rectangle 23"/>
          <p:cNvSpPr/>
          <p:nvPr/>
        </p:nvSpPr>
        <p:spPr>
          <a:xfrm>
            <a:off x="611560" y="4032562"/>
            <a:ext cx="7772400" cy="135421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Answer  example 1 </a:t>
            </a:r>
            <a:r>
              <a:rPr lang="en-US" sz="1600" dirty="0">
                <a:solidFill>
                  <a:schemeClr val="tx1"/>
                </a:solidFill>
              </a:rPr>
              <a:t>since</a:t>
            </a:r>
            <a:r>
              <a:rPr lang="en-US" b="1" dirty="0">
                <a:solidFill>
                  <a:srgbClr val="FFFF00"/>
                </a:solidFill>
              </a:rPr>
              <a:t> </a:t>
            </a:r>
            <a:r>
              <a:rPr lang="en-US" sz="1600" dirty="0">
                <a:solidFill>
                  <a:schemeClr val="tx1"/>
                </a:solidFill>
              </a:rPr>
              <a:t>plasma equals to 6.2 </a:t>
            </a:r>
            <a:r>
              <a:rPr lang="en-US" sz="1600" dirty="0" err="1">
                <a:solidFill>
                  <a:schemeClr val="tx1"/>
                </a:solidFill>
              </a:rPr>
              <a:t>μg</a:t>
            </a:r>
            <a:r>
              <a:rPr lang="en-US" sz="1600" dirty="0">
                <a:solidFill>
                  <a:schemeClr val="tx1"/>
                </a:solidFill>
              </a:rPr>
              <a:t>/mL&lt;10 </a:t>
            </a:r>
            <a:r>
              <a:rPr lang="en-US" sz="1600" dirty="0" err="1">
                <a:solidFill>
                  <a:schemeClr val="tx1"/>
                </a:solidFill>
              </a:rPr>
              <a:t>μg</a:t>
            </a:r>
            <a:r>
              <a:rPr lang="en-US" sz="1600" dirty="0">
                <a:solidFill>
                  <a:schemeClr val="tx1"/>
                </a:solidFill>
              </a:rPr>
              <a:t>/mL ; add 15–33% for a dosage (use 25% of old dose) the new dose will be  </a:t>
            </a:r>
            <a:r>
              <a:rPr lang="en-US" sz="1600" dirty="0">
                <a:solidFill>
                  <a:srgbClr val="FFFF00"/>
                </a:solidFill>
              </a:rPr>
              <a:t>100+400 =500mg/day </a:t>
            </a:r>
          </a:p>
          <a:p>
            <a:pPr marL="285750" indent="-285750">
              <a:buFont typeface="Arial" pitchFamily="34" charset="0"/>
              <a:buChar char="•"/>
            </a:pPr>
            <a:r>
              <a:rPr lang="en-US" sz="1600" dirty="0">
                <a:solidFill>
                  <a:schemeClr val="tx1"/>
                </a:solidFill>
              </a:rPr>
              <a:t>the resulting total steady-state phenytoin serum concentration would equal:                    </a:t>
            </a:r>
            <a:r>
              <a:rPr lang="en-US" sz="1600" dirty="0" err="1">
                <a:solidFill>
                  <a:schemeClr val="tx1"/>
                </a:solidFill>
              </a:rPr>
              <a:t>Cssnew</a:t>
            </a:r>
            <a:r>
              <a:rPr lang="en-US" sz="1600" dirty="0">
                <a:solidFill>
                  <a:schemeClr val="tx1"/>
                </a:solidFill>
              </a:rPr>
              <a:t> = (</a:t>
            </a:r>
            <a:r>
              <a:rPr lang="en-US" sz="1600" dirty="0" err="1">
                <a:solidFill>
                  <a:schemeClr val="tx1"/>
                </a:solidFill>
              </a:rPr>
              <a:t>Dnew</a:t>
            </a:r>
            <a:r>
              <a:rPr lang="en-US" sz="1600" dirty="0">
                <a:solidFill>
                  <a:schemeClr val="tx1"/>
                </a:solidFill>
              </a:rPr>
              <a:t> / </a:t>
            </a:r>
            <a:r>
              <a:rPr lang="en-US" sz="1600" dirty="0" err="1">
                <a:solidFill>
                  <a:schemeClr val="tx1"/>
                </a:solidFill>
              </a:rPr>
              <a:t>Dold</a:t>
            </a:r>
            <a:r>
              <a:rPr lang="en-US" sz="1600" dirty="0">
                <a:solidFill>
                  <a:schemeClr val="tx1"/>
                </a:solidFill>
              </a:rPr>
              <a:t>)</a:t>
            </a:r>
            <a:r>
              <a:rPr lang="en-US" sz="1600" dirty="0" err="1">
                <a:solidFill>
                  <a:schemeClr val="tx1"/>
                </a:solidFill>
              </a:rPr>
              <a:t>Cssold</a:t>
            </a:r>
            <a:r>
              <a:rPr lang="en-US" sz="1600" dirty="0">
                <a:solidFill>
                  <a:schemeClr val="tx1"/>
                </a:solidFill>
              </a:rPr>
              <a:t> = (500 mg/d / 400 mg/d)6.2 </a:t>
            </a:r>
            <a:r>
              <a:rPr lang="en-US" sz="1600" dirty="0" err="1">
                <a:solidFill>
                  <a:schemeClr val="tx1"/>
                </a:solidFill>
              </a:rPr>
              <a:t>μg</a:t>
            </a:r>
            <a:r>
              <a:rPr lang="en-US" sz="1600" dirty="0">
                <a:solidFill>
                  <a:schemeClr val="tx1"/>
                </a:solidFill>
              </a:rPr>
              <a:t>/mL =</a:t>
            </a:r>
            <a:r>
              <a:rPr lang="en-US" sz="1600" dirty="0">
                <a:solidFill>
                  <a:srgbClr val="FFFF00"/>
                </a:solidFill>
              </a:rPr>
              <a:t>7.8  </a:t>
            </a:r>
            <a:r>
              <a:rPr lang="en-US" sz="1600" dirty="0" err="1">
                <a:solidFill>
                  <a:srgbClr val="FFFF00"/>
                </a:solidFill>
              </a:rPr>
              <a:t>μg</a:t>
            </a:r>
            <a:r>
              <a:rPr lang="en-US" sz="1600" dirty="0">
                <a:solidFill>
                  <a:srgbClr val="FFFF00"/>
                </a:solidFill>
              </a:rPr>
              <a:t>/</a:t>
            </a:r>
            <a:r>
              <a:rPr lang="en-US" sz="1600" dirty="0" err="1">
                <a:solidFill>
                  <a:srgbClr val="FFFF00"/>
                </a:solidFill>
              </a:rPr>
              <a:t>mL</a:t>
            </a:r>
            <a:r>
              <a:rPr lang="en-US" sz="1600" dirty="0" err="1">
                <a:solidFill>
                  <a:schemeClr val="tx1"/>
                </a:solidFill>
              </a:rPr>
              <a:t>.</a:t>
            </a:r>
            <a:r>
              <a:rPr lang="en-US" sz="1600" dirty="0">
                <a:solidFill>
                  <a:schemeClr val="tx1"/>
                </a:solidFill>
              </a:rPr>
              <a:t> if it is linear. </a:t>
            </a:r>
          </a:p>
        </p:txBody>
      </p:sp>
      <p:sp>
        <p:nvSpPr>
          <p:cNvPr id="19" name="Rectangle 18"/>
          <p:cNvSpPr/>
          <p:nvPr/>
        </p:nvSpPr>
        <p:spPr>
          <a:xfrm>
            <a:off x="611560" y="2483895"/>
            <a:ext cx="7772400" cy="33855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temporarily assume linear pharmacokinetics</a:t>
            </a:r>
          </a:p>
        </p:txBody>
      </p:sp>
      <p:sp>
        <p:nvSpPr>
          <p:cNvPr id="22" name="Rectangle 21"/>
          <p:cNvSpPr/>
          <p:nvPr/>
        </p:nvSpPr>
        <p:spPr>
          <a:xfrm>
            <a:off x="611560" y="2843935"/>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rgbClr val="66FF33"/>
                </a:solidFill>
              </a:rPr>
              <a:t>then add 15–33% for a dosage increase or subtract 15–33% for a dosage </a:t>
            </a:r>
            <a:r>
              <a:rPr lang="en-US" sz="1600" dirty="0">
                <a:solidFill>
                  <a:schemeClr val="tx1"/>
                </a:solidFill>
              </a:rPr>
              <a:t>decrease to account for </a:t>
            </a:r>
            <a:r>
              <a:rPr lang="en-US" sz="1600" dirty="0" err="1">
                <a:solidFill>
                  <a:schemeClr val="tx1"/>
                </a:solidFill>
              </a:rPr>
              <a:t>Michaelis-Menten</a:t>
            </a:r>
            <a:r>
              <a:rPr lang="en-US" sz="1600" dirty="0">
                <a:solidFill>
                  <a:schemeClr val="tx1"/>
                </a:solidFill>
              </a:rPr>
              <a:t> pharmacokinetics: </a:t>
            </a:r>
            <a:r>
              <a:rPr lang="en-US" sz="1600" dirty="0" err="1">
                <a:solidFill>
                  <a:schemeClr val="tx1"/>
                </a:solidFill>
              </a:rPr>
              <a:t>Css</a:t>
            </a:r>
            <a:r>
              <a:rPr lang="en-US" sz="1600" baseline="-25000" dirty="0" err="1">
                <a:solidFill>
                  <a:schemeClr val="tx1"/>
                </a:solidFill>
              </a:rPr>
              <a:t>new</a:t>
            </a:r>
            <a:r>
              <a:rPr lang="en-US" sz="1600" dirty="0">
                <a:solidFill>
                  <a:schemeClr val="tx1"/>
                </a:solidFill>
              </a:rPr>
              <a:t> = (</a:t>
            </a:r>
            <a:r>
              <a:rPr lang="en-US" sz="1600" dirty="0" err="1">
                <a:solidFill>
                  <a:schemeClr val="tx1"/>
                </a:solidFill>
              </a:rPr>
              <a:t>D</a:t>
            </a:r>
            <a:r>
              <a:rPr lang="en-US" sz="1600" baseline="-25000" dirty="0" err="1">
                <a:solidFill>
                  <a:schemeClr val="tx1"/>
                </a:solidFill>
              </a:rPr>
              <a:t>new</a:t>
            </a:r>
            <a:r>
              <a:rPr lang="en-US" sz="1600" baseline="-25000" dirty="0">
                <a:solidFill>
                  <a:schemeClr val="tx1"/>
                </a:solidFill>
              </a:rPr>
              <a:t> </a:t>
            </a:r>
            <a:r>
              <a:rPr lang="en-US" sz="1600" dirty="0">
                <a:solidFill>
                  <a:schemeClr val="tx1"/>
                </a:solidFill>
              </a:rPr>
              <a:t>/ </a:t>
            </a:r>
            <a:r>
              <a:rPr lang="en-US" sz="1600" dirty="0" err="1">
                <a:solidFill>
                  <a:schemeClr val="tx1"/>
                </a:solidFill>
              </a:rPr>
              <a:t>D</a:t>
            </a:r>
            <a:r>
              <a:rPr lang="en-US" sz="1600" baseline="-25000" dirty="0" err="1">
                <a:solidFill>
                  <a:schemeClr val="tx1"/>
                </a:solidFill>
              </a:rPr>
              <a:t>old</a:t>
            </a:r>
            <a:r>
              <a:rPr lang="en-US" sz="1600" dirty="0">
                <a:solidFill>
                  <a:schemeClr val="tx1"/>
                </a:solidFill>
              </a:rPr>
              <a:t>).</a:t>
            </a:r>
            <a:r>
              <a:rPr lang="en-US" sz="1600" dirty="0" err="1">
                <a:solidFill>
                  <a:schemeClr val="tx1"/>
                </a:solidFill>
              </a:rPr>
              <a:t>Css</a:t>
            </a:r>
            <a:r>
              <a:rPr lang="en-US" sz="1600" dirty="0">
                <a:solidFill>
                  <a:schemeClr val="tx1"/>
                </a:solidFill>
              </a:rPr>
              <a:t> </a:t>
            </a:r>
            <a:r>
              <a:rPr lang="en-US" sz="1600" baseline="-25000" dirty="0">
                <a:solidFill>
                  <a:schemeClr val="tx1"/>
                </a:solidFill>
              </a:rPr>
              <a:t>old</a:t>
            </a:r>
          </a:p>
        </p:txBody>
      </p:sp>
      <p:sp>
        <p:nvSpPr>
          <p:cNvPr id="25" name="Rectangle 24"/>
          <p:cNvSpPr/>
          <p:nvPr/>
        </p:nvSpPr>
        <p:spPr>
          <a:xfrm>
            <a:off x="611560" y="3429000"/>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The </a:t>
            </a:r>
            <a:r>
              <a:rPr lang="en-US" sz="1600" dirty="0" err="1">
                <a:solidFill>
                  <a:schemeClr val="tx1"/>
                </a:solidFill>
              </a:rPr>
              <a:t>pseudolinear</a:t>
            </a:r>
            <a:r>
              <a:rPr lang="en-US" sz="1600" dirty="0">
                <a:solidFill>
                  <a:schemeClr val="tx1"/>
                </a:solidFill>
              </a:rPr>
              <a:t> pharmacokinetics method </a:t>
            </a:r>
            <a:r>
              <a:rPr lang="en-US" sz="1600" dirty="0">
                <a:solidFill>
                  <a:srgbClr val="FFFF00"/>
                </a:solidFill>
              </a:rPr>
              <a:t>should never</a:t>
            </a:r>
            <a:r>
              <a:rPr lang="en-US" sz="1600" dirty="0">
                <a:solidFill>
                  <a:schemeClr val="tx1"/>
                </a:solidFill>
              </a:rPr>
              <a:t> be used to compute a </a:t>
            </a:r>
            <a:r>
              <a:rPr lang="en-US" sz="1600" dirty="0">
                <a:solidFill>
                  <a:srgbClr val="FFFF00"/>
                </a:solidFill>
              </a:rPr>
              <a:t>new dose</a:t>
            </a:r>
            <a:r>
              <a:rPr lang="en-US" sz="1600" dirty="0">
                <a:solidFill>
                  <a:schemeClr val="tx1"/>
                </a:solidFill>
              </a:rPr>
              <a:t> based on measured and desired phenytoin concentrations.</a:t>
            </a:r>
            <a:endParaRPr lang="en-US" sz="1600" baseline="-25000" dirty="0">
              <a:solidFill>
                <a:schemeClr val="tx1"/>
              </a:solidFill>
            </a:endParaRPr>
          </a:p>
        </p:txBody>
      </p:sp>
      <p:sp>
        <p:nvSpPr>
          <p:cNvPr id="28" name="Rectangle 27"/>
          <p:cNvSpPr/>
          <p:nvPr/>
        </p:nvSpPr>
        <p:spPr>
          <a:xfrm>
            <a:off x="603128" y="5435931"/>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Because of </a:t>
            </a:r>
            <a:r>
              <a:rPr lang="en-US" sz="1600" dirty="0" err="1">
                <a:solidFill>
                  <a:schemeClr val="tx1"/>
                </a:solidFill>
              </a:rPr>
              <a:t>Michaelis-Menten</a:t>
            </a:r>
            <a:r>
              <a:rPr lang="en-US" sz="1600" dirty="0">
                <a:solidFill>
                  <a:schemeClr val="tx1"/>
                </a:solidFill>
              </a:rPr>
              <a:t> pharmacokinetics, the serum concentration</a:t>
            </a:r>
          </a:p>
          <a:p>
            <a:pPr marL="285750" indent="-285750">
              <a:buFont typeface="Arial" pitchFamily="34" charset="0"/>
              <a:buChar char="•"/>
            </a:pPr>
            <a:r>
              <a:rPr lang="en-US" sz="1600" dirty="0">
                <a:solidFill>
                  <a:schemeClr val="tx1"/>
                </a:solidFill>
              </a:rPr>
              <a:t>would be expected to increase 15%, or 1.15 times, to 33%, or 1.33 times</a:t>
            </a:r>
          </a:p>
          <a:p>
            <a:pPr marL="285750" indent="-285750">
              <a:buFont typeface="Arial" pitchFamily="34" charset="0"/>
              <a:buChar char="•"/>
            </a:pPr>
            <a:r>
              <a:rPr lang="en-US" sz="1600" dirty="0">
                <a:solidFill>
                  <a:schemeClr val="tx1"/>
                </a:solidFill>
              </a:rPr>
              <a:t>1.15*7.8=9 </a:t>
            </a:r>
            <a:r>
              <a:rPr lang="en-US" sz="1600" dirty="0" err="1">
                <a:solidFill>
                  <a:schemeClr val="tx1"/>
                </a:solidFill>
              </a:rPr>
              <a:t>μg</a:t>
            </a:r>
            <a:r>
              <a:rPr lang="en-US" sz="1600" dirty="0">
                <a:solidFill>
                  <a:schemeClr val="tx1"/>
                </a:solidFill>
              </a:rPr>
              <a:t>/mL      1.33*7.8= 10.4 </a:t>
            </a:r>
            <a:r>
              <a:rPr lang="en-US" sz="1600" dirty="0" err="1">
                <a:solidFill>
                  <a:schemeClr val="tx1"/>
                </a:solidFill>
              </a:rPr>
              <a:t>μg</a:t>
            </a:r>
            <a:r>
              <a:rPr lang="en-US" sz="1600" dirty="0">
                <a:solidFill>
                  <a:schemeClr val="tx1"/>
                </a:solidFill>
              </a:rPr>
              <a:t>/mL</a:t>
            </a:r>
          </a:p>
          <a:p>
            <a:pPr marL="285750" indent="-285750">
              <a:buFont typeface="Arial" pitchFamily="34" charset="0"/>
              <a:buChar char="•"/>
            </a:pPr>
            <a:r>
              <a:rPr lang="en-US" sz="1600" dirty="0">
                <a:solidFill>
                  <a:schemeClr val="tx1"/>
                </a:solidFill>
              </a:rPr>
              <a:t>So increment of dose by 100mg/day will expected to produce </a:t>
            </a:r>
            <a:r>
              <a:rPr lang="en-US" sz="1600" dirty="0" err="1">
                <a:solidFill>
                  <a:schemeClr val="tx1"/>
                </a:solidFill>
              </a:rPr>
              <a:t>conc</a:t>
            </a:r>
            <a:r>
              <a:rPr lang="en-US" sz="1600" dirty="0">
                <a:solidFill>
                  <a:schemeClr val="tx1"/>
                </a:solidFill>
              </a:rPr>
              <a:t> range 9-10.4 </a:t>
            </a:r>
            <a:r>
              <a:rPr lang="en-US" sz="1600" dirty="0" err="1">
                <a:solidFill>
                  <a:schemeClr val="tx1"/>
                </a:solidFill>
              </a:rPr>
              <a:t>μg</a:t>
            </a:r>
            <a:r>
              <a:rPr lang="en-US" sz="1600" dirty="0">
                <a:solidFill>
                  <a:schemeClr val="tx1"/>
                </a:solidFill>
              </a:rPr>
              <a:t>/mL</a:t>
            </a:r>
          </a:p>
          <a:p>
            <a:pPr marL="285750" indent="-285750">
              <a:buFont typeface="Arial" pitchFamily="34" charset="0"/>
              <a:buChar char="•"/>
            </a:pPr>
            <a:r>
              <a:rPr lang="en-US" sz="1600" dirty="0">
                <a:solidFill>
                  <a:schemeClr val="tx1"/>
                </a:solidFill>
              </a:rPr>
              <a:t>Patient should be reassessed after 7-14 days </a:t>
            </a:r>
            <a:endParaRPr lang="en-US" sz="1600" dirty="0">
              <a:solidFill>
                <a:srgbClr val="FFFF00"/>
              </a:solidFill>
            </a:endParaRPr>
          </a:p>
        </p:txBody>
      </p:sp>
    </p:spTree>
    <p:extLst>
      <p:ext uri="{BB962C8B-B14F-4D97-AF65-F5344CB8AC3E}">
        <p14:creationId xmlns:p14="http://schemas.microsoft.com/office/powerpoint/2010/main" val="19924298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anim calcmode="lin" valueType="num">
                                      <p:cBhvr>
                                        <p:cTn id="27" dur="1000" fill="hold"/>
                                        <p:tgtEl>
                                          <p:spTgt spid="31"/>
                                        </p:tgtEl>
                                        <p:attrNameLst>
                                          <p:attrName>ppt_x</p:attrName>
                                        </p:attrNameLst>
                                      </p:cBhvr>
                                      <p:tavLst>
                                        <p:tav tm="0">
                                          <p:val>
                                            <p:strVal val="#ppt_x"/>
                                          </p:val>
                                        </p:tav>
                                        <p:tav tm="100000">
                                          <p:val>
                                            <p:strVal val="#ppt_x"/>
                                          </p:val>
                                        </p:tav>
                                      </p:tavLst>
                                    </p:anim>
                                    <p:anim calcmode="lin" valueType="num">
                                      <p:cBhvr>
                                        <p:cTn id="2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anim calcmode="lin" valueType="num">
                                      <p:cBhvr>
                                        <p:cTn id="41" dur="1000" fill="hold"/>
                                        <p:tgtEl>
                                          <p:spTgt spid="22"/>
                                        </p:tgtEl>
                                        <p:attrNameLst>
                                          <p:attrName>ppt_x</p:attrName>
                                        </p:attrNameLst>
                                      </p:cBhvr>
                                      <p:tavLst>
                                        <p:tav tm="0">
                                          <p:val>
                                            <p:strVal val="#ppt_x"/>
                                          </p:val>
                                        </p:tav>
                                        <p:tav tm="100000">
                                          <p:val>
                                            <p:strVal val="#ppt_x"/>
                                          </p:val>
                                        </p:tav>
                                      </p:tavLst>
                                    </p:anim>
                                    <p:anim calcmode="lin" valueType="num">
                                      <p:cBhvr>
                                        <p:cTn id="4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1000"/>
                                        <p:tgtEl>
                                          <p:spTgt spid="24"/>
                                        </p:tgtEl>
                                      </p:cBhvr>
                                    </p:animEffect>
                                    <p:anim calcmode="lin" valueType="num">
                                      <p:cBhvr>
                                        <p:cTn id="55" dur="1000" fill="hold"/>
                                        <p:tgtEl>
                                          <p:spTgt spid="24"/>
                                        </p:tgtEl>
                                        <p:attrNameLst>
                                          <p:attrName>ppt_x</p:attrName>
                                        </p:attrNameLst>
                                      </p:cBhvr>
                                      <p:tavLst>
                                        <p:tav tm="0">
                                          <p:val>
                                            <p:strVal val="#ppt_x"/>
                                          </p:val>
                                        </p:tav>
                                        <p:tav tm="100000">
                                          <p:val>
                                            <p:strVal val="#ppt_x"/>
                                          </p:val>
                                        </p:tav>
                                      </p:tavLst>
                                    </p:anim>
                                    <p:anim calcmode="lin" valueType="num">
                                      <p:cBhvr>
                                        <p:cTn id="5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1000"/>
                                        <p:tgtEl>
                                          <p:spTgt spid="28"/>
                                        </p:tgtEl>
                                      </p:cBhvr>
                                    </p:animEffect>
                                    <p:anim calcmode="lin" valueType="num">
                                      <p:cBhvr>
                                        <p:cTn id="62" dur="1000" fill="hold"/>
                                        <p:tgtEl>
                                          <p:spTgt spid="28"/>
                                        </p:tgtEl>
                                        <p:attrNameLst>
                                          <p:attrName>ppt_x</p:attrName>
                                        </p:attrNameLst>
                                      </p:cBhvr>
                                      <p:tavLst>
                                        <p:tav tm="0">
                                          <p:val>
                                            <p:strVal val="#ppt_x"/>
                                          </p:val>
                                        </p:tav>
                                        <p:tav tm="100000">
                                          <p:val>
                                            <p:strVal val="#ppt_x"/>
                                          </p:val>
                                        </p:tav>
                                      </p:tavLst>
                                    </p:anim>
                                    <p:anim calcmode="lin" valueType="num">
                                      <p:cBhvr>
                                        <p:cTn id="6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8" grpId="0" animBg="1"/>
      <p:bldP spid="24" grpId="0" animBg="1"/>
      <p:bldP spid="19" grpId="0" animBg="1"/>
      <p:bldP spid="22" grpId="0" animBg="1"/>
      <p:bldP spid="25"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25</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Single Total Phenytoin Steady-State Serum Concentration Methods</a:t>
            </a:r>
          </a:p>
        </p:txBody>
      </p:sp>
      <p:sp>
        <p:nvSpPr>
          <p:cNvPr id="31" name="Rectangle 30"/>
          <p:cNvSpPr/>
          <p:nvPr/>
        </p:nvSpPr>
        <p:spPr>
          <a:xfrm>
            <a:off x="611560" y="2168860"/>
            <a:ext cx="7772400" cy="33855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Is to compute the patient’s own phenytoin clearance rate</a:t>
            </a:r>
          </a:p>
        </p:txBody>
      </p:sp>
      <p:sp>
        <p:nvSpPr>
          <p:cNvPr id="8" name="Rectangle 7"/>
          <p:cNvSpPr/>
          <p:nvPr/>
        </p:nvSpPr>
        <p:spPr>
          <a:xfrm>
            <a:off x="611560" y="172374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GRAVES-CLOYD METHOD</a:t>
            </a:r>
          </a:p>
        </p:txBody>
      </p:sp>
      <p:sp>
        <p:nvSpPr>
          <p:cNvPr id="24" name="Rectangle 23"/>
          <p:cNvSpPr/>
          <p:nvPr/>
        </p:nvSpPr>
        <p:spPr>
          <a:xfrm>
            <a:off x="611560" y="3023955"/>
            <a:ext cx="7772400" cy="160043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b="1" dirty="0">
                <a:solidFill>
                  <a:srgbClr val="FFFF00"/>
                </a:solidFill>
              </a:rPr>
              <a:t>Answer  example 1 </a:t>
            </a:r>
            <a:r>
              <a:rPr lang="en-US" sz="1600" dirty="0">
                <a:solidFill>
                  <a:schemeClr val="tx1"/>
                </a:solidFill>
              </a:rPr>
              <a:t>since</a:t>
            </a:r>
            <a:r>
              <a:rPr lang="en-US" b="1" dirty="0">
                <a:solidFill>
                  <a:srgbClr val="FFFF00"/>
                </a:solidFill>
              </a:rPr>
              <a:t> </a:t>
            </a:r>
            <a:r>
              <a:rPr lang="en-US" sz="1600" dirty="0">
                <a:solidFill>
                  <a:schemeClr val="tx1"/>
                </a:solidFill>
              </a:rPr>
              <a:t>plasma equals to 6.2 </a:t>
            </a:r>
            <a:r>
              <a:rPr lang="en-US" sz="1600" dirty="0" err="1">
                <a:solidFill>
                  <a:schemeClr val="tx1"/>
                </a:solidFill>
              </a:rPr>
              <a:t>μg</a:t>
            </a:r>
            <a:r>
              <a:rPr lang="en-US" sz="1600" dirty="0">
                <a:solidFill>
                  <a:schemeClr val="tx1"/>
                </a:solidFill>
              </a:rPr>
              <a:t>/mL ; desired </a:t>
            </a:r>
            <a:r>
              <a:rPr lang="en-US" sz="1600" dirty="0" err="1">
                <a:solidFill>
                  <a:schemeClr val="tx1"/>
                </a:solidFill>
              </a:rPr>
              <a:t>conc</a:t>
            </a:r>
            <a:r>
              <a:rPr lang="en-US" sz="1600" dirty="0">
                <a:solidFill>
                  <a:schemeClr val="tx1"/>
                </a:solidFill>
              </a:rPr>
              <a:t> is10 </a:t>
            </a:r>
            <a:r>
              <a:rPr lang="en-US" sz="1600" dirty="0" err="1">
                <a:solidFill>
                  <a:schemeClr val="tx1"/>
                </a:solidFill>
              </a:rPr>
              <a:t>μg</a:t>
            </a:r>
            <a:r>
              <a:rPr lang="en-US" sz="1600" dirty="0">
                <a:solidFill>
                  <a:schemeClr val="tx1"/>
                </a:solidFill>
              </a:rPr>
              <a:t>/mL </a:t>
            </a:r>
          </a:p>
          <a:p>
            <a:pPr marL="285750" indent="-285750">
              <a:buFont typeface="Arial" pitchFamily="34" charset="0"/>
              <a:buChar char="•"/>
            </a:pPr>
            <a:r>
              <a:rPr lang="en-US" sz="1600" dirty="0">
                <a:solidFill>
                  <a:schemeClr val="tx1"/>
                </a:solidFill>
              </a:rPr>
              <a:t>Phenytoin sodium 400 mg equals 368 mg of phenytoin (400 mg  ⋅ 0.92 = 368 mg)</a:t>
            </a:r>
          </a:p>
          <a:p>
            <a:pPr marL="285750" indent="-285750">
              <a:buFont typeface="Arial" pitchFamily="34" charset="0"/>
              <a:buChar char="•"/>
            </a:pPr>
            <a:r>
              <a:rPr lang="en-US" sz="1600" dirty="0">
                <a:solidFill>
                  <a:schemeClr val="tx1"/>
                </a:solidFill>
              </a:rPr>
              <a:t>= (368 mg/d / 6.2 mg/L) (10 mg/L)</a:t>
            </a:r>
            <a:r>
              <a:rPr lang="en-US" sz="1600" baseline="30000" dirty="0">
                <a:solidFill>
                  <a:schemeClr val="tx1"/>
                </a:solidFill>
              </a:rPr>
              <a:t>0.199</a:t>
            </a:r>
            <a:r>
              <a:rPr lang="en-US" sz="1600" dirty="0">
                <a:solidFill>
                  <a:schemeClr val="tx1"/>
                </a:solidFill>
              </a:rPr>
              <a:t>⋅ (6.2 mg/L)</a:t>
            </a:r>
            <a:r>
              <a:rPr lang="en-US" sz="1600" baseline="30000" dirty="0">
                <a:solidFill>
                  <a:schemeClr val="tx1"/>
                </a:solidFill>
              </a:rPr>
              <a:t>0.804</a:t>
            </a:r>
          </a:p>
          <a:p>
            <a:pPr marL="285750" indent="-285750">
              <a:buFont typeface="Arial" pitchFamily="34" charset="0"/>
              <a:buChar char="•"/>
            </a:pPr>
            <a:r>
              <a:rPr lang="en-US" sz="1600" dirty="0">
                <a:solidFill>
                  <a:schemeClr val="tx1"/>
                </a:solidFill>
              </a:rPr>
              <a:t>= 407 mg/d of phenytoin   = 407 mg/d /0.92=442mg/day phenytoin sodium</a:t>
            </a:r>
          </a:p>
          <a:p>
            <a:pPr marL="285750" indent="-285750">
              <a:buFont typeface="Arial" pitchFamily="34" charset="0"/>
              <a:buChar char="•"/>
            </a:pPr>
            <a:r>
              <a:rPr lang="en-US" sz="1600" dirty="0">
                <a:solidFill>
                  <a:schemeClr val="tx1"/>
                </a:solidFill>
              </a:rPr>
              <a:t>rounded to 450 mg/d, or 400 mg/d on even days alternating with 500 mg/d on odd days.</a:t>
            </a:r>
          </a:p>
        </p:txBody>
      </p:sp>
      <p:sp>
        <p:nvSpPr>
          <p:cNvPr id="19" name="Rectangle 18"/>
          <p:cNvSpPr/>
          <p:nvPr/>
        </p:nvSpPr>
        <p:spPr>
          <a:xfrm>
            <a:off x="611560" y="257884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err="1">
                <a:solidFill>
                  <a:srgbClr val="FFFF00"/>
                </a:solidFill>
              </a:rPr>
              <a:t>D</a:t>
            </a:r>
            <a:r>
              <a:rPr lang="en-US" sz="2000" b="1" baseline="-25000" dirty="0" err="1">
                <a:solidFill>
                  <a:srgbClr val="FFFF00"/>
                </a:solidFill>
              </a:rPr>
              <a:t>new</a:t>
            </a:r>
            <a:r>
              <a:rPr lang="en-US" sz="2000" b="1" dirty="0">
                <a:solidFill>
                  <a:srgbClr val="FFFF00"/>
                </a:solidFill>
              </a:rPr>
              <a:t> = (</a:t>
            </a:r>
            <a:r>
              <a:rPr lang="en-US" sz="2000" b="1" dirty="0" err="1">
                <a:solidFill>
                  <a:srgbClr val="FFFF00"/>
                </a:solidFill>
              </a:rPr>
              <a:t>D</a:t>
            </a:r>
            <a:r>
              <a:rPr lang="en-US" sz="2000" b="1" baseline="-25000" dirty="0" err="1">
                <a:solidFill>
                  <a:srgbClr val="FFFF00"/>
                </a:solidFill>
              </a:rPr>
              <a:t>old</a:t>
            </a:r>
            <a:r>
              <a:rPr lang="en-US" sz="2000" b="1" dirty="0">
                <a:solidFill>
                  <a:srgbClr val="FFFF00"/>
                </a:solidFill>
              </a:rPr>
              <a:t> / </a:t>
            </a:r>
            <a:r>
              <a:rPr lang="en-US" sz="2000" b="1" dirty="0" err="1">
                <a:solidFill>
                  <a:srgbClr val="FFFF00"/>
                </a:solidFill>
              </a:rPr>
              <a:t>C</a:t>
            </a:r>
            <a:r>
              <a:rPr lang="en-US" sz="2000" b="1" baseline="-25000" dirty="0" err="1">
                <a:solidFill>
                  <a:srgbClr val="FFFF00"/>
                </a:solidFill>
              </a:rPr>
              <a:t>ssold</a:t>
            </a:r>
            <a:r>
              <a:rPr lang="en-US" sz="2000" b="1" dirty="0">
                <a:solidFill>
                  <a:srgbClr val="FFFF00"/>
                </a:solidFill>
              </a:rPr>
              <a:t>) ⋅ C</a:t>
            </a:r>
            <a:r>
              <a:rPr lang="en-US" sz="2000" b="1" baseline="-25000" dirty="0">
                <a:solidFill>
                  <a:srgbClr val="FFFF00"/>
                </a:solidFill>
              </a:rPr>
              <a:t>ssnew</a:t>
            </a:r>
            <a:r>
              <a:rPr lang="en-US" sz="2000" b="1" baseline="30000" dirty="0">
                <a:solidFill>
                  <a:srgbClr val="FFFF00"/>
                </a:solidFill>
              </a:rPr>
              <a:t>0.199</a:t>
            </a:r>
            <a:r>
              <a:rPr lang="en-US" sz="2000" b="1" dirty="0">
                <a:solidFill>
                  <a:srgbClr val="FFFF00"/>
                </a:solidFill>
              </a:rPr>
              <a:t> ⋅ C</a:t>
            </a:r>
            <a:r>
              <a:rPr lang="en-US" sz="2000" b="1" baseline="-25000" dirty="0">
                <a:solidFill>
                  <a:srgbClr val="FFFF00"/>
                </a:solidFill>
              </a:rPr>
              <a:t>ssold</a:t>
            </a:r>
            <a:r>
              <a:rPr lang="en-US" sz="2000" b="1" baseline="30000" dirty="0">
                <a:solidFill>
                  <a:srgbClr val="FFFF00"/>
                </a:solidFill>
              </a:rPr>
              <a:t>0.804</a:t>
            </a:r>
          </a:p>
        </p:txBody>
      </p:sp>
    </p:spTree>
    <p:extLst>
      <p:ext uri="{BB962C8B-B14F-4D97-AF65-F5344CB8AC3E}">
        <p14:creationId xmlns:p14="http://schemas.microsoft.com/office/powerpoint/2010/main" val="35236942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anim calcmode="lin" valueType="num">
                                      <p:cBhvr>
                                        <p:cTn id="27" dur="1000" fill="hold"/>
                                        <p:tgtEl>
                                          <p:spTgt spid="31"/>
                                        </p:tgtEl>
                                        <p:attrNameLst>
                                          <p:attrName>ppt_x</p:attrName>
                                        </p:attrNameLst>
                                      </p:cBhvr>
                                      <p:tavLst>
                                        <p:tav tm="0">
                                          <p:val>
                                            <p:strVal val="#ppt_x"/>
                                          </p:val>
                                        </p:tav>
                                        <p:tav tm="100000">
                                          <p:val>
                                            <p:strVal val="#ppt_x"/>
                                          </p:val>
                                        </p:tav>
                                      </p:tavLst>
                                    </p:anim>
                                    <p:anim calcmode="lin" valueType="num">
                                      <p:cBhvr>
                                        <p:cTn id="2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1000"/>
                                        <p:tgtEl>
                                          <p:spTgt spid="24"/>
                                        </p:tgtEl>
                                      </p:cBhvr>
                                    </p:animEffect>
                                    <p:anim calcmode="lin" valueType="num">
                                      <p:cBhvr>
                                        <p:cTn id="41" dur="1000" fill="hold"/>
                                        <p:tgtEl>
                                          <p:spTgt spid="24"/>
                                        </p:tgtEl>
                                        <p:attrNameLst>
                                          <p:attrName>ppt_x</p:attrName>
                                        </p:attrNameLst>
                                      </p:cBhvr>
                                      <p:tavLst>
                                        <p:tav tm="0">
                                          <p:val>
                                            <p:strVal val="#ppt_x"/>
                                          </p:val>
                                        </p:tav>
                                        <p:tav tm="100000">
                                          <p:val>
                                            <p:strVal val="#ppt_x"/>
                                          </p:val>
                                        </p:tav>
                                      </p:tavLst>
                                    </p:anim>
                                    <p:anim calcmode="lin" valueType="num">
                                      <p:cBhvr>
                                        <p:cTn id="4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8" grpId="0" animBg="1"/>
      <p:bldP spid="24" grpId="0" animBg="1"/>
      <p:bldP spid="1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26</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Single Total Phenytoin Steady-State Serum Concentration Methods</a:t>
            </a:r>
          </a:p>
        </p:txBody>
      </p:sp>
      <p:sp>
        <p:nvSpPr>
          <p:cNvPr id="31" name="Rectangle 30"/>
          <p:cNvSpPr/>
          <p:nvPr/>
        </p:nvSpPr>
        <p:spPr>
          <a:xfrm>
            <a:off x="611560" y="2168860"/>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 graphical method that employs population </a:t>
            </a:r>
            <a:r>
              <a:rPr lang="en-US" sz="1600" dirty="0" err="1">
                <a:solidFill>
                  <a:schemeClr val="tx1"/>
                </a:solidFill>
              </a:rPr>
              <a:t>Michaelis-Menten</a:t>
            </a:r>
            <a:r>
              <a:rPr lang="en-US" sz="1600" dirty="0">
                <a:solidFill>
                  <a:schemeClr val="tx1"/>
                </a:solidFill>
              </a:rPr>
              <a:t> information using </a:t>
            </a:r>
            <a:r>
              <a:rPr lang="en-US" sz="1600" dirty="0" err="1">
                <a:solidFill>
                  <a:schemeClr val="tx1"/>
                </a:solidFill>
              </a:rPr>
              <a:t>Bayes’theorem</a:t>
            </a:r>
            <a:r>
              <a:rPr lang="en-US" sz="1600" dirty="0">
                <a:solidFill>
                  <a:schemeClr val="tx1"/>
                </a:solidFill>
              </a:rPr>
              <a:t> can also be used to adjust phenytoin doses using a single steady-state total concentration.</a:t>
            </a:r>
          </a:p>
        </p:txBody>
      </p:sp>
      <p:sp>
        <p:nvSpPr>
          <p:cNvPr id="8" name="Rectangle 7"/>
          <p:cNvSpPr/>
          <p:nvPr/>
        </p:nvSpPr>
        <p:spPr>
          <a:xfrm>
            <a:off x="611560" y="172374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VOZEH-SHEINER OR ORBIT GRAPH METHOD</a:t>
            </a:r>
          </a:p>
        </p:txBody>
      </p:sp>
      <p:sp>
        <p:nvSpPr>
          <p:cNvPr id="10" name="Rectangle 9"/>
          <p:cNvSpPr/>
          <p:nvPr/>
        </p:nvSpPr>
        <p:spPr>
          <a:xfrm>
            <a:off x="611560" y="3048053"/>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r>
              <a:rPr lang="en-US" sz="1600" b="1" dirty="0">
                <a:solidFill>
                  <a:srgbClr val="FFFF00"/>
                </a:solidFill>
              </a:rPr>
              <a:t>Example  </a:t>
            </a:r>
            <a:r>
              <a:rPr lang="en-US" sz="1600" dirty="0">
                <a:solidFill>
                  <a:schemeClr val="tx1"/>
                </a:solidFill>
              </a:rPr>
              <a:t>S.B is </a:t>
            </a:r>
            <a:r>
              <a:rPr lang="en-US" sz="1600" dirty="0">
                <a:solidFill>
                  <a:srgbClr val="FFFF00"/>
                </a:solidFill>
              </a:rPr>
              <a:t>37 years </a:t>
            </a:r>
            <a:r>
              <a:rPr lang="en-US" sz="1600" dirty="0">
                <a:solidFill>
                  <a:schemeClr val="tx1"/>
                </a:solidFill>
              </a:rPr>
              <a:t>old ,</a:t>
            </a:r>
            <a:r>
              <a:rPr lang="en-US" sz="1600" dirty="0">
                <a:solidFill>
                  <a:srgbClr val="FFFF00"/>
                </a:solidFill>
              </a:rPr>
              <a:t>70 kg </a:t>
            </a:r>
            <a:r>
              <a:rPr lang="en-US" sz="1600" dirty="0">
                <a:solidFill>
                  <a:schemeClr val="tx1"/>
                </a:solidFill>
              </a:rPr>
              <a:t>man with seizure that only partially controlled by using </a:t>
            </a:r>
            <a:r>
              <a:rPr lang="en-US" sz="1600" dirty="0">
                <a:solidFill>
                  <a:srgbClr val="FFFF00"/>
                </a:solidFill>
              </a:rPr>
              <a:t>300mg /day </a:t>
            </a:r>
            <a:r>
              <a:rPr lang="en-US" sz="1600" dirty="0">
                <a:solidFill>
                  <a:schemeClr val="tx1"/>
                </a:solidFill>
              </a:rPr>
              <a:t>of phenytoin capsules. His plasma concentration found  </a:t>
            </a:r>
            <a:r>
              <a:rPr lang="en-US" sz="1600" dirty="0">
                <a:solidFill>
                  <a:srgbClr val="FFFF00"/>
                </a:solidFill>
              </a:rPr>
              <a:t>8 mg/Liter </a:t>
            </a:r>
            <a:r>
              <a:rPr lang="en-US" sz="1600" dirty="0">
                <a:solidFill>
                  <a:schemeClr val="tx1"/>
                </a:solidFill>
              </a:rPr>
              <a:t>. Calculate maintenance dose to achieve </a:t>
            </a:r>
            <a:r>
              <a:rPr lang="en-US" sz="1600" dirty="0" err="1">
                <a:solidFill>
                  <a:schemeClr val="tx1"/>
                </a:solidFill>
              </a:rPr>
              <a:t>css</a:t>
            </a:r>
            <a:r>
              <a:rPr lang="en-US" sz="1600" dirty="0">
                <a:solidFill>
                  <a:schemeClr val="tx1"/>
                </a:solidFill>
              </a:rPr>
              <a:t> of </a:t>
            </a:r>
            <a:r>
              <a:rPr lang="en-US" sz="1600" dirty="0">
                <a:solidFill>
                  <a:srgbClr val="FFFF00"/>
                </a:solidFill>
              </a:rPr>
              <a:t>15 mg/liter</a:t>
            </a:r>
            <a:r>
              <a:rPr lang="en-US" sz="1600" dirty="0">
                <a:solidFill>
                  <a:schemeClr val="tx1"/>
                </a:solidFill>
              </a:rPr>
              <a:t>. using orbit graph method</a:t>
            </a:r>
          </a:p>
        </p:txBody>
      </p:sp>
      <p:sp>
        <p:nvSpPr>
          <p:cNvPr id="11" name="Rectangle 10"/>
          <p:cNvSpPr/>
          <p:nvPr/>
        </p:nvSpPr>
        <p:spPr>
          <a:xfrm>
            <a:off x="611560" y="3903148"/>
            <a:ext cx="7772400" cy="280076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r>
              <a:rPr lang="en-US" sz="1600" b="1" dirty="0">
                <a:solidFill>
                  <a:srgbClr val="FFFF00"/>
                </a:solidFill>
              </a:rPr>
              <a:t>Answer  </a:t>
            </a:r>
            <a:r>
              <a:rPr lang="en-US" sz="1600" dirty="0">
                <a:solidFill>
                  <a:schemeClr val="tx1"/>
                </a:solidFill>
              </a:rPr>
              <a:t> </a:t>
            </a:r>
          </a:p>
          <a:p>
            <a:pPr marL="285750" indent="-285750">
              <a:buFont typeface="Arial" pitchFamily="34" charset="0"/>
              <a:buChar char="•"/>
            </a:pPr>
            <a:r>
              <a:rPr lang="en-US" sz="1600" dirty="0">
                <a:solidFill>
                  <a:srgbClr val="FFFF00"/>
                </a:solidFill>
              </a:rPr>
              <a:t> conc.  (X= 8mg/liter)     </a:t>
            </a:r>
            <a:r>
              <a:rPr lang="en-US" sz="1600" dirty="0">
                <a:solidFill>
                  <a:schemeClr val="tx1"/>
                </a:solidFill>
              </a:rPr>
              <a:t>(s)(F)(dose)/T  )(0.92)(1) (300mg/day)=276m g/day</a:t>
            </a:r>
          </a:p>
          <a:p>
            <a:pPr marL="285750" indent="-285750">
              <a:buFont typeface="Arial" pitchFamily="34" charset="0"/>
              <a:buChar char="•"/>
            </a:pPr>
            <a:r>
              <a:rPr lang="en-US" sz="1600" dirty="0">
                <a:solidFill>
                  <a:schemeClr val="tx1"/>
                </a:solidFill>
              </a:rPr>
              <a:t>==276 mg/ day of phenytoin   =276/70kg= 3.94mg/kg/ day</a:t>
            </a:r>
          </a:p>
          <a:p>
            <a:pPr marL="285750" indent="-285750">
              <a:buFont typeface="Arial" pitchFamily="34" charset="0"/>
              <a:buChar char="•"/>
            </a:pPr>
            <a:r>
              <a:rPr lang="en-US" sz="1600" dirty="0">
                <a:solidFill>
                  <a:srgbClr val="FFFF00"/>
                </a:solidFill>
              </a:rPr>
              <a:t>Rate of administration (Y= 3.94mg/kg/ day)</a:t>
            </a:r>
          </a:p>
          <a:p>
            <a:pPr marL="285750" indent="-285750">
              <a:buFont typeface="Arial" pitchFamily="34" charset="0"/>
              <a:buChar char="•"/>
            </a:pPr>
            <a:r>
              <a:rPr lang="en-US" sz="1600" dirty="0">
                <a:solidFill>
                  <a:srgbClr val="FFFF00"/>
                </a:solidFill>
              </a:rPr>
              <a:t>Determine these data on x, y axis</a:t>
            </a:r>
          </a:p>
          <a:p>
            <a:pPr marL="285750" indent="-285750">
              <a:buFont typeface="Arial" pitchFamily="34" charset="0"/>
              <a:buChar char="•"/>
            </a:pPr>
            <a:r>
              <a:rPr lang="en-US" sz="1600" dirty="0">
                <a:solidFill>
                  <a:srgbClr val="FFFF00"/>
                </a:solidFill>
              </a:rPr>
              <a:t>Then plot a line (A) pass through these data to inter most of orbit (closer to the  center as possible </a:t>
            </a:r>
          </a:p>
          <a:p>
            <a:pPr marL="285750" indent="-285750">
              <a:buFont typeface="Arial" pitchFamily="34" charset="0"/>
              <a:buChar char="•"/>
            </a:pPr>
            <a:r>
              <a:rPr lang="en-US" sz="1600" dirty="0">
                <a:solidFill>
                  <a:schemeClr val="tx1"/>
                </a:solidFill>
              </a:rPr>
              <a:t>Specify B point by making B= 15 mg/ liter on X axis application</a:t>
            </a:r>
          </a:p>
          <a:p>
            <a:pPr marL="285750" indent="-285750">
              <a:buFont typeface="Arial" pitchFamily="34" charset="0"/>
              <a:buChar char="•"/>
            </a:pPr>
            <a:r>
              <a:rPr lang="en-US" sz="1600" dirty="0">
                <a:solidFill>
                  <a:schemeClr val="tx1"/>
                </a:solidFill>
              </a:rPr>
              <a:t>Draw line B  that intercept with y axis and Line A at the inter most of orbit</a:t>
            </a:r>
          </a:p>
          <a:p>
            <a:pPr marL="285750" indent="-285750">
              <a:buFont typeface="Arial" pitchFamily="34" charset="0"/>
              <a:buChar char="•"/>
            </a:pPr>
            <a:r>
              <a:rPr lang="en-US" sz="1600" dirty="0">
                <a:solidFill>
                  <a:schemeClr val="tx1"/>
                </a:solidFill>
              </a:rPr>
              <a:t>Point of intersection of line A&amp;B will be the point from drop </a:t>
            </a:r>
            <a:r>
              <a:rPr lang="en-US" sz="1600" dirty="0" err="1">
                <a:solidFill>
                  <a:schemeClr val="tx1"/>
                </a:solidFill>
              </a:rPr>
              <a:t>aline</a:t>
            </a:r>
            <a:r>
              <a:rPr lang="en-US" sz="1600" dirty="0">
                <a:solidFill>
                  <a:schemeClr val="tx1"/>
                </a:solidFill>
              </a:rPr>
              <a:t> on X-axis to find out Km value , &amp; on Y axis to find </a:t>
            </a:r>
            <a:r>
              <a:rPr lang="en-US" sz="1600" dirty="0" err="1">
                <a:solidFill>
                  <a:schemeClr val="tx1"/>
                </a:solidFill>
              </a:rPr>
              <a:t>vmax</a:t>
            </a:r>
            <a:r>
              <a:rPr lang="en-US" sz="1600" dirty="0">
                <a:solidFill>
                  <a:schemeClr val="tx1"/>
                </a:solidFill>
              </a:rPr>
              <a:t> value</a:t>
            </a:r>
          </a:p>
        </p:txBody>
      </p:sp>
    </p:spTree>
    <p:extLst>
      <p:ext uri="{BB962C8B-B14F-4D97-AF65-F5344CB8AC3E}">
        <p14:creationId xmlns:p14="http://schemas.microsoft.com/office/powerpoint/2010/main" val="13332775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anim calcmode="lin" valueType="num">
                                      <p:cBhvr>
                                        <p:cTn id="27" dur="1000" fill="hold"/>
                                        <p:tgtEl>
                                          <p:spTgt spid="31"/>
                                        </p:tgtEl>
                                        <p:attrNameLst>
                                          <p:attrName>ppt_x</p:attrName>
                                        </p:attrNameLst>
                                      </p:cBhvr>
                                      <p:tavLst>
                                        <p:tav tm="0">
                                          <p:val>
                                            <p:strVal val="#ppt_x"/>
                                          </p:val>
                                        </p:tav>
                                        <p:tav tm="100000">
                                          <p:val>
                                            <p:strVal val="#ppt_x"/>
                                          </p:val>
                                        </p:tav>
                                      </p:tavLst>
                                    </p:anim>
                                    <p:anim calcmode="lin" valueType="num">
                                      <p:cBhvr>
                                        <p:cTn id="2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8"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27</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2015" y="7299430"/>
            <a:ext cx="6981825" cy="664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4572000" y="1493785"/>
            <a:ext cx="0" cy="4815535"/>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H="1">
            <a:off x="251520" y="6219310"/>
            <a:ext cx="738082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4481990" y="405907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4481990" y="333899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a:xfrm>
            <a:off x="4481990" y="477915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0" name="Straight Connector 19"/>
          <p:cNvCxnSpPr/>
          <p:nvPr/>
        </p:nvCxnSpPr>
        <p:spPr>
          <a:xfrm>
            <a:off x="4481990" y="54992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4481990" y="585927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a:off x="4481990" y="513919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3" name="Straight Connector 22"/>
          <p:cNvCxnSpPr/>
          <p:nvPr/>
        </p:nvCxnSpPr>
        <p:spPr>
          <a:xfrm>
            <a:off x="4481990" y="441911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4" name="Straight Connector 23"/>
          <p:cNvCxnSpPr/>
          <p:nvPr/>
        </p:nvCxnSpPr>
        <p:spPr>
          <a:xfrm>
            <a:off x="4481990" y="36990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5" name="Straight Connector 24"/>
          <p:cNvCxnSpPr/>
          <p:nvPr/>
        </p:nvCxnSpPr>
        <p:spPr>
          <a:xfrm>
            <a:off x="38519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7" name="Straight Connector 26"/>
          <p:cNvCxnSpPr/>
          <p:nvPr/>
        </p:nvCxnSpPr>
        <p:spPr>
          <a:xfrm>
            <a:off x="31318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24117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0" name="Straight Connector 29"/>
          <p:cNvCxnSpPr/>
          <p:nvPr/>
        </p:nvCxnSpPr>
        <p:spPr>
          <a:xfrm>
            <a:off x="16916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1" name="Straight Connector 30"/>
          <p:cNvCxnSpPr/>
          <p:nvPr/>
        </p:nvCxnSpPr>
        <p:spPr>
          <a:xfrm>
            <a:off x="52920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2" name="Straight Connector 31"/>
          <p:cNvCxnSpPr/>
          <p:nvPr/>
        </p:nvCxnSpPr>
        <p:spPr>
          <a:xfrm>
            <a:off x="60121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3" name="Straight Connector 32"/>
          <p:cNvCxnSpPr/>
          <p:nvPr/>
        </p:nvCxnSpPr>
        <p:spPr>
          <a:xfrm>
            <a:off x="67322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4" name="Straight Connector 33"/>
          <p:cNvCxnSpPr/>
          <p:nvPr/>
        </p:nvCxnSpPr>
        <p:spPr>
          <a:xfrm>
            <a:off x="74523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5" name="Straight Connector 34"/>
          <p:cNvCxnSpPr/>
          <p:nvPr/>
        </p:nvCxnSpPr>
        <p:spPr>
          <a:xfrm>
            <a:off x="42119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6" name="Straight Connector 35"/>
          <p:cNvCxnSpPr/>
          <p:nvPr/>
        </p:nvCxnSpPr>
        <p:spPr>
          <a:xfrm>
            <a:off x="34918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7" name="Straight Connector 36"/>
          <p:cNvCxnSpPr/>
          <p:nvPr/>
        </p:nvCxnSpPr>
        <p:spPr>
          <a:xfrm>
            <a:off x="277180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8" name="Straight Connector 37"/>
          <p:cNvCxnSpPr/>
          <p:nvPr/>
        </p:nvCxnSpPr>
        <p:spPr>
          <a:xfrm>
            <a:off x="20517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9" name="Straight Connector 38"/>
          <p:cNvCxnSpPr/>
          <p:nvPr/>
        </p:nvCxnSpPr>
        <p:spPr>
          <a:xfrm>
            <a:off x="49320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40" name="Straight Connector 39"/>
          <p:cNvCxnSpPr/>
          <p:nvPr/>
        </p:nvCxnSpPr>
        <p:spPr>
          <a:xfrm>
            <a:off x="56521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41" name="Straight Connector 40"/>
          <p:cNvCxnSpPr/>
          <p:nvPr/>
        </p:nvCxnSpPr>
        <p:spPr>
          <a:xfrm>
            <a:off x="6327195"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42" name="Straight Connector 41"/>
          <p:cNvCxnSpPr/>
          <p:nvPr/>
        </p:nvCxnSpPr>
        <p:spPr>
          <a:xfrm>
            <a:off x="70922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55" name="Freeform 54"/>
          <p:cNvSpPr/>
          <p:nvPr/>
        </p:nvSpPr>
        <p:spPr>
          <a:xfrm rot="7740252">
            <a:off x="4125755" y="2639748"/>
            <a:ext cx="2107625" cy="2173264"/>
          </a:xfrm>
          <a:custGeom>
            <a:avLst/>
            <a:gdLst>
              <a:gd name="connsiteX0" fmla="*/ 129351 w 1884236"/>
              <a:gd name="connsiteY0" fmla="*/ 1531174 h 1779759"/>
              <a:gd name="connsiteX1" fmla="*/ 139984 w 1884236"/>
              <a:gd name="connsiteY1" fmla="*/ 63881 h 1779759"/>
              <a:gd name="connsiteX2" fmla="*/ 1883723 w 1884236"/>
              <a:gd name="connsiteY2" fmla="*/ 404123 h 1779759"/>
              <a:gd name="connsiteX3" fmla="*/ 320737 w 1884236"/>
              <a:gd name="connsiteY3" fmla="*/ 1669397 h 1779759"/>
              <a:gd name="connsiteX4" fmla="*/ 129351 w 1884236"/>
              <a:gd name="connsiteY4" fmla="*/ 1531174 h 177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236" h="1779759">
                <a:moveTo>
                  <a:pt x="129351" y="1531174"/>
                </a:moveTo>
                <a:cubicBezTo>
                  <a:pt x="99226" y="1263588"/>
                  <a:pt x="-152411" y="251723"/>
                  <a:pt x="139984" y="63881"/>
                </a:cubicBezTo>
                <a:cubicBezTo>
                  <a:pt x="432379" y="-123961"/>
                  <a:pt x="1853598" y="136537"/>
                  <a:pt x="1883723" y="404123"/>
                </a:cubicBezTo>
                <a:cubicBezTo>
                  <a:pt x="1913848" y="671709"/>
                  <a:pt x="609588" y="1479783"/>
                  <a:pt x="320737" y="1669397"/>
                </a:cubicBezTo>
                <a:cubicBezTo>
                  <a:pt x="31886" y="1859011"/>
                  <a:pt x="159476" y="1798760"/>
                  <a:pt x="129351" y="153117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9" name="Freeform 58"/>
          <p:cNvSpPr/>
          <p:nvPr/>
        </p:nvSpPr>
        <p:spPr>
          <a:xfrm rot="7855142">
            <a:off x="4262488" y="2754944"/>
            <a:ext cx="1834158" cy="1924122"/>
          </a:xfrm>
          <a:custGeom>
            <a:avLst/>
            <a:gdLst>
              <a:gd name="connsiteX0" fmla="*/ 129351 w 1884236"/>
              <a:gd name="connsiteY0" fmla="*/ 1531174 h 1779759"/>
              <a:gd name="connsiteX1" fmla="*/ 139984 w 1884236"/>
              <a:gd name="connsiteY1" fmla="*/ 63881 h 1779759"/>
              <a:gd name="connsiteX2" fmla="*/ 1883723 w 1884236"/>
              <a:gd name="connsiteY2" fmla="*/ 404123 h 1779759"/>
              <a:gd name="connsiteX3" fmla="*/ 320737 w 1884236"/>
              <a:gd name="connsiteY3" fmla="*/ 1669397 h 1779759"/>
              <a:gd name="connsiteX4" fmla="*/ 129351 w 1884236"/>
              <a:gd name="connsiteY4" fmla="*/ 1531174 h 177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236" h="1779759">
                <a:moveTo>
                  <a:pt x="129351" y="1531174"/>
                </a:moveTo>
                <a:cubicBezTo>
                  <a:pt x="99226" y="1263588"/>
                  <a:pt x="-152411" y="251723"/>
                  <a:pt x="139984" y="63881"/>
                </a:cubicBezTo>
                <a:cubicBezTo>
                  <a:pt x="432379" y="-123961"/>
                  <a:pt x="1853598" y="136537"/>
                  <a:pt x="1883723" y="404123"/>
                </a:cubicBezTo>
                <a:cubicBezTo>
                  <a:pt x="1913848" y="671709"/>
                  <a:pt x="609588" y="1479783"/>
                  <a:pt x="320737" y="1669397"/>
                </a:cubicBezTo>
                <a:cubicBezTo>
                  <a:pt x="31886" y="1859011"/>
                  <a:pt x="159476" y="1798760"/>
                  <a:pt x="129351" y="153117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0" name="Freeform 59"/>
          <p:cNvSpPr/>
          <p:nvPr/>
        </p:nvSpPr>
        <p:spPr>
          <a:xfrm rot="7855142">
            <a:off x="4451965" y="2948425"/>
            <a:ext cx="1455205" cy="1537893"/>
          </a:xfrm>
          <a:custGeom>
            <a:avLst/>
            <a:gdLst>
              <a:gd name="connsiteX0" fmla="*/ 129351 w 1884236"/>
              <a:gd name="connsiteY0" fmla="*/ 1531174 h 1779759"/>
              <a:gd name="connsiteX1" fmla="*/ 139984 w 1884236"/>
              <a:gd name="connsiteY1" fmla="*/ 63881 h 1779759"/>
              <a:gd name="connsiteX2" fmla="*/ 1883723 w 1884236"/>
              <a:gd name="connsiteY2" fmla="*/ 404123 h 1779759"/>
              <a:gd name="connsiteX3" fmla="*/ 320737 w 1884236"/>
              <a:gd name="connsiteY3" fmla="*/ 1669397 h 1779759"/>
              <a:gd name="connsiteX4" fmla="*/ 129351 w 1884236"/>
              <a:gd name="connsiteY4" fmla="*/ 1531174 h 177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236" h="1779759">
                <a:moveTo>
                  <a:pt x="129351" y="1531174"/>
                </a:moveTo>
                <a:cubicBezTo>
                  <a:pt x="99226" y="1263588"/>
                  <a:pt x="-152411" y="251723"/>
                  <a:pt x="139984" y="63881"/>
                </a:cubicBezTo>
                <a:cubicBezTo>
                  <a:pt x="432379" y="-123961"/>
                  <a:pt x="1853598" y="136537"/>
                  <a:pt x="1883723" y="404123"/>
                </a:cubicBezTo>
                <a:cubicBezTo>
                  <a:pt x="1913848" y="671709"/>
                  <a:pt x="609588" y="1479783"/>
                  <a:pt x="320737" y="1669397"/>
                </a:cubicBezTo>
                <a:cubicBezTo>
                  <a:pt x="31886" y="1859011"/>
                  <a:pt x="159476" y="1798760"/>
                  <a:pt x="129351" y="153117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2" name="Freeform 61"/>
          <p:cNvSpPr/>
          <p:nvPr/>
        </p:nvSpPr>
        <p:spPr>
          <a:xfrm rot="7855142">
            <a:off x="4580542" y="3062257"/>
            <a:ext cx="1173916" cy="1218065"/>
          </a:xfrm>
          <a:custGeom>
            <a:avLst/>
            <a:gdLst>
              <a:gd name="connsiteX0" fmla="*/ 129351 w 1884236"/>
              <a:gd name="connsiteY0" fmla="*/ 1531174 h 1779759"/>
              <a:gd name="connsiteX1" fmla="*/ 139984 w 1884236"/>
              <a:gd name="connsiteY1" fmla="*/ 63881 h 1779759"/>
              <a:gd name="connsiteX2" fmla="*/ 1883723 w 1884236"/>
              <a:gd name="connsiteY2" fmla="*/ 404123 h 1779759"/>
              <a:gd name="connsiteX3" fmla="*/ 320737 w 1884236"/>
              <a:gd name="connsiteY3" fmla="*/ 1669397 h 1779759"/>
              <a:gd name="connsiteX4" fmla="*/ 129351 w 1884236"/>
              <a:gd name="connsiteY4" fmla="*/ 1531174 h 177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236" h="1779759">
                <a:moveTo>
                  <a:pt x="129351" y="1531174"/>
                </a:moveTo>
                <a:cubicBezTo>
                  <a:pt x="99226" y="1263588"/>
                  <a:pt x="-152411" y="251723"/>
                  <a:pt x="139984" y="63881"/>
                </a:cubicBezTo>
                <a:cubicBezTo>
                  <a:pt x="432379" y="-123961"/>
                  <a:pt x="1853598" y="136537"/>
                  <a:pt x="1883723" y="404123"/>
                </a:cubicBezTo>
                <a:cubicBezTo>
                  <a:pt x="1913848" y="671709"/>
                  <a:pt x="609588" y="1479783"/>
                  <a:pt x="320737" y="1669397"/>
                </a:cubicBezTo>
                <a:cubicBezTo>
                  <a:pt x="31886" y="1859011"/>
                  <a:pt x="159476" y="1798760"/>
                  <a:pt x="129351" y="153117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3" name="Freeform 62"/>
          <p:cNvSpPr/>
          <p:nvPr/>
        </p:nvSpPr>
        <p:spPr>
          <a:xfrm rot="7855142">
            <a:off x="4689687" y="3165270"/>
            <a:ext cx="964074" cy="1031422"/>
          </a:xfrm>
          <a:custGeom>
            <a:avLst/>
            <a:gdLst>
              <a:gd name="connsiteX0" fmla="*/ 129351 w 1884236"/>
              <a:gd name="connsiteY0" fmla="*/ 1531174 h 1779759"/>
              <a:gd name="connsiteX1" fmla="*/ 139984 w 1884236"/>
              <a:gd name="connsiteY1" fmla="*/ 63881 h 1779759"/>
              <a:gd name="connsiteX2" fmla="*/ 1883723 w 1884236"/>
              <a:gd name="connsiteY2" fmla="*/ 404123 h 1779759"/>
              <a:gd name="connsiteX3" fmla="*/ 320737 w 1884236"/>
              <a:gd name="connsiteY3" fmla="*/ 1669397 h 1779759"/>
              <a:gd name="connsiteX4" fmla="*/ 129351 w 1884236"/>
              <a:gd name="connsiteY4" fmla="*/ 1531174 h 177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236" h="1779759">
                <a:moveTo>
                  <a:pt x="129351" y="1531174"/>
                </a:moveTo>
                <a:cubicBezTo>
                  <a:pt x="99226" y="1263588"/>
                  <a:pt x="-152411" y="251723"/>
                  <a:pt x="139984" y="63881"/>
                </a:cubicBezTo>
                <a:cubicBezTo>
                  <a:pt x="432379" y="-123961"/>
                  <a:pt x="1853598" y="136537"/>
                  <a:pt x="1883723" y="404123"/>
                </a:cubicBezTo>
                <a:cubicBezTo>
                  <a:pt x="1913848" y="671709"/>
                  <a:pt x="609588" y="1479783"/>
                  <a:pt x="320737" y="1669397"/>
                </a:cubicBezTo>
                <a:cubicBezTo>
                  <a:pt x="31886" y="1859011"/>
                  <a:pt x="159476" y="1798760"/>
                  <a:pt x="129351" y="153117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Rectangle 3"/>
          <p:cNvSpPr/>
          <p:nvPr/>
        </p:nvSpPr>
        <p:spPr>
          <a:xfrm>
            <a:off x="146665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16</a:t>
            </a:r>
            <a:endParaRPr lang="ar-IQ" sz="1400" dirty="0"/>
          </a:p>
        </p:txBody>
      </p:sp>
      <p:sp>
        <p:nvSpPr>
          <p:cNvPr id="44" name="Rectangle 43"/>
          <p:cNvSpPr/>
          <p:nvPr/>
        </p:nvSpPr>
        <p:spPr>
          <a:xfrm>
            <a:off x="218673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12</a:t>
            </a:r>
            <a:endParaRPr lang="ar-IQ" sz="1400" dirty="0"/>
          </a:p>
        </p:txBody>
      </p:sp>
      <p:sp>
        <p:nvSpPr>
          <p:cNvPr id="47" name="Rectangle 46"/>
          <p:cNvSpPr/>
          <p:nvPr/>
        </p:nvSpPr>
        <p:spPr>
          <a:xfrm>
            <a:off x="36268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4</a:t>
            </a:r>
            <a:endParaRPr lang="ar-IQ" sz="1400" dirty="0"/>
          </a:p>
        </p:txBody>
      </p:sp>
      <p:sp>
        <p:nvSpPr>
          <p:cNvPr id="49" name="Rectangle 48"/>
          <p:cNvSpPr/>
          <p:nvPr/>
        </p:nvSpPr>
        <p:spPr>
          <a:xfrm>
            <a:off x="290681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8</a:t>
            </a:r>
            <a:endParaRPr lang="ar-IQ" sz="1400" dirty="0"/>
          </a:p>
        </p:txBody>
      </p:sp>
      <p:sp>
        <p:nvSpPr>
          <p:cNvPr id="50" name="Rectangle 49"/>
          <p:cNvSpPr/>
          <p:nvPr/>
        </p:nvSpPr>
        <p:spPr>
          <a:xfrm>
            <a:off x="1646675" y="6534345"/>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err="1">
                <a:solidFill>
                  <a:srgbClr val="FFFF00"/>
                </a:solidFill>
              </a:rPr>
              <a:t>Css</a:t>
            </a:r>
            <a:r>
              <a:rPr lang="en-US" sz="1600" b="1" dirty="0">
                <a:solidFill>
                  <a:srgbClr val="FFFF00"/>
                </a:solidFill>
              </a:rPr>
              <a:t>  (</a:t>
            </a:r>
            <a:r>
              <a:rPr lang="en-US" sz="1600" b="1" dirty="0" err="1">
                <a:solidFill>
                  <a:srgbClr val="FFFF00"/>
                </a:solidFill>
              </a:rPr>
              <a:t>ug</a:t>
            </a:r>
            <a:r>
              <a:rPr lang="en-US" sz="1600" b="1" dirty="0">
                <a:solidFill>
                  <a:srgbClr val="FFFF00"/>
                </a:solidFill>
              </a:rPr>
              <a:t>/ml)</a:t>
            </a:r>
            <a:endParaRPr lang="ar-IQ" sz="1600" b="1" dirty="0">
              <a:solidFill>
                <a:srgbClr val="FFFF00"/>
              </a:solidFill>
            </a:endParaRPr>
          </a:p>
        </p:txBody>
      </p:sp>
      <p:sp>
        <p:nvSpPr>
          <p:cNvPr id="51" name="Rectangle 50"/>
          <p:cNvSpPr/>
          <p:nvPr/>
        </p:nvSpPr>
        <p:spPr>
          <a:xfrm>
            <a:off x="4977045" y="6534345"/>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FF00"/>
                </a:solidFill>
              </a:rPr>
              <a:t>Km  (</a:t>
            </a:r>
            <a:r>
              <a:rPr lang="en-US" sz="1600" b="1" dirty="0" err="1">
                <a:solidFill>
                  <a:srgbClr val="FFFF00"/>
                </a:solidFill>
              </a:rPr>
              <a:t>ug</a:t>
            </a:r>
            <a:r>
              <a:rPr lang="en-US" sz="1600" b="1" dirty="0">
                <a:solidFill>
                  <a:srgbClr val="FFFF00"/>
                </a:solidFill>
              </a:rPr>
              <a:t>/ml)</a:t>
            </a:r>
            <a:endParaRPr lang="ar-IQ" sz="1600" b="1" dirty="0">
              <a:solidFill>
                <a:srgbClr val="FFFF00"/>
              </a:solidFill>
            </a:endParaRPr>
          </a:p>
        </p:txBody>
      </p:sp>
      <p:sp>
        <p:nvSpPr>
          <p:cNvPr id="52" name="Rectangle 51"/>
          <p:cNvSpPr/>
          <p:nvPr/>
        </p:nvSpPr>
        <p:spPr>
          <a:xfrm>
            <a:off x="434697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0</a:t>
            </a:r>
            <a:endParaRPr lang="ar-IQ" sz="1400" dirty="0"/>
          </a:p>
        </p:txBody>
      </p:sp>
      <p:sp>
        <p:nvSpPr>
          <p:cNvPr id="53" name="Rectangle 52"/>
          <p:cNvSpPr/>
          <p:nvPr/>
        </p:nvSpPr>
        <p:spPr>
          <a:xfrm>
            <a:off x="506705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4</a:t>
            </a:r>
            <a:endParaRPr lang="ar-IQ" sz="1400" dirty="0"/>
          </a:p>
        </p:txBody>
      </p:sp>
      <p:sp>
        <p:nvSpPr>
          <p:cNvPr id="54" name="Rectangle 53"/>
          <p:cNvSpPr/>
          <p:nvPr/>
        </p:nvSpPr>
        <p:spPr>
          <a:xfrm>
            <a:off x="578713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8</a:t>
            </a:r>
            <a:endParaRPr lang="ar-IQ" sz="1400" dirty="0"/>
          </a:p>
        </p:txBody>
      </p:sp>
      <p:sp>
        <p:nvSpPr>
          <p:cNvPr id="56" name="Rectangle 55"/>
          <p:cNvSpPr/>
          <p:nvPr/>
        </p:nvSpPr>
        <p:spPr>
          <a:xfrm>
            <a:off x="650721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12</a:t>
            </a:r>
            <a:endParaRPr lang="ar-IQ" sz="1400" dirty="0"/>
          </a:p>
        </p:txBody>
      </p:sp>
      <p:sp>
        <p:nvSpPr>
          <p:cNvPr id="57" name="Rectangle 56"/>
          <p:cNvSpPr/>
          <p:nvPr/>
        </p:nvSpPr>
        <p:spPr>
          <a:xfrm>
            <a:off x="72272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16</a:t>
            </a:r>
            <a:endParaRPr lang="ar-IQ" sz="1400" dirty="0"/>
          </a:p>
        </p:txBody>
      </p:sp>
      <p:sp>
        <p:nvSpPr>
          <p:cNvPr id="58" name="Rectangle 57"/>
          <p:cNvSpPr/>
          <p:nvPr/>
        </p:nvSpPr>
        <p:spPr>
          <a:xfrm>
            <a:off x="4139335" y="536421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2</a:t>
            </a:r>
            <a:endParaRPr lang="ar-IQ" sz="1400" dirty="0"/>
          </a:p>
        </p:txBody>
      </p:sp>
      <p:sp>
        <p:nvSpPr>
          <p:cNvPr id="61" name="Rectangle 60"/>
          <p:cNvSpPr/>
          <p:nvPr/>
        </p:nvSpPr>
        <p:spPr>
          <a:xfrm>
            <a:off x="4121950" y="464413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4</a:t>
            </a:r>
            <a:endParaRPr lang="ar-IQ" sz="1400" dirty="0"/>
          </a:p>
        </p:txBody>
      </p:sp>
      <p:sp>
        <p:nvSpPr>
          <p:cNvPr id="64" name="Rectangle 63"/>
          <p:cNvSpPr/>
          <p:nvPr/>
        </p:nvSpPr>
        <p:spPr>
          <a:xfrm>
            <a:off x="4121950" y="392405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6</a:t>
            </a:r>
            <a:endParaRPr lang="ar-IQ" sz="1400" dirty="0"/>
          </a:p>
        </p:txBody>
      </p:sp>
      <p:sp>
        <p:nvSpPr>
          <p:cNvPr id="65" name="Rectangle 64"/>
          <p:cNvSpPr/>
          <p:nvPr/>
        </p:nvSpPr>
        <p:spPr>
          <a:xfrm>
            <a:off x="4121950" y="239388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10</a:t>
            </a:r>
            <a:endParaRPr lang="ar-IQ" sz="1400" dirty="0"/>
          </a:p>
        </p:txBody>
      </p:sp>
      <p:sp>
        <p:nvSpPr>
          <p:cNvPr id="66" name="Rectangle 65"/>
          <p:cNvSpPr/>
          <p:nvPr/>
        </p:nvSpPr>
        <p:spPr>
          <a:xfrm>
            <a:off x="2411760" y="1718810"/>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FF00"/>
                </a:solidFill>
              </a:rPr>
              <a:t>Rate of administration  (mg/kg/day)</a:t>
            </a:r>
            <a:endParaRPr lang="ar-IQ" sz="1600" b="1" dirty="0">
              <a:solidFill>
                <a:srgbClr val="FFFF00"/>
              </a:solidFill>
            </a:endParaRPr>
          </a:p>
        </p:txBody>
      </p:sp>
      <p:sp>
        <p:nvSpPr>
          <p:cNvPr id="67" name="Rectangle 66"/>
          <p:cNvSpPr/>
          <p:nvPr/>
        </p:nvSpPr>
        <p:spPr>
          <a:xfrm>
            <a:off x="5067055" y="1583795"/>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err="1">
                <a:solidFill>
                  <a:srgbClr val="FFFF00"/>
                </a:solidFill>
              </a:rPr>
              <a:t>Vmax</a:t>
            </a:r>
            <a:endParaRPr lang="en-US" sz="1600" b="1" dirty="0">
              <a:solidFill>
                <a:srgbClr val="FFFF00"/>
              </a:solidFill>
            </a:endParaRPr>
          </a:p>
          <a:p>
            <a:pPr algn="ctr"/>
            <a:r>
              <a:rPr lang="en-US" sz="1600" b="1" dirty="0">
                <a:solidFill>
                  <a:srgbClr val="FFFF00"/>
                </a:solidFill>
              </a:rPr>
              <a:t>(mg/kg/day)</a:t>
            </a:r>
            <a:endParaRPr lang="ar-IQ" sz="1600" b="1" dirty="0">
              <a:solidFill>
                <a:srgbClr val="FFFF00"/>
              </a:solidFill>
            </a:endParaRPr>
          </a:p>
        </p:txBody>
      </p:sp>
      <p:sp>
        <p:nvSpPr>
          <p:cNvPr id="68" name="Rectangle 67"/>
          <p:cNvSpPr/>
          <p:nvPr/>
        </p:nvSpPr>
        <p:spPr>
          <a:xfrm>
            <a:off x="5517105" y="349166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t>.5</a:t>
            </a:r>
            <a:endParaRPr lang="ar-IQ" sz="1200" dirty="0"/>
          </a:p>
        </p:txBody>
      </p:sp>
      <p:sp>
        <p:nvSpPr>
          <p:cNvPr id="69" name="Rectangle 68"/>
          <p:cNvSpPr/>
          <p:nvPr/>
        </p:nvSpPr>
        <p:spPr>
          <a:xfrm>
            <a:off x="5697125" y="349166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t>.75</a:t>
            </a:r>
            <a:endParaRPr lang="ar-IQ" sz="1200" dirty="0"/>
          </a:p>
        </p:txBody>
      </p:sp>
      <p:sp>
        <p:nvSpPr>
          <p:cNvPr id="70" name="Rectangle 69"/>
          <p:cNvSpPr/>
          <p:nvPr/>
        </p:nvSpPr>
        <p:spPr>
          <a:xfrm>
            <a:off x="5877145" y="349166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t>.9</a:t>
            </a:r>
            <a:endParaRPr lang="ar-IQ" sz="1200" dirty="0"/>
          </a:p>
        </p:txBody>
      </p:sp>
      <p:sp>
        <p:nvSpPr>
          <p:cNvPr id="71" name="Rectangle 70"/>
          <p:cNvSpPr/>
          <p:nvPr/>
        </p:nvSpPr>
        <p:spPr>
          <a:xfrm>
            <a:off x="6102170" y="349166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t>.95</a:t>
            </a:r>
            <a:endParaRPr lang="ar-IQ" sz="1200" dirty="0"/>
          </a:p>
        </p:txBody>
      </p:sp>
      <p:sp>
        <p:nvSpPr>
          <p:cNvPr id="72" name="Rectangle 71"/>
          <p:cNvSpPr/>
          <p:nvPr/>
        </p:nvSpPr>
        <p:spPr>
          <a:xfrm>
            <a:off x="6327195" y="3491660"/>
            <a:ext cx="55568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t>.975</a:t>
            </a:r>
            <a:endParaRPr lang="ar-IQ" sz="1200" dirty="0"/>
          </a:p>
        </p:txBody>
      </p:sp>
      <p:sp>
        <p:nvSpPr>
          <p:cNvPr id="73" name="Rectangle 72"/>
          <p:cNvSpPr/>
          <p:nvPr/>
        </p:nvSpPr>
        <p:spPr>
          <a:xfrm>
            <a:off x="5112060" y="344665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solidFill>
                  <a:srgbClr val="FF0000"/>
                </a:solidFill>
              </a:rPr>
              <a:t>.</a:t>
            </a:r>
            <a:endParaRPr lang="ar-IQ" sz="3200" b="1" dirty="0">
              <a:solidFill>
                <a:srgbClr val="FF0000"/>
              </a:solidFill>
            </a:endParaRPr>
          </a:p>
        </p:txBody>
      </p:sp>
      <p:cxnSp>
        <p:nvCxnSpPr>
          <p:cNvPr id="74" name="Straight Connector 73"/>
          <p:cNvCxnSpPr/>
          <p:nvPr/>
        </p:nvCxnSpPr>
        <p:spPr>
          <a:xfrm>
            <a:off x="4481990" y="2573905"/>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75" name="Rectangle 74"/>
          <p:cNvSpPr/>
          <p:nvPr/>
        </p:nvSpPr>
        <p:spPr>
          <a:xfrm>
            <a:off x="4121950" y="320397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8</a:t>
            </a:r>
            <a:endParaRPr lang="ar-IQ" sz="1400" dirty="0"/>
          </a:p>
        </p:txBody>
      </p:sp>
      <p:cxnSp>
        <p:nvCxnSpPr>
          <p:cNvPr id="76" name="Straight Connector 75"/>
          <p:cNvCxnSpPr/>
          <p:nvPr/>
        </p:nvCxnSpPr>
        <p:spPr>
          <a:xfrm>
            <a:off x="4481990" y="297895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77" name="Straight Connector 76"/>
          <p:cNvCxnSpPr/>
          <p:nvPr/>
        </p:nvCxnSpPr>
        <p:spPr>
          <a:xfrm>
            <a:off x="4481990" y="2213865"/>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78" name="Straight Connector 77"/>
          <p:cNvCxnSpPr/>
          <p:nvPr/>
        </p:nvCxnSpPr>
        <p:spPr>
          <a:xfrm>
            <a:off x="4481990" y="18988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79" name="Rectangle 78"/>
          <p:cNvSpPr/>
          <p:nvPr/>
        </p:nvSpPr>
        <p:spPr>
          <a:xfrm>
            <a:off x="4121950" y="176381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12</a:t>
            </a:r>
            <a:endParaRPr lang="ar-IQ" sz="1400" dirty="0"/>
          </a:p>
        </p:txBody>
      </p:sp>
      <p:cxnSp>
        <p:nvCxnSpPr>
          <p:cNvPr id="11" name="Straight Connector 10"/>
          <p:cNvCxnSpPr/>
          <p:nvPr/>
        </p:nvCxnSpPr>
        <p:spPr>
          <a:xfrm flipV="1">
            <a:off x="1826695" y="3566089"/>
            <a:ext cx="4185465" cy="2653221"/>
          </a:xfrm>
          <a:prstGeom prst="line">
            <a:avLst/>
          </a:prstGeom>
          <a:ln>
            <a:solidFill>
              <a:srgbClr val="FFFF00"/>
            </a:solidFill>
          </a:ln>
        </p:spPr>
        <p:style>
          <a:lnRef idx="3">
            <a:schemeClr val="accent5"/>
          </a:lnRef>
          <a:fillRef idx="0">
            <a:schemeClr val="accent5"/>
          </a:fillRef>
          <a:effectRef idx="2">
            <a:schemeClr val="accent5"/>
          </a:effectRef>
          <a:fontRef idx="minor">
            <a:schemeClr val="tx1"/>
          </a:fontRef>
        </p:style>
      </p:cxnSp>
      <p:cxnSp>
        <p:nvCxnSpPr>
          <p:cNvPr id="83" name="Straight Connector 82"/>
          <p:cNvCxnSpPr/>
          <p:nvPr/>
        </p:nvCxnSpPr>
        <p:spPr>
          <a:xfrm flipV="1">
            <a:off x="3176845" y="2952738"/>
            <a:ext cx="3240360" cy="3221567"/>
          </a:xfrm>
          <a:prstGeom prst="line">
            <a:avLst/>
          </a:prstGeom>
          <a:ln>
            <a:solidFill>
              <a:srgbClr val="66FF33"/>
            </a:solidFill>
          </a:ln>
        </p:spPr>
        <p:style>
          <a:lnRef idx="3">
            <a:schemeClr val="accent5"/>
          </a:lnRef>
          <a:fillRef idx="0">
            <a:schemeClr val="accent5"/>
          </a:fillRef>
          <a:effectRef idx="2">
            <a:schemeClr val="accent5"/>
          </a:effectRef>
          <a:fontRef idx="minor">
            <a:schemeClr val="tx1"/>
          </a:fontRef>
        </p:style>
      </p:cxnSp>
      <p:sp>
        <p:nvSpPr>
          <p:cNvPr id="82" name="Rectangle 81"/>
          <p:cNvSpPr/>
          <p:nvPr/>
        </p:nvSpPr>
        <p:spPr>
          <a:xfrm>
            <a:off x="2951820" y="608429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0000"/>
                </a:solidFill>
              </a:rPr>
              <a:t>X</a:t>
            </a:r>
            <a:endParaRPr lang="ar-IQ" sz="1600" b="1" dirty="0">
              <a:solidFill>
                <a:srgbClr val="FF0000"/>
              </a:solidFill>
            </a:endParaRPr>
          </a:p>
        </p:txBody>
      </p:sp>
      <p:sp>
        <p:nvSpPr>
          <p:cNvPr id="81" name="Rectangle 80"/>
          <p:cNvSpPr/>
          <p:nvPr/>
        </p:nvSpPr>
        <p:spPr>
          <a:xfrm>
            <a:off x="4371547" y="468914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0000"/>
                </a:solidFill>
              </a:rPr>
              <a:t>X</a:t>
            </a:r>
            <a:endParaRPr lang="ar-IQ" sz="1600" b="1" dirty="0">
              <a:solidFill>
                <a:srgbClr val="FF0000"/>
              </a:solidFill>
            </a:endParaRPr>
          </a:p>
        </p:txBody>
      </p:sp>
      <p:cxnSp>
        <p:nvCxnSpPr>
          <p:cNvPr id="84" name="Straight Connector 83"/>
          <p:cNvCxnSpPr/>
          <p:nvPr/>
        </p:nvCxnSpPr>
        <p:spPr>
          <a:xfrm flipV="1">
            <a:off x="5472100" y="3474004"/>
            <a:ext cx="0" cy="2880321"/>
          </a:xfrm>
          <a:prstGeom prst="line">
            <a:avLst/>
          </a:prstGeom>
          <a:ln>
            <a:solidFill>
              <a:schemeClr val="tx1"/>
            </a:solidFill>
            <a:prstDash val="dash"/>
          </a:ln>
        </p:spPr>
        <p:style>
          <a:lnRef idx="3">
            <a:schemeClr val="accent5"/>
          </a:lnRef>
          <a:fillRef idx="0">
            <a:schemeClr val="accent5"/>
          </a:fillRef>
          <a:effectRef idx="2">
            <a:schemeClr val="accent5"/>
          </a:effectRef>
          <a:fontRef idx="minor">
            <a:schemeClr val="tx1"/>
          </a:fontRef>
        </p:style>
      </p:cxnSp>
      <p:cxnSp>
        <p:nvCxnSpPr>
          <p:cNvPr id="92" name="Straight Connector 91"/>
          <p:cNvCxnSpPr/>
          <p:nvPr/>
        </p:nvCxnSpPr>
        <p:spPr>
          <a:xfrm>
            <a:off x="97160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93" name="Rectangle 92"/>
          <p:cNvSpPr/>
          <p:nvPr/>
        </p:nvSpPr>
        <p:spPr>
          <a:xfrm>
            <a:off x="74657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20</a:t>
            </a:r>
            <a:endParaRPr lang="ar-IQ" sz="1400" dirty="0"/>
          </a:p>
        </p:txBody>
      </p:sp>
      <p:sp>
        <p:nvSpPr>
          <p:cNvPr id="94" name="Rectangle 93"/>
          <p:cNvSpPr/>
          <p:nvPr/>
        </p:nvSpPr>
        <p:spPr>
          <a:xfrm>
            <a:off x="264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24</a:t>
            </a:r>
            <a:endParaRPr lang="ar-IQ" sz="1400" dirty="0"/>
          </a:p>
        </p:txBody>
      </p:sp>
      <p:cxnSp>
        <p:nvCxnSpPr>
          <p:cNvPr id="95" name="Straight Connector 94"/>
          <p:cNvCxnSpPr/>
          <p:nvPr/>
        </p:nvCxnSpPr>
        <p:spPr>
          <a:xfrm>
            <a:off x="2515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96" name="Straight Connector 95"/>
          <p:cNvCxnSpPr/>
          <p:nvPr/>
        </p:nvCxnSpPr>
        <p:spPr>
          <a:xfrm>
            <a:off x="13316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97" name="Straight Connector 96"/>
          <p:cNvCxnSpPr/>
          <p:nvPr/>
        </p:nvCxnSpPr>
        <p:spPr>
          <a:xfrm>
            <a:off x="6115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107" name="Rectangle 106"/>
          <p:cNvSpPr/>
          <p:nvPr/>
        </p:nvSpPr>
        <p:spPr>
          <a:xfrm>
            <a:off x="2411396" y="5172548"/>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tx1"/>
                </a:solidFill>
              </a:rPr>
              <a:t>B</a:t>
            </a:r>
            <a:endParaRPr lang="ar-IQ" sz="1400" b="1" dirty="0">
              <a:solidFill>
                <a:schemeClr val="tx1"/>
              </a:solidFill>
            </a:endParaRPr>
          </a:p>
        </p:txBody>
      </p:sp>
      <p:sp>
        <p:nvSpPr>
          <p:cNvPr id="108" name="Rectangle 107"/>
          <p:cNvSpPr/>
          <p:nvPr/>
        </p:nvSpPr>
        <p:spPr>
          <a:xfrm>
            <a:off x="3211615" y="587665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tx1"/>
                </a:solidFill>
              </a:rPr>
              <a:t>A</a:t>
            </a:r>
            <a:endParaRPr lang="ar-IQ" sz="1400" b="1" dirty="0">
              <a:solidFill>
                <a:schemeClr val="tx1"/>
              </a:solidFill>
            </a:endParaRPr>
          </a:p>
        </p:txBody>
      </p:sp>
      <p:sp>
        <p:nvSpPr>
          <p:cNvPr id="80" name="Rectangle 79"/>
          <p:cNvSpPr/>
          <p:nvPr/>
        </p:nvSpPr>
        <p:spPr>
          <a:xfrm>
            <a:off x="1601670" y="608429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rgbClr val="002060"/>
                </a:solidFill>
              </a:rPr>
              <a:t>X</a:t>
            </a:r>
            <a:endParaRPr lang="ar-IQ" b="1" dirty="0">
              <a:solidFill>
                <a:srgbClr val="002060"/>
              </a:solidFill>
            </a:endParaRPr>
          </a:p>
        </p:txBody>
      </p:sp>
      <p:sp>
        <p:nvSpPr>
          <p:cNvPr id="109" name="Rectangle 108"/>
          <p:cNvSpPr/>
          <p:nvPr/>
        </p:nvSpPr>
        <p:spPr>
          <a:xfrm>
            <a:off x="5337085" y="5049180"/>
            <a:ext cx="1530171" cy="27003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Km =5mg/Liter</a:t>
            </a:r>
            <a:endParaRPr lang="ar-IQ" sz="1400" b="1" dirty="0">
              <a:solidFill>
                <a:schemeClr val="bg1"/>
              </a:solidFill>
            </a:endParaRPr>
          </a:p>
        </p:txBody>
      </p:sp>
      <p:cxnSp>
        <p:nvCxnSpPr>
          <p:cNvPr id="110" name="Straight Connector 109"/>
          <p:cNvCxnSpPr/>
          <p:nvPr/>
        </p:nvCxnSpPr>
        <p:spPr>
          <a:xfrm flipV="1">
            <a:off x="4211960" y="3878780"/>
            <a:ext cx="1412540" cy="270"/>
          </a:xfrm>
          <a:prstGeom prst="line">
            <a:avLst/>
          </a:prstGeom>
          <a:ln>
            <a:solidFill>
              <a:srgbClr val="FF0000"/>
            </a:solidFill>
            <a:prstDash val="dash"/>
          </a:ln>
        </p:spPr>
        <p:style>
          <a:lnRef idx="3">
            <a:schemeClr val="accent5"/>
          </a:lnRef>
          <a:fillRef idx="0">
            <a:schemeClr val="accent5"/>
          </a:fillRef>
          <a:effectRef idx="2">
            <a:schemeClr val="accent5"/>
          </a:effectRef>
          <a:fontRef idx="minor">
            <a:schemeClr val="tx1"/>
          </a:fontRef>
        </p:style>
      </p:cxnSp>
      <p:sp>
        <p:nvSpPr>
          <p:cNvPr id="112" name="Rectangle 111"/>
          <p:cNvSpPr/>
          <p:nvPr/>
        </p:nvSpPr>
        <p:spPr>
          <a:xfrm>
            <a:off x="2321751" y="3699030"/>
            <a:ext cx="1935216" cy="27003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err="1">
                <a:solidFill>
                  <a:srgbClr val="FF0000"/>
                </a:solidFill>
              </a:rPr>
              <a:t>Vm</a:t>
            </a:r>
            <a:r>
              <a:rPr lang="en-US" sz="1400" b="1" dirty="0">
                <a:solidFill>
                  <a:srgbClr val="FF0000"/>
                </a:solidFill>
              </a:rPr>
              <a:t> =6.4mg/kg/day</a:t>
            </a:r>
            <a:endParaRPr lang="ar-IQ" sz="1400" b="1" dirty="0">
              <a:solidFill>
                <a:srgbClr val="FF0000"/>
              </a:solidFill>
            </a:endParaRPr>
          </a:p>
        </p:txBody>
      </p:sp>
      <p:sp>
        <p:nvSpPr>
          <p:cNvPr id="115" name="Rectangular Callout 114"/>
          <p:cNvSpPr/>
          <p:nvPr/>
        </p:nvSpPr>
        <p:spPr>
          <a:xfrm>
            <a:off x="611560" y="4084921"/>
            <a:ext cx="1799836" cy="612648"/>
          </a:xfrm>
          <a:prstGeom prst="wedgeRectCallout">
            <a:avLst>
              <a:gd name="adj1" fmla="val 173426"/>
              <a:gd name="adj2" fmla="val 10434"/>
            </a:avLst>
          </a:prstGeom>
          <a:solidFill>
            <a:schemeClr val="tx1"/>
          </a:solidFill>
          <a:ln w="3175">
            <a:solidFill>
              <a:schemeClr val="bg2">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New Dose rate =4.85 mg/kg/day</a:t>
            </a:r>
            <a:endParaRPr lang="ar-IQ" sz="1400" b="1" dirty="0">
              <a:solidFill>
                <a:schemeClr val="bg1"/>
              </a:solidFill>
            </a:endParaRPr>
          </a:p>
        </p:txBody>
      </p:sp>
    </p:spTree>
    <p:extLst>
      <p:ext uri="{BB962C8B-B14F-4D97-AF65-F5344CB8AC3E}">
        <p14:creationId xmlns:p14="http://schemas.microsoft.com/office/powerpoint/2010/main" val="1489181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 calcmode="lin" valueType="num">
                                      <p:cBhvr additive="base">
                                        <p:cTn id="10" dur="500" fill="hold"/>
                                        <p:tgtEl>
                                          <p:spTgt spid="5122"/>
                                        </p:tgtEl>
                                        <p:attrNameLst>
                                          <p:attrName>ppt_x</p:attrName>
                                        </p:attrNameLst>
                                      </p:cBhvr>
                                      <p:tavLst>
                                        <p:tav tm="0">
                                          <p:val>
                                            <p:strVal val="#ppt_x"/>
                                          </p:val>
                                        </p:tav>
                                        <p:tav tm="100000">
                                          <p:val>
                                            <p:strVal val="#ppt_x"/>
                                          </p:val>
                                        </p:tav>
                                      </p:tavLst>
                                    </p:anim>
                                    <p:anim calcmode="lin" valueType="num">
                                      <p:cBhvr additive="base">
                                        <p:cTn id="11"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1000"/>
                                        <p:tgtEl>
                                          <p:spTgt spid="25"/>
                                        </p:tgtEl>
                                      </p:cBhvr>
                                    </p:animEffect>
                                    <p:anim calcmode="lin" valueType="num">
                                      <p:cBhvr>
                                        <p:cTn id="67" dur="1000" fill="hold"/>
                                        <p:tgtEl>
                                          <p:spTgt spid="25"/>
                                        </p:tgtEl>
                                        <p:attrNameLst>
                                          <p:attrName>ppt_x</p:attrName>
                                        </p:attrNameLst>
                                      </p:cBhvr>
                                      <p:tavLst>
                                        <p:tav tm="0">
                                          <p:val>
                                            <p:strVal val="#ppt_x"/>
                                          </p:val>
                                        </p:tav>
                                        <p:tav tm="100000">
                                          <p:val>
                                            <p:strVal val="#ppt_x"/>
                                          </p:val>
                                        </p:tav>
                                      </p:tavLst>
                                    </p:anim>
                                    <p:anim calcmode="lin" valueType="num">
                                      <p:cBhvr>
                                        <p:cTn id="68" dur="1000" fill="hold"/>
                                        <p:tgtEl>
                                          <p:spTgt spid="25"/>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000"/>
                                        <p:tgtEl>
                                          <p:spTgt spid="27"/>
                                        </p:tgtEl>
                                      </p:cBhvr>
                                    </p:animEffect>
                                    <p:anim calcmode="lin" valueType="num">
                                      <p:cBhvr>
                                        <p:cTn id="72" dur="1000" fill="hold"/>
                                        <p:tgtEl>
                                          <p:spTgt spid="27"/>
                                        </p:tgtEl>
                                        <p:attrNameLst>
                                          <p:attrName>ppt_x</p:attrName>
                                        </p:attrNameLst>
                                      </p:cBhvr>
                                      <p:tavLst>
                                        <p:tav tm="0">
                                          <p:val>
                                            <p:strVal val="#ppt_x"/>
                                          </p:val>
                                        </p:tav>
                                        <p:tav tm="100000">
                                          <p:val>
                                            <p:strVal val="#ppt_x"/>
                                          </p:val>
                                        </p:tav>
                                      </p:tavLst>
                                    </p:anim>
                                    <p:anim calcmode="lin" valueType="num">
                                      <p:cBhvr>
                                        <p:cTn id="73" dur="1000" fill="hold"/>
                                        <p:tgtEl>
                                          <p:spTgt spid="2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000"/>
                                        <p:tgtEl>
                                          <p:spTgt spid="30"/>
                                        </p:tgtEl>
                                      </p:cBhvr>
                                    </p:animEffect>
                                    <p:anim calcmode="lin" valueType="num">
                                      <p:cBhvr>
                                        <p:cTn id="82" dur="1000" fill="hold"/>
                                        <p:tgtEl>
                                          <p:spTgt spid="30"/>
                                        </p:tgtEl>
                                        <p:attrNameLst>
                                          <p:attrName>ppt_x</p:attrName>
                                        </p:attrNameLst>
                                      </p:cBhvr>
                                      <p:tavLst>
                                        <p:tav tm="0">
                                          <p:val>
                                            <p:strVal val="#ppt_x"/>
                                          </p:val>
                                        </p:tav>
                                        <p:tav tm="100000">
                                          <p:val>
                                            <p:strVal val="#ppt_x"/>
                                          </p:val>
                                        </p:tav>
                                      </p:tavLst>
                                    </p:anim>
                                    <p:anim calcmode="lin" valueType="num">
                                      <p:cBhvr>
                                        <p:cTn id="83" dur="1000" fill="hold"/>
                                        <p:tgtEl>
                                          <p:spTgt spid="30"/>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fade">
                                      <p:cBhvr>
                                        <p:cTn id="86" dur="1000"/>
                                        <p:tgtEl>
                                          <p:spTgt spid="31"/>
                                        </p:tgtEl>
                                      </p:cBhvr>
                                    </p:animEffect>
                                    <p:anim calcmode="lin" valueType="num">
                                      <p:cBhvr>
                                        <p:cTn id="87" dur="1000" fill="hold"/>
                                        <p:tgtEl>
                                          <p:spTgt spid="31"/>
                                        </p:tgtEl>
                                        <p:attrNameLst>
                                          <p:attrName>ppt_x</p:attrName>
                                        </p:attrNameLst>
                                      </p:cBhvr>
                                      <p:tavLst>
                                        <p:tav tm="0">
                                          <p:val>
                                            <p:strVal val="#ppt_x"/>
                                          </p:val>
                                        </p:tav>
                                        <p:tav tm="100000">
                                          <p:val>
                                            <p:strVal val="#ppt_x"/>
                                          </p:val>
                                        </p:tav>
                                      </p:tavLst>
                                    </p:anim>
                                    <p:anim calcmode="lin" valueType="num">
                                      <p:cBhvr>
                                        <p:cTn id="88" dur="1000" fill="hold"/>
                                        <p:tgtEl>
                                          <p:spTgt spid="31"/>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1000"/>
                                        <p:tgtEl>
                                          <p:spTgt spid="33"/>
                                        </p:tgtEl>
                                      </p:cBhvr>
                                    </p:animEffect>
                                    <p:anim calcmode="lin" valueType="num">
                                      <p:cBhvr>
                                        <p:cTn id="97" dur="1000" fill="hold"/>
                                        <p:tgtEl>
                                          <p:spTgt spid="33"/>
                                        </p:tgtEl>
                                        <p:attrNameLst>
                                          <p:attrName>ppt_x</p:attrName>
                                        </p:attrNameLst>
                                      </p:cBhvr>
                                      <p:tavLst>
                                        <p:tav tm="0">
                                          <p:val>
                                            <p:strVal val="#ppt_x"/>
                                          </p:val>
                                        </p:tav>
                                        <p:tav tm="100000">
                                          <p:val>
                                            <p:strVal val="#ppt_x"/>
                                          </p:val>
                                        </p:tav>
                                      </p:tavLst>
                                    </p:anim>
                                    <p:anim calcmode="lin" valueType="num">
                                      <p:cBhvr>
                                        <p:cTn id="98" dur="1000" fill="hold"/>
                                        <p:tgtEl>
                                          <p:spTgt spid="33"/>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fade">
                                      <p:cBhvr>
                                        <p:cTn id="106" dur="1000"/>
                                        <p:tgtEl>
                                          <p:spTgt spid="35"/>
                                        </p:tgtEl>
                                      </p:cBhvr>
                                    </p:animEffect>
                                    <p:anim calcmode="lin" valueType="num">
                                      <p:cBhvr>
                                        <p:cTn id="107" dur="1000" fill="hold"/>
                                        <p:tgtEl>
                                          <p:spTgt spid="35"/>
                                        </p:tgtEl>
                                        <p:attrNameLst>
                                          <p:attrName>ppt_x</p:attrName>
                                        </p:attrNameLst>
                                      </p:cBhvr>
                                      <p:tavLst>
                                        <p:tav tm="0">
                                          <p:val>
                                            <p:strVal val="#ppt_x"/>
                                          </p:val>
                                        </p:tav>
                                        <p:tav tm="100000">
                                          <p:val>
                                            <p:strVal val="#ppt_x"/>
                                          </p:val>
                                        </p:tav>
                                      </p:tavLst>
                                    </p:anim>
                                    <p:anim calcmode="lin" valueType="num">
                                      <p:cBhvr>
                                        <p:cTn id="108" dur="1000" fill="hold"/>
                                        <p:tgtEl>
                                          <p:spTgt spid="35"/>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fade">
                                      <p:cBhvr>
                                        <p:cTn id="111" dur="1000"/>
                                        <p:tgtEl>
                                          <p:spTgt spid="36"/>
                                        </p:tgtEl>
                                      </p:cBhvr>
                                    </p:animEffect>
                                    <p:anim calcmode="lin" valueType="num">
                                      <p:cBhvr>
                                        <p:cTn id="112" dur="1000" fill="hold"/>
                                        <p:tgtEl>
                                          <p:spTgt spid="36"/>
                                        </p:tgtEl>
                                        <p:attrNameLst>
                                          <p:attrName>ppt_x</p:attrName>
                                        </p:attrNameLst>
                                      </p:cBhvr>
                                      <p:tavLst>
                                        <p:tav tm="0">
                                          <p:val>
                                            <p:strVal val="#ppt_x"/>
                                          </p:val>
                                        </p:tav>
                                        <p:tav tm="100000">
                                          <p:val>
                                            <p:strVal val="#ppt_x"/>
                                          </p:val>
                                        </p:tav>
                                      </p:tavLst>
                                    </p:anim>
                                    <p:anim calcmode="lin" valueType="num">
                                      <p:cBhvr>
                                        <p:cTn id="113" dur="1000" fill="hold"/>
                                        <p:tgtEl>
                                          <p:spTgt spid="36"/>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fade">
                                      <p:cBhvr>
                                        <p:cTn id="116" dur="1000"/>
                                        <p:tgtEl>
                                          <p:spTgt spid="37"/>
                                        </p:tgtEl>
                                      </p:cBhvr>
                                    </p:animEffect>
                                    <p:anim calcmode="lin" valueType="num">
                                      <p:cBhvr>
                                        <p:cTn id="117" dur="1000" fill="hold"/>
                                        <p:tgtEl>
                                          <p:spTgt spid="37"/>
                                        </p:tgtEl>
                                        <p:attrNameLst>
                                          <p:attrName>ppt_x</p:attrName>
                                        </p:attrNameLst>
                                      </p:cBhvr>
                                      <p:tavLst>
                                        <p:tav tm="0">
                                          <p:val>
                                            <p:strVal val="#ppt_x"/>
                                          </p:val>
                                        </p:tav>
                                        <p:tav tm="100000">
                                          <p:val>
                                            <p:strVal val="#ppt_x"/>
                                          </p:val>
                                        </p:tav>
                                      </p:tavLst>
                                    </p:anim>
                                    <p:anim calcmode="lin" valueType="num">
                                      <p:cBhvr>
                                        <p:cTn id="118" dur="1000" fill="hold"/>
                                        <p:tgtEl>
                                          <p:spTgt spid="37"/>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fade">
                                      <p:cBhvr>
                                        <p:cTn id="121" dur="1000"/>
                                        <p:tgtEl>
                                          <p:spTgt spid="38"/>
                                        </p:tgtEl>
                                      </p:cBhvr>
                                    </p:animEffect>
                                    <p:anim calcmode="lin" valueType="num">
                                      <p:cBhvr>
                                        <p:cTn id="122" dur="1000" fill="hold"/>
                                        <p:tgtEl>
                                          <p:spTgt spid="38"/>
                                        </p:tgtEl>
                                        <p:attrNameLst>
                                          <p:attrName>ppt_x</p:attrName>
                                        </p:attrNameLst>
                                      </p:cBhvr>
                                      <p:tavLst>
                                        <p:tav tm="0">
                                          <p:val>
                                            <p:strVal val="#ppt_x"/>
                                          </p:val>
                                        </p:tav>
                                        <p:tav tm="100000">
                                          <p:val>
                                            <p:strVal val="#ppt_x"/>
                                          </p:val>
                                        </p:tav>
                                      </p:tavLst>
                                    </p:anim>
                                    <p:anim calcmode="lin" valueType="num">
                                      <p:cBhvr>
                                        <p:cTn id="123" dur="1000" fill="hold"/>
                                        <p:tgtEl>
                                          <p:spTgt spid="38"/>
                                        </p:tgtEl>
                                        <p:attrNameLst>
                                          <p:attrName>ppt_y</p:attrName>
                                        </p:attrNameLst>
                                      </p:cBhvr>
                                      <p:tavLst>
                                        <p:tav tm="0">
                                          <p:val>
                                            <p:strVal val="#ppt_y+.1"/>
                                          </p:val>
                                        </p:tav>
                                        <p:tav tm="100000">
                                          <p:val>
                                            <p:strVal val="#ppt_y"/>
                                          </p:val>
                                        </p:tav>
                                      </p:tavLst>
                                    </p:anim>
                                  </p:childTnLst>
                                </p:cTn>
                              </p:par>
                              <p:par>
                                <p:cTn id="124" presetID="42" presetClass="entr" presetSubtype="0" fill="hold" nodeType="withEffect">
                                  <p:stCondLst>
                                    <p:cond delay="0"/>
                                  </p:stCondLst>
                                  <p:childTnLst>
                                    <p:set>
                                      <p:cBhvr>
                                        <p:cTn id="125" dur="1" fill="hold">
                                          <p:stCondLst>
                                            <p:cond delay="0"/>
                                          </p:stCondLst>
                                        </p:cTn>
                                        <p:tgtEl>
                                          <p:spTgt spid="39"/>
                                        </p:tgtEl>
                                        <p:attrNameLst>
                                          <p:attrName>style.visibility</p:attrName>
                                        </p:attrNameLst>
                                      </p:cBhvr>
                                      <p:to>
                                        <p:strVal val="visible"/>
                                      </p:to>
                                    </p:set>
                                    <p:animEffect transition="in" filter="fade">
                                      <p:cBhvr>
                                        <p:cTn id="126" dur="1000"/>
                                        <p:tgtEl>
                                          <p:spTgt spid="39"/>
                                        </p:tgtEl>
                                      </p:cBhvr>
                                    </p:animEffect>
                                    <p:anim calcmode="lin" valueType="num">
                                      <p:cBhvr>
                                        <p:cTn id="127" dur="1000" fill="hold"/>
                                        <p:tgtEl>
                                          <p:spTgt spid="39"/>
                                        </p:tgtEl>
                                        <p:attrNameLst>
                                          <p:attrName>ppt_x</p:attrName>
                                        </p:attrNameLst>
                                      </p:cBhvr>
                                      <p:tavLst>
                                        <p:tav tm="0">
                                          <p:val>
                                            <p:strVal val="#ppt_x"/>
                                          </p:val>
                                        </p:tav>
                                        <p:tav tm="100000">
                                          <p:val>
                                            <p:strVal val="#ppt_x"/>
                                          </p:val>
                                        </p:tav>
                                      </p:tavLst>
                                    </p:anim>
                                    <p:anim calcmode="lin" valueType="num">
                                      <p:cBhvr>
                                        <p:cTn id="128" dur="1000" fill="hold"/>
                                        <p:tgtEl>
                                          <p:spTgt spid="39"/>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0"/>
                                  </p:stCondLst>
                                  <p:childTnLst>
                                    <p:set>
                                      <p:cBhvr>
                                        <p:cTn id="130" dur="1" fill="hold">
                                          <p:stCondLst>
                                            <p:cond delay="0"/>
                                          </p:stCondLst>
                                        </p:cTn>
                                        <p:tgtEl>
                                          <p:spTgt spid="40"/>
                                        </p:tgtEl>
                                        <p:attrNameLst>
                                          <p:attrName>style.visibility</p:attrName>
                                        </p:attrNameLst>
                                      </p:cBhvr>
                                      <p:to>
                                        <p:strVal val="visible"/>
                                      </p:to>
                                    </p:set>
                                    <p:animEffect transition="in" filter="fade">
                                      <p:cBhvr>
                                        <p:cTn id="131" dur="1000"/>
                                        <p:tgtEl>
                                          <p:spTgt spid="40"/>
                                        </p:tgtEl>
                                      </p:cBhvr>
                                    </p:animEffect>
                                    <p:anim calcmode="lin" valueType="num">
                                      <p:cBhvr>
                                        <p:cTn id="132" dur="1000" fill="hold"/>
                                        <p:tgtEl>
                                          <p:spTgt spid="40"/>
                                        </p:tgtEl>
                                        <p:attrNameLst>
                                          <p:attrName>ppt_x</p:attrName>
                                        </p:attrNameLst>
                                      </p:cBhvr>
                                      <p:tavLst>
                                        <p:tav tm="0">
                                          <p:val>
                                            <p:strVal val="#ppt_x"/>
                                          </p:val>
                                        </p:tav>
                                        <p:tav tm="100000">
                                          <p:val>
                                            <p:strVal val="#ppt_x"/>
                                          </p:val>
                                        </p:tav>
                                      </p:tavLst>
                                    </p:anim>
                                    <p:anim calcmode="lin" valueType="num">
                                      <p:cBhvr>
                                        <p:cTn id="133" dur="1000" fill="hold"/>
                                        <p:tgtEl>
                                          <p:spTgt spid="40"/>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41"/>
                                        </p:tgtEl>
                                        <p:attrNameLst>
                                          <p:attrName>style.visibility</p:attrName>
                                        </p:attrNameLst>
                                      </p:cBhvr>
                                      <p:to>
                                        <p:strVal val="visible"/>
                                      </p:to>
                                    </p:set>
                                    <p:animEffect transition="in" filter="fade">
                                      <p:cBhvr>
                                        <p:cTn id="136" dur="1000"/>
                                        <p:tgtEl>
                                          <p:spTgt spid="41"/>
                                        </p:tgtEl>
                                      </p:cBhvr>
                                    </p:animEffect>
                                    <p:anim calcmode="lin" valueType="num">
                                      <p:cBhvr>
                                        <p:cTn id="137" dur="1000" fill="hold"/>
                                        <p:tgtEl>
                                          <p:spTgt spid="41"/>
                                        </p:tgtEl>
                                        <p:attrNameLst>
                                          <p:attrName>ppt_x</p:attrName>
                                        </p:attrNameLst>
                                      </p:cBhvr>
                                      <p:tavLst>
                                        <p:tav tm="0">
                                          <p:val>
                                            <p:strVal val="#ppt_x"/>
                                          </p:val>
                                        </p:tav>
                                        <p:tav tm="100000">
                                          <p:val>
                                            <p:strVal val="#ppt_x"/>
                                          </p:val>
                                        </p:tav>
                                      </p:tavLst>
                                    </p:anim>
                                    <p:anim calcmode="lin" valueType="num">
                                      <p:cBhvr>
                                        <p:cTn id="138" dur="1000" fill="hold"/>
                                        <p:tgtEl>
                                          <p:spTgt spid="41"/>
                                        </p:tgtEl>
                                        <p:attrNameLst>
                                          <p:attrName>ppt_y</p:attrName>
                                        </p:attrNameLst>
                                      </p:cBhvr>
                                      <p:tavLst>
                                        <p:tav tm="0">
                                          <p:val>
                                            <p:strVal val="#ppt_y+.1"/>
                                          </p:val>
                                        </p:tav>
                                        <p:tav tm="100000">
                                          <p:val>
                                            <p:strVal val="#ppt_y"/>
                                          </p:val>
                                        </p:tav>
                                      </p:tavLst>
                                    </p:anim>
                                  </p:childTnLst>
                                </p:cTn>
                              </p:par>
                              <p:par>
                                <p:cTn id="139" presetID="42" presetClass="entr" presetSubtype="0" fill="hold" nodeType="withEffect">
                                  <p:stCondLst>
                                    <p:cond delay="0"/>
                                  </p:stCondLst>
                                  <p:childTnLst>
                                    <p:set>
                                      <p:cBhvr>
                                        <p:cTn id="140" dur="1" fill="hold">
                                          <p:stCondLst>
                                            <p:cond delay="0"/>
                                          </p:stCondLst>
                                        </p:cTn>
                                        <p:tgtEl>
                                          <p:spTgt spid="42"/>
                                        </p:tgtEl>
                                        <p:attrNameLst>
                                          <p:attrName>style.visibility</p:attrName>
                                        </p:attrNameLst>
                                      </p:cBhvr>
                                      <p:to>
                                        <p:strVal val="visible"/>
                                      </p:to>
                                    </p:set>
                                    <p:animEffect transition="in" filter="fade">
                                      <p:cBhvr>
                                        <p:cTn id="141" dur="1000"/>
                                        <p:tgtEl>
                                          <p:spTgt spid="42"/>
                                        </p:tgtEl>
                                      </p:cBhvr>
                                    </p:animEffect>
                                    <p:anim calcmode="lin" valueType="num">
                                      <p:cBhvr>
                                        <p:cTn id="142" dur="1000" fill="hold"/>
                                        <p:tgtEl>
                                          <p:spTgt spid="42"/>
                                        </p:tgtEl>
                                        <p:attrNameLst>
                                          <p:attrName>ppt_x</p:attrName>
                                        </p:attrNameLst>
                                      </p:cBhvr>
                                      <p:tavLst>
                                        <p:tav tm="0">
                                          <p:val>
                                            <p:strVal val="#ppt_x"/>
                                          </p:val>
                                        </p:tav>
                                        <p:tav tm="100000">
                                          <p:val>
                                            <p:strVal val="#ppt_x"/>
                                          </p:val>
                                        </p:tav>
                                      </p:tavLst>
                                    </p:anim>
                                    <p:anim calcmode="lin" valueType="num">
                                      <p:cBhvr>
                                        <p:cTn id="143" dur="1000" fill="hold"/>
                                        <p:tgtEl>
                                          <p:spTgt spid="42"/>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55"/>
                                        </p:tgtEl>
                                        <p:attrNameLst>
                                          <p:attrName>style.visibility</p:attrName>
                                        </p:attrNameLst>
                                      </p:cBhvr>
                                      <p:to>
                                        <p:strVal val="visible"/>
                                      </p:to>
                                    </p:set>
                                    <p:animEffect transition="in" filter="fade">
                                      <p:cBhvr>
                                        <p:cTn id="146" dur="1000"/>
                                        <p:tgtEl>
                                          <p:spTgt spid="55"/>
                                        </p:tgtEl>
                                      </p:cBhvr>
                                    </p:animEffect>
                                    <p:anim calcmode="lin" valueType="num">
                                      <p:cBhvr>
                                        <p:cTn id="147" dur="1000" fill="hold"/>
                                        <p:tgtEl>
                                          <p:spTgt spid="55"/>
                                        </p:tgtEl>
                                        <p:attrNameLst>
                                          <p:attrName>ppt_x</p:attrName>
                                        </p:attrNameLst>
                                      </p:cBhvr>
                                      <p:tavLst>
                                        <p:tav tm="0">
                                          <p:val>
                                            <p:strVal val="#ppt_x"/>
                                          </p:val>
                                        </p:tav>
                                        <p:tav tm="100000">
                                          <p:val>
                                            <p:strVal val="#ppt_x"/>
                                          </p:val>
                                        </p:tav>
                                      </p:tavLst>
                                    </p:anim>
                                    <p:anim calcmode="lin" valueType="num">
                                      <p:cBhvr>
                                        <p:cTn id="148" dur="1000" fill="hold"/>
                                        <p:tgtEl>
                                          <p:spTgt spid="55"/>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59"/>
                                        </p:tgtEl>
                                        <p:attrNameLst>
                                          <p:attrName>style.visibility</p:attrName>
                                        </p:attrNameLst>
                                      </p:cBhvr>
                                      <p:to>
                                        <p:strVal val="visible"/>
                                      </p:to>
                                    </p:set>
                                    <p:animEffect transition="in" filter="fade">
                                      <p:cBhvr>
                                        <p:cTn id="151" dur="1000"/>
                                        <p:tgtEl>
                                          <p:spTgt spid="59"/>
                                        </p:tgtEl>
                                      </p:cBhvr>
                                    </p:animEffect>
                                    <p:anim calcmode="lin" valueType="num">
                                      <p:cBhvr>
                                        <p:cTn id="152" dur="1000" fill="hold"/>
                                        <p:tgtEl>
                                          <p:spTgt spid="59"/>
                                        </p:tgtEl>
                                        <p:attrNameLst>
                                          <p:attrName>ppt_x</p:attrName>
                                        </p:attrNameLst>
                                      </p:cBhvr>
                                      <p:tavLst>
                                        <p:tav tm="0">
                                          <p:val>
                                            <p:strVal val="#ppt_x"/>
                                          </p:val>
                                        </p:tav>
                                        <p:tav tm="100000">
                                          <p:val>
                                            <p:strVal val="#ppt_x"/>
                                          </p:val>
                                        </p:tav>
                                      </p:tavLst>
                                    </p:anim>
                                    <p:anim calcmode="lin" valueType="num">
                                      <p:cBhvr>
                                        <p:cTn id="153" dur="1000" fill="hold"/>
                                        <p:tgtEl>
                                          <p:spTgt spid="59"/>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60"/>
                                        </p:tgtEl>
                                        <p:attrNameLst>
                                          <p:attrName>style.visibility</p:attrName>
                                        </p:attrNameLst>
                                      </p:cBhvr>
                                      <p:to>
                                        <p:strVal val="visible"/>
                                      </p:to>
                                    </p:set>
                                    <p:animEffect transition="in" filter="fade">
                                      <p:cBhvr>
                                        <p:cTn id="156" dur="1000"/>
                                        <p:tgtEl>
                                          <p:spTgt spid="60"/>
                                        </p:tgtEl>
                                      </p:cBhvr>
                                    </p:animEffect>
                                    <p:anim calcmode="lin" valueType="num">
                                      <p:cBhvr>
                                        <p:cTn id="157" dur="1000" fill="hold"/>
                                        <p:tgtEl>
                                          <p:spTgt spid="60"/>
                                        </p:tgtEl>
                                        <p:attrNameLst>
                                          <p:attrName>ppt_x</p:attrName>
                                        </p:attrNameLst>
                                      </p:cBhvr>
                                      <p:tavLst>
                                        <p:tav tm="0">
                                          <p:val>
                                            <p:strVal val="#ppt_x"/>
                                          </p:val>
                                        </p:tav>
                                        <p:tav tm="100000">
                                          <p:val>
                                            <p:strVal val="#ppt_x"/>
                                          </p:val>
                                        </p:tav>
                                      </p:tavLst>
                                    </p:anim>
                                    <p:anim calcmode="lin" valueType="num">
                                      <p:cBhvr>
                                        <p:cTn id="158" dur="1000" fill="hold"/>
                                        <p:tgtEl>
                                          <p:spTgt spid="60"/>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62"/>
                                        </p:tgtEl>
                                        <p:attrNameLst>
                                          <p:attrName>style.visibility</p:attrName>
                                        </p:attrNameLst>
                                      </p:cBhvr>
                                      <p:to>
                                        <p:strVal val="visible"/>
                                      </p:to>
                                    </p:set>
                                    <p:animEffect transition="in" filter="fade">
                                      <p:cBhvr>
                                        <p:cTn id="161" dur="1000"/>
                                        <p:tgtEl>
                                          <p:spTgt spid="62"/>
                                        </p:tgtEl>
                                      </p:cBhvr>
                                    </p:animEffect>
                                    <p:anim calcmode="lin" valueType="num">
                                      <p:cBhvr>
                                        <p:cTn id="162" dur="1000" fill="hold"/>
                                        <p:tgtEl>
                                          <p:spTgt spid="62"/>
                                        </p:tgtEl>
                                        <p:attrNameLst>
                                          <p:attrName>ppt_x</p:attrName>
                                        </p:attrNameLst>
                                      </p:cBhvr>
                                      <p:tavLst>
                                        <p:tav tm="0">
                                          <p:val>
                                            <p:strVal val="#ppt_x"/>
                                          </p:val>
                                        </p:tav>
                                        <p:tav tm="100000">
                                          <p:val>
                                            <p:strVal val="#ppt_x"/>
                                          </p:val>
                                        </p:tav>
                                      </p:tavLst>
                                    </p:anim>
                                    <p:anim calcmode="lin" valueType="num">
                                      <p:cBhvr>
                                        <p:cTn id="163" dur="1000" fill="hold"/>
                                        <p:tgtEl>
                                          <p:spTgt spid="62"/>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63"/>
                                        </p:tgtEl>
                                        <p:attrNameLst>
                                          <p:attrName>style.visibility</p:attrName>
                                        </p:attrNameLst>
                                      </p:cBhvr>
                                      <p:to>
                                        <p:strVal val="visible"/>
                                      </p:to>
                                    </p:set>
                                    <p:animEffect transition="in" filter="fade">
                                      <p:cBhvr>
                                        <p:cTn id="166" dur="1000"/>
                                        <p:tgtEl>
                                          <p:spTgt spid="63"/>
                                        </p:tgtEl>
                                      </p:cBhvr>
                                    </p:animEffect>
                                    <p:anim calcmode="lin" valueType="num">
                                      <p:cBhvr>
                                        <p:cTn id="167" dur="1000" fill="hold"/>
                                        <p:tgtEl>
                                          <p:spTgt spid="63"/>
                                        </p:tgtEl>
                                        <p:attrNameLst>
                                          <p:attrName>ppt_x</p:attrName>
                                        </p:attrNameLst>
                                      </p:cBhvr>
                                      <p:tavLst>
                                        <p:tav tm="0">
                                          <p:val>
                                            <p:strVal val="#ppt_x"/>
                                          </p:val>
                                        </p:tav>
                                        <p:tav tm="100000">
                                          <p:val>
                                            <p:strVal val="#ppt_x"/>
                                          </p:val>
                                        </p:tav>
                                      </p:tavLst>
                                    </p:anim>
                                    <p:anim calcmode="lin" valueType="num">
                                      <p:cBhvr>
                                        <p:cTn id="168" dur="1000" fill="hold"/>
                                        <p:tgtEl>
                                          <p:spTgt spid="63"/>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4"/>
                                        </p:tgtEl>
                                        <p:attrNameLst>
                                          <p:attrName>style.visibility</p:attrName>
                                        </p:attrNameLst>
                                      </p:cBhvr>
                                      <p:to>
                                        <p:strVal val="visible"/>
                                      </p:to>
                                    </p:set>
                                    <p:animEffect transition="in" filter="fade">
                                      <p:cBhvr>
                                        <p:cTn id="171" dur="1000"/>
                                        <p:tgtEl>
                                          <p:spTgt spid="4"/>
                                        </p:tgtEl>
                                      </p:cBhvr>
                                    </p:animEffect>
                                    <p:anim calcmode="lin" valueType="num">
                                      <p:cBhvr>
                                        <p:cTn id="172" dur="1000" fill="hold"/>
                                        <p:tgtEl>
                                          <p:spTgt spid="4"/>
                                        </p:tgtEl>
                                        <p:attrNameLst>
                                          <p:attrName>ppt_x</p:attrName>
                                        </p:attrNameLst>
                                      </p:cBhvr>
                                      <p:tavLst>
                                        <p:tav tm="0">
                                          <p:val>
                                            <p:strVal val="#ppt_x"/>
                                          </p:val>
                                        </p:tav>
                                        <p:tav tm="100000">
                                          <p:val>
                                            <p:strVal val="#ppt_x"/>
                                          </p:val>
                                        </p:tav>
                                      </p:tavLst>
                                    </p:anim>
                                    <p:anim calcmode="lin" valueType="num">
                                      <p:cBhvr>
                                        <p:cTn id="173" dur="1000" fill="hold"/>
                                        <p:tgtEl>
                                          <p:spTgt spid="4"/>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44"/>
                                        </p:tgtEl>
                                        <p:attrNameLst>
                                          <p:attrName>style.visibility</p:attrName>
                                        </p:attrNameLst>
                                      </p:cBhvr>
                                      <p:to>
                                        <p:strVal val="visible"/>
                                      </p:to>
                                    </p:set>
                                    <p:animEffect transition="in" filter="fade">
                                      <p:cBhvr>
                                        <p:cTn id="176" dur="1000"/>
                                        <p:tgtEl>
                                          <p:spTgt spid="44"/>
                                        </p:tgtEl>
                                      </p:cBhvr>
                                    </p:animEffect>
                                    <p:anim calcmode="lin" valueType="num">
                                      <p:cBhvr>
                                        <p:cTn id="177" dur="1000" fill="hold"/>
                                        <p:tgtEl>
                                          <p:spTgt spid="44"/>
                                        </p:tgtEl>
                                        <p:attrNameLst>
                                          <p:attrName>ppt_x</p:attrName>
                                        </p:attrNameLst>
                                      </p:cBhvr>
                                      <p:tavLst>
                                        <p:tav tm="0">
                                          <p:val>
                                            <p:strVal val="#ppt_x"/>
                                          </p:val>
                                        </p:tav>
                                        <p:tav tm="100000">
                                          <p:val>
                                            <p:strVal val="#ppt_x"/>
                                          </p:val>
                                        </p:tav>
                                      </p:tavLst>
                                    </p:anim>
                                    <p:anim calcmode="lin" valueType="num">
                                      <p:cBhvr>
                                        <p:cTn id="178" dur="1000" fill="hold"/>
                                        <p:tgtEl>
                                          <p:spTgt spid="44"/>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47"/>
                                        </p:tgtEl>
                                        <p:attrNameLst>
                                          <p:attrName>style.visibility</p:attrName>
                                        </p:attrNameLst>
                                      </p:cBhvr>
                                      <p:to>
                                        <p:strVal val="visible"/>
                                      </p:to>
                                    </p:set>
                                    <p:animEffect transition="in" filter="fade">
                                      <p:cBhvr>
                                        <p:cTn id="181" dur="1000"/>
                                        <p:tgtEl>
                                          <p:spTgt spid="47"/>
                                        </p:tgtEl>
                                      </p:cBhvr>
                                    </p:animEffect>
                                    <p:anim calcmode="lin" valueType="num">
                                      <p:cBhvr>
                                        <p:cTn id="182" dur="1000" fill="hold"/>
                                        <p:tgtEl>
                                          <p:spTgt spid="47"/>
                                        </p:tgtEl>
                                        <p:attrNameLst>
                                          <p:attrName>ppt_x</p:attrName>
                                        </p:attrNameLst>
                                      </p:cBhvr>
                                      <p:tavLst>
                                        <p:tav tm="0">
                                          <p:val>
                                            <p:strVal val="#ppt_x"/>
                                          </p:val>
                                        </p:tav>
                                        <p:tav tm="100000">
                                          <p:val>
                                            <p:strVal val="#ppt_x"/>
                                          </p:val>
                                        </p:tav>
                                      </p:tavLst>
                                    </p:anim>
                                    <p:anim calcmode="lin" valueType="num">
                                      <p:cBhvr>
                                        <p:cTn id="183" dur="1000" fill="hold"/>
                                        <p:tgtEl>
                                          <p:spTgt spid="47"/>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49"/>
                                        </p:tgtEl>
                                        <p:attrNameLst>
                                          <p:attrName>style.visibility</p:attrName>
                                        </p:attrNameLst>
                                      </p:cBhvr>
                                      <p:to>
                                        <p:strVal val="visible"/>
                                      </p:to>
                                    </p:set>
                                    <p:animEffect transition="in" filter="fade">
                                      <p:cBhvr>
                                        <p:cTn id="186" dur="1000"/>
                                        <p:tgtEl>
                                          <p:spTgt spid="49"/>
                                        </p:tgtEl>
                                      </p:cBhvr>
                                    </p:animEffect>
                                    <p:anim calcmode="lin" valueType="num">
                                      <p:cBhvr>
                                        <p:cTn id="187" dur="1000" fill="hold"/>
                                        <p:tgtEl>
                                          <p:spTgt spid="49"/>
                                        </p:tgtEl>
                                        <p:attrNameLst>
                                          <p:attrName>ppt_x</p:attrName>
                                        </p:attrNameLst>
                                      </p:cBhvr>
                                      <p:tavLst>
                                        <p:tav tm="0">
                                          <p:val>
                                            <p:strVal val="#ppt_x"/>
                                          </p:val>
                                        </p:tav>
                                        <p:tav tm="100000">
                                          <p:val>
                                            <p:strVal val="#ppt_x"/>
                                          </p:val>
                                        </p:tav>
                                      </p:tavLst>
                                    </p:anim>
                                    <p:anim calcmode="lin" valueType="num">
                                      <p:cBhvr>
                                        <p:cTn id="188" dur="1000" fill="hold"/>
                                        <p:tgtEl>
                                          <p:spTgt spid="49"/>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50"/>
                                        </p:tgtEl>
                                        <p:attrNameLst>
                                          <p:attrName>style.visibility</p:attrName>
                                        </p:attrNameLst>
                                      </p:cBhvr>
                                      <p:to>
                                        <p:strVal val="visible"/>
                                      </p:to>
                                    </p:set>
                                    <p:animEffect transition="in" filter="fade">
                                      <p:cBhvr>
                                        <p:cTn id="191" dur="1000"/>
                                        <p:tgtEl>
                                          <p:spTgt spid="50"/>
                                        </p:tgtEl>
                                      </p:cBhvr>
                                    </p:animEffect>
                                    <p:anim calcmode="lin" valueType="num">
                                      <p:cBhvr>
                                        <p:cTn id="192" dur="1000" fill="hold"/>
                                        <p:tgtEl>
                                          <p:spTgt spid="50"/>
                                        </p:tgtEl>
                                        <p:attrNameLst>
                                          <p:attrName>ppt_x</p:attrName>
                                        </p:attrNameLst>
                                      </p:cBhvr>
                                      <p:tavLst>
                                        <p:tav tm="0">
                                          <p:val>
                                            <p:strVal val="#ppt_x"/>
                                          </p:val>
                                        </p:tav>
                                        <p:tav tm="100000">
                                          <p:val>
                                            <p:strVal val="#ppt_x"/>
                                          </p:val>
                                        </p:tav>
                                      </p:tavLst>
                                    </p:anim>
                                    <p:anim calcmode="lin" valueType="num">
                                      <p:cBhvr>
                                        <p:cTn id="193" dur="1000" fill="hold"/>
                                        <p:tgtEl>
                                          <p:spTgt spid="50"/>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51"/>
                                        </p:tgtEl>
                                        <p:attrNameLst>
                                          <p:attrName>style.visibility</p:attrName>
                                        </p:attrNameLst>
                                      </p:cBhvr>
                                      <p:to>
                                        <p:strVal val="visible"/>
                                      </p:to>
                                    </p:set>
                                    <p:animEffect transition="in" filter="fade">
                                      <p:cBhvr>
                                        <p:cTn id="196" dur="1000"/>
                                        <p:tgtEl>
                                          <p:spTgt spid="51"/>
                                        </p:tgtEl>
                                      </p:cBhvr>
                                    </p:animEffect>
                                    <p:anim calcmode="lin" valueType="num">
                                      <p:cBhvr>
                                        <p:cTn id="197" dur="1000" fill="hold"/>
                                        <p:tgtEl>
                                          <p:spTgt spid="51"/>
                                        </p:tgtEl>
                                        <p:attrNameLst>
                                          <p:attrName>ppt_x</p:attrName>
                                        </p:attrNameLst>
                                      </p:cBhvr>
                                      <p:tavLst>
                                        <p:tav tm="0">
                                          <p:val>
                                            <p:strVal val="#ppt_x"/>
                                          </p:val>
                                        </p:tav>
                                        <p:tav tm="100000">
                                          <p:val>
                                            <p:strVal val="#ppt_x"/>
                                          </p:val>
                                        </p:tav>
                                      </p:tavLst>
                                    </p:anim>
                                    <p:anim calcmode="lin" valueType="num">
                                      <p:cBhvr>
                                        <p:cTn id="198" dur="1000" fill="hold"/>
                                        <p:tgtEl>
                                          <p:spTgt spid="51"/>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52"/>
                                        </p:tgtEl>
                                        <p:attrNameLst>
                                          <p:attrName>style.visibility</p:attrName>
                                        </p:attrNameLst>
                                      </p:cBhvr>
                                      <p:to>
                                        <p:strVal val="visible"/>
                                      </p:to>
                                    </p:set>
                                    <p:animEffect transition="in" filter="fade">
                                      <p:cBhvr>
                                        <p:cTn id="201" dur="1000"/>
                                        <p:tgtEl>
                                          <p:spTgt spid="52"/>
                                        </p:tgtEl>
                                      </p:cBhvr>
                                    </p:animEffect>
                                    <p:anim calcmode="lin" valueType="num">
                                      <p:cBhvr>
                                        <p:cTn id="202" dur="1000" fill="hold"/>
                                        <p:tgtEl>
                                          <p:spTgt spid="52"/>
                                        </p:tgtEl>
                                        <p:attrNameLst>
                                          <p:attrName>ppt_x</p:attrName>
                                        </p:attrNameLst>
                                      </p:cBhvr>
                                      <p:tavLst>
                                        <p:tav tm="0">
                                          <p:val>
                                            <p:strVal val="#ppt_x"/>
                                          </p:val>
                                        </p:tav>
                                        <p:tav tm="100000">
                                          <p:val>
                                            <p:strVal val="#ppt_x"/>
                                          </p:val>
                                        </p:tav>
                                      </p:tavLst>
                                    </p:anim>
                                    <p:anim calcmode="lin" valueType="num">
                                      <p:cBhvr>
                                        <p:cTn id="203" dur="1000" fill="hold"/>
                                        <p:tgtEl>
                                          <p:spTgt spid="52"/>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53"/>
                                        </p:tgtEl>
                                        <p:attrNameLst>
                                          <p:attrName>style.visibility</p:attrName>
                                        </p:attrNameLst>
                                      </p:cBhvr>
                                      <p:to>
                                        <p:strVal val="visible"/>
                                      </p:to>
                                    </p:set>
                                    <p:animEffect transition="in" filter="fade">
                                      <p:cBhvr>
                                        <p:cTn id="206" dur="1000"/>
                                        <p:tgtEl>
                                          <p:spTgt spid="53"/>
                                        </p:tgtEl>
                                      </p:cBhvr>
                                    </p:animEffect>
                                    <p:anim calcmode="lin" valueType="num">
                                      <p:cBhvr>
                                        <p:cTn id="207" dur="1000" fill="hold"/>
                                        <p:tgtEl>
                                          <p:spTgt spid="53"/>
                                        </p:tgtEl>
                                        <p:attrNameLst>
                                          <p:attrName>ppt_x</p:attrName>
                                        </p:attrNameLst>
                                      </p:cBhvr>
                                      <p:tavLst>
                                        <p:tav tm="0">
                                          <p:val>
                                            <p:strVal val="#ppt_x"/>
                                          </p:val>
                                        </p:tav>
                                        <p:tav tm="100000">
                                          <p:val>
                                            <p:strVal val="#ppt_x"/>
                                          </p:val>
                                        </p:tav>
                                      </p:tavLst>
                                    </p:anim>
                                    <p:anim calcmode="lin" valueType="num">
                                      <p:cBhvr>
                                        <p:cTn id="208" dur="1000" fill="hold"/>
                                        <p:tgtEl>
                                          <p:spTgt spid="53"/>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fade">
                                      <p:cBhvr>
                                        <p:cTn id="211" dur="1000"/>
                                        <p:tgtEl>
                                          <p:spTgt spid="54"/>
                                        </p:tgtEl>
                                      </p:cBhvr>
                                    </p:animEffect>
                                    <p:anim calcmode="lin" valueType="num">
                                      <p:cBhvr>
                                        <p:cTn id="212" dur="1000" fill="hold"/>
                                        <p:tgtEl>
                                          <p:spTgt spid="54"/>
                                        </p:tgtEl>
                                        <p:attrNameLst>
                                          <p:attrName>ppt_x</p:attrName>
                                        </p:attrNameLst>
                                      </p:cBhvr>
                                      <p:tavLst>
                                        <p:tav tm="0">
                                          <p:val>
                                            <p:strVal val="#ppt_x"/>
                                          </p:val>
                                        </p:tav>
                                        <p:tav tm="100000">
                                          <p:val>
                                            <p:strVal val="#ppt_x"/>
                                          </p:val>
                                        </p:tav>
                                      </p:tavLst>
                                    </p:anim>
                                    <p:anim calcmode="lin" valueType="num">
                                      <p:cBhvr>
                                        <p:cTn id="213" dur="1000" fill="hold"/>
                                        <p:tgtEl>
                                          <p:spTgt spid="54"/>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56"/>
                                        </p:tgtEl>
                                        <p:attrNameLst>
                                          <p:attrName>style.visibility</p:attrName>
                                        </p:attrNameLst>
                                      </p:cBhvr>
                                      <p:to>
                                        <p:strVal val="visible"/>
                                      </p:to>
                                    </p:set>
                                    <p:animEffect transition="in" filter="fade">
                                      <p:cBhvr>
                                        <p:cTn id="216" dur="1000"/>
                                        <p:tgtEl>
                                          <p:spTgt spid="56"/>
                                        </p:tgtEl>
                                      </p:cBhvr>
                                    </p:animEffect>
                                    <p:anim calcmode="lin" valueType="num">
                                      <p:cBhvr>
                                        <p:cTn id="217" dur="1000" fill="hold"/>
                                        <p:tgtEl>
                                          <p:spTgt spid="56"/>
                                        </p:tgtEl>
                                        <p:attrNameLst>
                                          <p:attrName>ppt_x</p:attrName>
                                        </p:attrNameLst>
                                      </p:cBhvr>
                                      <p:tavLst>
                                        <p:tav tm="0">
                                          <p:val>
                                            <p:strVal val="#ppt_x"/>
                                          </p:val>
                                        </p:tav>
                                        <p:tav tm="100000">
                                          <p:val>
                                            <p:strVal val="#ppt_x"/>
                                          </p:val>
                                        </p:tav>
                                      </p:tavLst>
                                    </p:anim>
                                    <p:anim calcmode="lin" valueType="num">
                                      <p:cBhvr>
                                        <p:cTn id="218" dur="1000" fill="hold"/>
                                        <p:tgtEl>
                                          <p:spTgt spid="56"/>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57"/>
                                        </p:tgtEl>
                                        <p:attrNameLst>
                                          <p:attrName>style.visibility</p:attrName>
                                        </p:attrNameLst>
                                      </p:cBhvr>
                                      <p:to>
                                        <p:strVal val="visible"/>
                                      </p:to>
                                    </p:set>
                                    <p:animEffect transition="in" filter="fade">
                                      <p:cBhvr>
                                        <p:cTn id="221" dur="1000"/>
                                        <p:tgtEl>
                                          <p:spTgt spid="57"/>
                                        </p:tgtEl>
                                      </p:cBhvr>
                                    </p:animEffect>
                                    <p:anim calcmode="lin" valueType="num">
                                      <p:cBhvr>
                                        <p:cTn id="222" dur="1000" fill="hold"/>
                                        <p:tgtEl>
                                          <p:spTgt spid="57"/>
                                        </p:tgtEl>
                                        <p:attrNameLst>
                                          <p:attrName>ppt_x</p:attrName>
                                        </p:attrNameLst>
                                      </p:cBhvr>
                                      <p:tavLst>
                                        <p:tav tm="0">
                                          <p:val>
                                            <p:strVal val="#ppt_x"/>
                                          </p:val>
                                        </p:tav>
                                        <p:tav tm="100000">
                                          <p:val>
                                            <p:strVal val="#ppt_x"/>
                                          </p:val>
                                        </p:tav>
                                      </p:tavLst>
                                    </p:anim>
                                    <p:anim calcmode="lin" valueType="num">
                                      <p:cBhvr>
                                        <p:cTn id="223" dur="1000" fill="hold"/>
                                        <p:tgtEl>
                                          <p:spTgt spid="57"/>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58"/>
                                        </p:tgtEl>
                                        <p:attrNameLst>
                                          <p:attrName>style.visibility</p:attrName>
                                        </p:attrNameLst>
                                      </p:cBhvr>
                                      <p:to>
                                        <p:strVal val="visible"/>
                                      </p:to>
                                    </p:set>
                                    <p:animEffect transition="in" filter="fade">
                                      <p:cBhvr>
                                        <p:cTn id="226" dur="1000"/>
                                        <p:tgtEl>
                                          <p:spTgt spid="58"/>
                                        </p:tgtEl>
                                      </p:cBhvr>
                                    </p:animEffect>
                                    <p:anim calcmode="lin" valueType="num">
                                      <p:cBhvr>
                                        <p:cTn id="227" dur="1000" fill="hold"/>
                                        <p:tgtEl>
                                          <p:spTgt spid="58"/>
                                        </p:tgtEl>
                                        <p:attrNameLst>
                                          <p:attrName>ppt_x</p:attrName>
                                        </p:attrNameLst>
                                      </p:cBhvr>
                                      <p:tavLst>
                                        <p:tav tm="0">
                                          <p:val>
                                            <p:strVal val="#ppt_x"/>
                                          </p:val>
                                        </p:tav>
                                        <p:tav tm="100000">
                                          <p:val>
                                            <p:strVal val="#ppt_x"/>
                                          </p:val>
                                        </p:tav>
                                      </p:tavLst>
                                    </p:anim>
                                    <p:anim calcmode="lin" valueType="num">
                                      <p:cBhvr>
                                        <p:cTn id="228" dur="1000" fill="hold"/>
                                        <p:tgtEl>
                                          <p:spTgt spid="58"/>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61"/>
                                        </p:tgtEl>
                                        <p:attrNameLst>
                                          <p:attrName>style.visibility</p:attrName>
                                        </p:attrNameLst>
                                      </p:cBhvr>
                                      <p:to>
                                        <p:strVal val="visible"/>
                                      </p:to>
                                    </p:set>
                                    <p:animEffect transition="in" filter="fade">
                                      <p:cBhvr>
                                        <p:cTn id="231" dur="1000"/>
                                        <p:tgtEl>
                                          <p:spTgt spid="61"/>
                                        </p:tgtEl>
                                      </p:cBhvr>
                                    </p:animEffect>
                                    <p:anim calcmode="lin" valueType="num">
                                      <p:cBhvr>
                                        <p:cTn id="232" dur="1000" fill="hold"/>
                                        <p:tgtEl>
                                          <p:spTgt spid="61"/>
                                        </p:tgtEl>
                                        <p:attrNameLst>
                                          <p:attrName>ppt_x</p:attrName>
                                        </p:attrNameLst>
                                      </p:cBhvr>
                                      <p:tavLst>
                                        <p:tav tm="0">
                                          <p:val>
                                            <p:strVal val="#ppt_x"/>
                                          </p:val>
                                        </p:tav>
                                        <p:tav tm="100000">
                                          <p:val>
                                            <p:strVal val="#ppt_x"/>
                                          </p:val>
                                        </p:tav>
                                      </p:tavLst>
                                    </p:anim>
                                    <p:anim calcmode="lin" valueType="num">
                                      <p:cBhvr>
                                        <p:cTn id="233" dur="1000" fill="hold"/>
                                        <p:tgtEl>
                                          <p:spTgt spid="61"/>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64"/>
                                        </p:tgtEl>
                                        <p:attrNameLst>
                                          <p:attrName>style.visibility</p:attrName>
                                        </p:attrNameLst>
                                      </p:cBhvr>
                                      <p:to>
                                        <p:strVal val="visible"/>
                                      </p:to>
                                    </p:set>
                                    <p:animEffect transition="in" filter="fade">
                                      <p:cBhvr>
                                        <p:cTn id="236" dur="1000"/>
                                        <p:tgtEl>
                                          <p:spTgt spid="64"/>
                                        </p:tgtEl>
                                      </p:cBhvr>
                                    </p:animEffect>
                                    <p:anim calcmode="lin" valueType="num">
                                      <p:cBhvr>
                                        <p:cTn id="237" dur="1000" fill="hold"/>
                                        <p:tgtEl>
                                          <p:spTgt spid="64"/>
                                        </p:tgtEl>
                                        <p:attrNameLst>
                                          <p:attrName>ppt_x</p:attrName>
                                        </p:attrNameLst>
                                      </p:cBhvr>
                                      <p:tavLst>
                                        <p:tav tm="0">
                                          <p:val>
                                            <p:strVal val="#ppt_x"/>
                                          </p:val>
                                        </p:tav>
                                        <p:tav tm="100000">
                                          <p:val>
                                            <p:strVal val="#ppt_x"/>
                                          </p:val>
                                        </p:tav>
                                      </p:tavLst>
                                    </p:anim>
                                    <p:anim calcmode="lin" valueType="num">
                                      <p:cBhvr>
                                        <p:cTn id="238" dur="1000" fill="hold"/>
                                        <p:tgtEl>
                                          <p:spTgt spid="64"/>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65"/>
                                        </p:tgtEl>
                                        <p:attrNameLst>
                                          <p:attrName>style.visibility</p:attrName>
                                        </p:attrNameLst>
                                      </p:cBhvr>
                                      <p:to>
                                        <p:strVal val="visible"/>
                                      </p:to>
                                    </p:set>
                                    <p:animEffect transition="in" filter="fade">
                                      <p:cBhvr>
                                        <p:cTn id="241" dur="1000"/>
                                        <p:tgtEl>
                                          <p:spTgt spid="65"/>
                                        </p:tgtEl>
                                      </p:cBhvr>
                                    </p:animEffect>
                                    <p:anim calcmode="lin" valueType="num">
                                      <p:cBhvr>
                                        <p:cTn id="242" dur="1000" fill="hold"/>
                                        <p:tgtEl>
                                          <p:spTgt spid="65"/>
                                        </p:tgtEl>
                                        <p:attrNameLst>
                                          <p:attrName>ppt_x</p:attrName>
                                        </p:attrNameLst>
                                      </p:cBhvr>
                                      <p:tavLst>
                                        <p:tav tm="0">
                                          <p:val>
                                            <p:strVal val="#ppt_x"/>
                                          </p:val>
                                        </p:tav>
                                        <p:tav tm="100000">
                                          <p:val>
                                            <p:strVal val="#ppt_x"/>
                                          </p:val>
                                        </p:tav>
                                      </p:tavLst>
                                    </p:anim>
                                    <p:anim calcmode="lin" valueType="num">
                                      <p:cBhvr>
                                        <p:cTn id="243" dur="1000" fill="hold"/>
                                        <p:tgtEl>
                                          <p:spTgt spid="65"/>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66"/>
                                        </p:tgtEl>
                                        <p:attrNameLst>
                                          <p:attrName>style.visibility</p:attrName>
                                        </p:attrNameLst>
                                      </p:cBhvr>
                                      <p:to>
                                        <p:strVal val="visible"/>
                                      </p:to>
                                    </p:set>
                                    <p:animEffect transition="in" filter="fade">
                                      <p:cBhvr>
                                        <p:cTn id="246" dur="1000"/>
                                        <p:tgtEl>
                                          <p:spTgt spid="66"/>
                                        </p:tgtEl>
                                      </p:cBhvr>
                                    </p:animEffect>
                                    <p:anim calcmode="lin" valueType="num">
                                      <p:cBhvr>
                                        <p:cTn id="247" dur="1000" fill="hold"/>
                                        <p:tgtEl>
                                          <p:spTgt spid="66"/>
                                        </p:tgtEl>
                                        <p:attrNameLst>
                                          <p:attrName>ppt_x</p:attrName>
                                        </p:attrNameLst>
                                      </p:cBhvr>
                                      <p:tavLst>
                                        <p:tav tm="0">
                                          <p:val>
                                            <p:strVal val="#ppt_x"/>
                                          </p:val>
                                        </p:tav>
                                        <p:tav tm="100000">
                                          <p:val>
                                            <p:strVal val="#ppt_x"/>
                                          </p:val>
                                        </p:tav>
                                      </p:tavLst>
                                    </p:anim>
                                    <p:anim calcmode="lin" valueType="num">
                                      <p:cBhvr>
                                        <p:cTn id="248" dur="1000" fill="hold"/>
                                        <p:tgtEl>
                                          <p:spTgt spid="66"/>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67"/>
                                        </p:tgtEl>
                                        <p:attrNameLst>
                                          <p:attrName>style.visibility</p:attrName>
                                        </p:attrNameLst>
                                      </p:cBhvr>
                                      <p:to>
                                        <p:strVal val="visible"/>
                                      </p:to>
                                    </p:set>
                                    <p:animEffect transition="in" filter="fade">
                                      <p:cBhvr>
                                        <p:cTn id="251" dur="1000"/>
                                        <p:tgtEl>
                                          <p:spTgt spid="67"/>
                                        </p:tgtEl>
                                      </p:cBhvr>
                                    </p:animEffect>
                                    <p:anim calcmode="lin" valueType="num">
                                      <p:cBhvr>
                                        <p:cTn id="252" dur="1000" fill="hold"/>
                                        <p:tgtEl>
                                          <p:spTgt spid="67"/>
                                        </p:tgtEl>
                                        <p:attrNameLst>
                                          <p:attrName>ppt_x</p:attrName>
                                        </p:attrNameLst>
                                      </p:cBhvr>
                                      <p:tavLst>
                                        <p:tav tm="0">
                                          <p:val>
                                            <p:strVal val="#ppt_x"/>
                                          </p:val>
                                        </p:tav>
                                        <p:tav tm="100000">
                                          <p:val>
                                            <p:strVal val="#ppt_x"/>
                                          </p:val>
                                        </p:tav>
                                      </p:tavLst>
                                    </p:anim>
                                    <p:anim calcmode="lin" valueType="num">
                                      <p:cBhvr>
                                        <p:cTn id="253" dur="1000" fill="hold"/>
                                        <p:tgtEl>
                                          <p:spTgt spid="67"/>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68"/>
                                        </p:tgtEl>
                                        <p:attrNameLst>
                                          <p:attrName>style.visibility</p:attrName>
                                        </p:attrNameLst>
                                      </p:cBhvr>
                                      <p:to>
                                        <p:strVal val="visible"/>
                                      </p:to>
                                    </p:set>
                                    <p:animEffect transition="in" filter="fade">
                                      <p:cBhvr>
                                        <p:cTn id="256" dur="1000"/>
                                        <p:tgtEl>
                                          <p:spTgt spid="68"/>
                                        </p:tgtEl>
                                      </p:cBhvr>
                                    </p:animEffect>
                                    <p:anim calcmode="lin" valueType="num">
                                      <p:cBhvr>
                                        <p:cTn id="257" dur="1000" fill="hold"/>
                                        <p:tgtEl>
                                          <p:spTgt spid="68"/>
                                        </p:tgtEl>
                                        <p:attrNameLst>
                                          <p:attrName>ppt_x</p:attrName>
                                        </p:attrNameLst>
                                      </p:cBhvr>
                                      <p:tavLst>
                                        <p:tav tm="0">
                                          <p:val>
                                            <p:strVal val="#ppt_x"/>
                                          </p:val>
                                        </p:tav>
                                        <p:tav tm="100000">
                                          <p:val>
                                            <p:strVal val="#ppt_x"/>
                                          </p:val>
                                        </p:tav>
                                      </p:tavLst>
                                    </p:anim>
                                    <p:anim calcmode="lin" valueType="num">
                                      <p:cBhvr>
                                        <p:cTn id="258" dur="1000" fill="hold"/>
                                        <p:tgtEl>
                                          <p:spTgt spid="68"/>
                                        </p:tgtEl>
                                        <p:attrNameLst>
                                          <p:attrName>ppt_y</p:attrName>
                                        </p:attrNameLst>
                                      </p:cBhvr>
                                      <p:tavLst>
                                        <p:tav tm="0">
                                          <p:val>
                                            <p:strVal val="#ppt_y+.1"/>
                                          </p:val>
                                        </p:tav>
                                        <p:tav tm="100000">
                                          <p:val>
                                            <p:strVal val="#ppt_y"/>
                                          </p:val>
                                        </p:tav>
                                      </p:tavLst>
                                    </p:anim>
                                  </p:childTnLst>
                                </p:cTn>
                              </p:par>
                              <p:par>
                                <p:cTn id="259" presetID="42" presetClass="entr" presetSubtype="0" fill="hold" grpId="0" nodeType="withEffect">
                                  <p:stCondLst>
                                    <p:cond delay="0"/>
                                  </p:stCondLst>
                                  <p:childTnLst>
                                    <p:set>
                                      <p:cBhvr>
                                        <p:cTn id="260" dur="1" fill="hold">
                                          <p:stCondLst>
                                            <p:cond delay="0"/>
                                          </p:stCondLst>
                                        </p:cTn>
                                        <p:tgtEl>
                                          <p:spTgt spid="69"/>
                                        </p:tgtEl>
                                        <p:attrNameLst>
                                          <p:attrName>style.visibility</p:attrName>
                                        </p:attrNameLst>
                                      </p:cBhvr>
                                      <p:to>
                                        <p:strVal val="visible"/>
                                      </p:to>
                                    </p:set>
                                    <p:animEffect transition="in" filter="fade">
                                      <p:cBhvr>
                                        <p:cTn id="261" dur="1000"/>
                                        <p:tgtEl>
                                          <p:spTgt spid="69"/>
                                        </p:tgtEl>
                                      </p:cBhvr>
                                    </p:animEffect>
                                    <p:anim calcmode="lin" valueType="num">
                                      <p:cBhvr>
                                        <p:cTn id="262" dur="1000" fill="hold"/>
                                        <p:tgtEl>
                                          <p:spTgt spid="69"/>
                                        </p:tgtEl>
                                        <p:attrNameLst>
                                          <p:attrName>ppt_x</p:attrName>
                                        </p:attrNameLst>
                                      </p:cBhvr>
                                      <p:tavLst>
                                        <p:tav tm="0">
                                          <p:val>
                                            <p:strVal val="#ppt_x"/>
                                          </p:val>
                                        </p:tav>
                                        <p:tav tm="100000">
                                          <p:val>
                                            <p:strVal val="#ppt_x"/>
                                          </p:val>
                                        </p:tav>
                                      </p:tavLst>
                                    </p:anim>
                                    <p:anim calcmode="lin" valueType="num">
                                      <p:cBhvr>
                                        <p:cTn id="263" dur="1000" fill="hold"/>
                                        <p:tgtEl>
                                          <p:spTgt spid="69"/>
                                        </p:tgtEl>
                                        <p:attrNameLst>
                                          <p:attrName>ppt_y</p:attrName>
                                        </p:attrNameLst>
                                      </p:cBhvr>
                                      <p:tavLst>
                                        <p:tav tm="0">
                                          <p:val>
                                            <p:strVal val="#ppt_y+.1"/>
                                          </p:val>
                                        </p:tav>
                                        <p:tav tm="100000">
                                          <p:val>
                                            <p:strVal val="#ppt_y"/>
                                          </p:val>
                                        </p:tav>
                                      </p:tavLst>
                                    </p:anim>
                                  </p:childTnLst>
                                </p:cTn>
                              </p:par>
                              <p:par>
                                <p:cTn id="264" presetID="42" presetClass="entr" presetSubtype="0" fill="hold" grpId="0" nodeType="withEffect">
                                  <p:stCondLst>
                                    <p:cond delay="0"/>
                                  </p:stCondLst>
                                  <p:childTnLst>
                                    <p:set>
                                      <p:cBhvr>
                                        <p:cTn id="265" dur="1" fill="hold">
                                          <p:stCondLst>
                                            <p:cond delay="0"/>
                                          </p:stCondLst>
                                        </p:cTn>
                                        <p:tgtEl>
                                          <p:spTgt spid="70"/>
                                        </p:tgtEl>
                                        <p:attrNameLst>
                                          <p:attrName>style.visibility</p:attrName>
                                        </p:attrNameLst>
                                      </p:cBhvr>
                                      <p:to>
                                        <p:strVal val="visible"/>
                                      </p:to>
                                    </p:set>
                                    <p:animEffect transition="in" filter="fade">
                                      <p:cBhvr>
                                        <p:cTn id="266" dur="1000"/>
                                        <p:tgtEl>
                                          <p:spTgt spid="70"/>
                                        </p:tgtEl>
                                      </p:cBhvr>
                                    </p:animEffect>
                                    <p:anim calcmode="lin" valueType="num">
                                      <p:cBhvr>
                                        <p:cTn id="267" dur="1000" fill="hold"/>
                                        <p:tgtEl>
                                          <p:spTgt spid="70"/>
                                        </p:tgtEl>
                                        <p:attrNameLst>
                                          <p:attrName>ppt_x</p:attrName>
                                        </p:attrNameLst>
                                      </p:cBhvr>
                                      <p:tavLst>
                                        <p:tav tm="0">
                                          <p:val>
                                            <p:strVal val="#ppt_x"/>
                                          </p:val>
                                        </p:tav>
                                        <p:tav tm="100000">
                                          <p:val>
                                            <p:strVal val="#ppt_x"/>
                                          </p:val>
                                        </p:tav>
                                      </p:tavLst>
                                    </p:anim>
                                    <p:anim calcmode="lin" valueType="num">
                                      <p:cBhvr>
                                        <p:cTn id="268" dur="1000" fill="hold"/>
                                        <p:tgtEl>
                                          <p:spTgt spid="70"/>
                                        </p:tgtEl>
                                        <p:attrNameLst>
                                          <p:attrName>ppt_y</p:attrName>
                                        </p:attrNameLst>
                                      </p:cBhvr>
                                      <p:tavLst>
                                        <p:tav tm="0">
                                          <p:val>
                                            <p:strVal val="#ppt_y+.1"/>
                                          </p:val>
                                        </p:tav>
                                        <p:tav tm="100000">
                                          <p:val>
                                            <p:strVal val="#ppt_y"/>
                                          </p:val>
                                        </p:tav>
                                      </p:tavLst>
                                    </p:anim>
                                  </p:childTnLst>
                                </p:cTn>
                              </p:par>
                              <p:par>
                                <p:cTn id="269" presetID="42" presetClass="entr" presetSubtype="0" fill="hold" grpId="0" nodeType="withEffect">
                                  <p:stCondLst>
                                    <p:cond delay="0"/>
                                  </p:stCondLst>
                                  <p:childTnLst>
                                    <p:set>
                                      <p:cBhvr>
                                        <p:cTn id="270" dur="1" fill="hold">
                                          <p:stCondLst>
                                            <p:cond delay="0"/>
                                          </p:stCondLst>
                                        </p:cTn>
                                        <p:tgtEl>
                                          <p:spTgt spid="71"/>
                                        </p:tgtEl>
                                        <p:attrNameLst>
                                          <p:attrName>style.visibility</p:attrName>
                                        </p:attrNameLst>
                                      </p:cBhvr>
                                      <p:to>
                                        <p:strVal val="visible"/>
                                      </p:to>
                                    </p:set>
                                    <p:animEffect transition="in" filter="fade">
                                      <p:cBhvr>
                                        <p:cTn id="271" dur="1000"/>
                                        <p:tgtEl>
                                          <p:spTgt spid="71"/>
                                        </p:tgtEl>
                                      </p:cBhvr>
                                    </p:animEffect>
                                    <p:anim calcmode="lin" valueType="num">
                                      <p:cBhvr>
                                        <p:cTn id="272" dur="1000" fill="hold"/>
                                        <p:tgtEl>
                                          <p:spTgt spid="71"/>
                                        </p:tgtEl>
                                        <p:attrNameLst>
                                          <p:attrName>ppt_x</p:attrName>
                                        </p:attrNameLst>
                                      </p:cBhvr>
                                      <p:tavLst>
                                        <p:tav tm="0">
                                          <p:val>
                                            <p:strVal val="#ppt_x"/>
                                          </p:val>
                                        </p:tav>
                                        <p:tav tm="100000">
                                          <p:val>
                                            <p:strVal val="#ppt_x"/>
                                          </p:val>
                                        </p:tav>
                                      </p:tavLst>
                                    </p:anim>
                                    <p:anim calcmode="lin" valueType="num">
                                      <p:cBhvr>
                                        <p:cTn id="273" dur="1000" fill="hold"/>
                                        <p:tgtEl>
                                          <p:spTgt spid="71"/>
                                        </p:tgtEl>
                                        <p:attrNameLst>
                                          <p:attrName>ppt_y</p:attrName>
                                        </p:attrNameLst>
                                      </p:cBhvr>
                                      <p:tavLst>
                                        <p:tav tm="0">
                                          <p:val>
                                            <p:strVal val="#ppt_y+.1"/>
                                          </p:val>
                                        </p:tav>
                                        <p:tav tm="100000">
                                          <p:val>
                                            <p:strVal val="#ppt_y"/>
                                          </p:val>
                                        </p:tav>
                                      </p:tavLst>
                                    </p:anim>
                                  </p:childTnLst>
                                </p:cTn>
                              </p:par>
                              <p:par>
                                <p:cTn id="274" presetID="42" presetClass="entr" presetSubtype="0" fill="hold" grpId="0" nodeType="withEffect">
                                  <p:stCondLst>
                                    <p:cond delay="0"/>
                                  </p:stCondLst>
                                  <p:childTnLst>
                                    <p:set>
                                      <p:cBhvr>
                                        <p:cTn id="275" dur="1" fill="hold">
                                          <p:stCondLst>
                                            <p:cond delay="0"/>
                                          </p:stCondLst>
                                        </p:cTn>
                                        <p:tgtEl>
                                          <p:spTgt spid="72"/>
                                        </p:tgtEl>
                                        <p:attrNameLst>
                                          <p:attrName>style.visibility</p:attrName>
                                        </p:attrNameLst>
                                      </p:cBhvr>
                                      <p:to>
                                        <p:strVal val="visible"/>
                                      </p:to>
                                    </p:set>
                                    <p:animEffect transition="in" filter="fade">
                                      <p:cBhvr>
                                        <p:cTn id="276" dur="1000"/>
                                        <p:tgtEl>
                                          <p:spTgt spid="72"/>
                                        </p:tgtEl>
                                      </p:cBhvr>
                                    </p:animEffect>
                                    <p:anim calcmode="lin" valueType="num">
                                      <p:cBhvr>
                                        <p:cTn id="277" dur="1000" fill="hold"/>
                                        <p:tgtEl>
                                          <p:spTgt spid="72"/>
                                        </p:tgtEl>
                                        <p:attrNameLst>
                                          <p:attrName>ppt_x</p:attrName>
                                        </p:attrNameLst>
                                      </p:cBhvr>
                                      <p:tavLst>
                                        <p:tav tm="0">
                                          <p:val>
                                            <p:strVal val="#ppt_x"/>
                                          </p:val>
                                        </p:tav>
                                        <p:tav tm="100000">
                                          <p:val>
                                            <p:strVal val="#ppt_x"/>
                                          </p:val>
                                        </p:tav>
                                      </p:tavLst>
                                    </p:anim>
                                    <p:anim calcmode="lin" valueType="num">
                                      <p:cBhvr>
                                        <p:cTn id="278" dur="1000" fill="hold"/>
                                        <p:tgtEl>
                                          <p:spTgt spid="72"/>
                                        </p:tgtEl>
                                        <p:attrNameLst>
                                          <p:attrName>ppt_y</p:attrName>
                                        </p:attrNameLst>
                                      </p:cBhvr>
                                      <p:tavLst>
                                        <p:tav tm="0">
                                          <p:val>
                                            <p:strVal val="#ppt_y+.1"/>
                                          </p:val>
                                        </p:tav>
                                        <p:tav tm="100000">
                                          <p:val>
                                            <p:strVal val="#ppt_y"/>
                                          </p:val>
                                        </p:tav>
                                      </p:tavLst>
                                    </p:anim>
                                  </p:childTnLst>
                                </p:cTn>
                              </p:par>
                              <p:par>
                                <p:cTn id="279" presetID="42" presetClass="entr" presetSubtype="0" fill="hold" grpId="0" nodeType="withEffect">
                                  <p:stCondLst>
                                    <p:cond delay="0"/>
                                  </p:stCondLst>
                                  <p:childTnLst>
                                    <p:set>
                                      <p:cBhvr>
                                        <p:cTn id="280" dur="1" fill="hold">
                                          <p:stCondLst>
                                            <p:cond delay="0"/>
                                          </p:stCondLst>
                                        </p:cTn>
                                        <p:tgtEl>
                                          <p:spTgt spid="73"/>
                                        </p:tgtEl>
                                        <p:attrNameLst>
                                          <p:attrName>style.visibility</p:attrName>
                                        </p:attrNameLst>
                                      </p:cBhvr>
                                      <p:to>
                                        <p:strVal val="visible"/>
                                      </p:to>
                                    </p:set>
                                    <p:animEffect transition="in" filter="fade">
                                      <p:cBhvr>
                                        <p:cTn id="281" dur="1000"/>
                                        <p:tgtEl>
                                          <p:spTgt spid="73"/>
                                        </p:tgtEl>
                                      </p:cBhvr>
                                    </p:animEffect>
                                    <p:anim calcmode="lin" valueType="num">
                                      <p:cBhvr>
                                        <p:cTn id="282" dur="1000" fill="hold"/>
                                        <p:tgtEl>
                                          <p:spTgt spid="73"/>
                                        </p:tgtEl>
                                        <p:attrNameLst>
                                          <p:attrName>ppt_x</p:attrName>
                                        </p:attrNameLst>
                                      </p:cBhvr>
                                      <p:tavLst>
                                        <p:tav tm="0">
                                          <p:val>
                                            <p:strVal val="#ppt_x"/>
                                          </p:val>
                                        </p:tav>
                                        <p:tav tm="100000">
                                          <p:val>
                                            <p:strVal val="#ppt_x"/>
                                          </p:val>
                                        </p:tav>
                                      </p:tavLst>
                                    </p:anim>
                                    <p:anim calcmode="lin" valueType="num">
                                      <p:cBhvr>
                                        <p:cTn id="283" dur="1000" fill="hold"/>
                                        <p:tgtEl>
                                          <p:spTgt spid="73"/>
                                        </p:tgtEl>
                                        <p:attrNameLst>
                                          <p:attrName>ppt_y</p:attrName>
                                        </p:attrNameLst>
                                      </p:cBhvr>
                                      <p:tavLst>
                                        <p:tav tm="0">
                                          <p:val>
                                            <p:strVal val="#ppt_y+.1"/>
                                          </p:val>
                                        </p:tav>
                                        <p:tav tm="100000">
                                          <p:val>
                                            <p:strVal val="#ppt_y"/>
                                          </p:val>
                                        </p:tav>
                                      </p:tavLst>
                                    </p:anim>
                                  </p:childTnLst>
                                </p:cTn>
                              </p:par>
                              <p:par>
                                <p:cTn id="284" presetID="42" presetClass="entr" presetSubtype="0" fill="hold" nodeType="withEffect">
                                  <p:stCondLst>
                                    <p:cond delay="0"/>
                                  </p:stCondLst>
                                  <p:childTnLst>
                                    <p:set>
                                      <p:cBhvr>
                                        <p:cTn id="285" dur="1" fill="hold">
                                          <p:stCondLst>
                                            <p:cond delay="0"/>
                                          </p:stCondLst>
                                        </p:cTn>
                                        <p:tgtEl>
                                          <p:spTgt spid="74"/>
                                        </p:tgtEl>
                                        <p:attrNameLst>
                                          <p:attrName>style.visibility</p:attrName>
                                        </p:attrNameLst>
                                      </p:cBhvr>
                                      <p:to>
                                        <p:strVal val="visible"/>
                                      </p:to>
                                    </p:set>
                                    <p:animEffect transition="in" filter="fade">
                                      <p:cBhvr>
                                        <p:cTn id="286" dur="1000"/>
                                        <p:tgtEl>
                                          <p:spTgt spid="74"/>
                                        </p:tgtEl>
                                      </p:cBhvr>
                                    </p:animEffect>
                                    <p:anim calcmode="lin" valueType="num">
                                      <p:cBhvr>
                                        <p:cTn id="287" dur="1000" fill="hold"/>
                                        <p:tgtEl>
                                          <p:spTgt spid="74"/>
                                        </p:tgtEl>
                                        <p:attrNameLst>
                                          <p:attrName>ppt_x</p:attrName>
                                        </p:attrNameLst>
                                      </p:cBhvr>
                                      <p:tavLst>
                                        <p:tav tm="0">
                                          <p:val>
                                            <p:strVal val="#ppt_x"/>
                                          </p:val>
                                        </p:tav>
                                        <p:tav tm="100000">
                                          <p:val>
                                            <p:strVal val="#ppt_x"/>
                                          </p:val>
                                        </p:tav>
                                      </p:tavLst>
                                    </p:anim>
                                    <p:anim calcmode="lin" valueType="num">
                                      <p:cBhvr>
                                        <p:cTn id="288" dur="1000" fill="hold"/>
                                        <p:tgtEl>
                                          <p:spTgt spid="74"/>
                                        </p:tgtEl>
                                        <p:attrNameLst>
                                          <p:attrName>ppt_y</p:attrName>
                                        </p:attrNameLst>
                                      </p:cBhvr>
                                      <p:tavLst>
                                        <p:tav tm="0">
                                          <p:val>
                                            <p:strVal val="#ppt_y+.1"/>
                                          </p:val>
                                        </p:tav>
                                        <p:tav tm="100000">
                                          <p:val>
                                            <p:strVal val="#ppt_y"/>
                                          </p:val>
                                        </p:tav>
                                      </p:tavLst>
                                    </p:anim>
                                  </p:childTnLst>
                                </p:cTn>
                              </p:par>
                              <p:par>
                                <p:cTn id="289" presetID="42" presetClass="entr" presetSubtype="0" fill="hold" grpId="0" nodeType="withEffect">
                                  <p:stCondLst>
                                    <p:cond delay="0"/>
                                  </p:stCondLst>
                                  <p:childTnLst>
                                    <p:set>
                                      <p:cBhvr>
                                        <p:cTn id="290" dur="1" fill="hold">
                                          <p:stCondLst>
                                            <p:cond delay="0"/>
                                          </p:stCondLst>
                                        </p:cTn>
                                        <p:tgtEl>
                                          <p:spTgt spid="75"/>
                                        </p:tgtEl>
                                        <p:attrNameLst>
                                          <p:attrName>style.visibility</p:attrName>
                                        </p:attrNameLst>
                                      </p:cBhvr>
                                      <p:to>
                                        <p:strVal val="visible"/>
                                      </p:to>
                                    </p:set>
                                    <p:animEffect transition="in" filter="fade">
                                      <p:cBhvr>
                                        <p:cTn id="291" dur="1000"/>
                                        <p:tgtEl>
                                          <p:spTgt spid="75"/>
                                        </p:tgtEl>
                                      </p:cBhvr>
                                    </p:animEffect>
                                    <p:anim calcmode="lin" valueType="num">
                                      <p:cBhvr>
                                        <p:cTn id="292" dur="1000" fill="hold"/>
                                        <p:tgtEl>
                                          <p:spTgt spid="75"/>
                                        </p:tgtEl>
                                        <p:attrNameLst>
                                          <p:attrName>ppt_x</p:attrName>
                                        </p:attrNameLst>
                                      </p:cBhvr>
                                      <p:tavLst>
                                        <p:tav tm="0">
                                          <p:val>
                                            <p:strVal val="#ppt_x"/>
                                          </p:val>
                                        </p:tav>
                                        <p:tav tm="100000">
                                          <p:val>
                                            <p:strVal val="#ppt_x"/>
                                          </p:val>
                                        </p:tav>
                                      </p:tavLst>
                                    </p:anim>
                                    <p:anim calcmode="lin" valueType="num">
                                      <p:cBhvr>
                                        <p:cTn id="293" dur="1000" fill="hold"/>
                                        <p:tgtEl>
                                          <p:spTgt spid="75"/>
                                        </p:tgtEl>
                                        <p:attrNameLst>
                                          <p:attrName>ppt_y</p:attrName>
                                        </p:attrNameLst>
                                      </p:cBhvr>
                                      <p:tavLst>
                                        <p:tav tm="0">
                                          <p:val>
                                            <p:strVal val="#ppt_y+.1"/>
                                          </p:val>
                                        </p:tav>
                                        <p:tav tm="100000">
                                          <p:val>
                                            <p:strVal val="#ppt_y"/>
                                          </p:val>
                                        </p:tav>
                                      </p:tavLst>
                                    </p:anim>
                                  </p:childTnLst>
                                </p:cTn>
                              </p:par>
                              <p:par>
                                <p:cTn id="294" presetID="42" presetClass="entr" presetSubtype="0" fill="hold" nodeType="withEffect">
                                  <p:stCondLst>
                                    <p:cond delay="0"/>
                                  </p:stCondLst>
                                  <p:childTnLst>
                                    <p:set>
                                      <p:cBhvr>
                                        <p:cTn id="295" dur="1" fill="hold">
                                          <p:stCondLst>
                                            <p:cond delay="0"/>
                                          </p:stCondLst>
                                        </p:cTn>
                                        <p:tgtEl>
                                          <p:spTgt spid="76"/>
                                        </p:tgtEl>
                                        <p:attrNameLst>
                                          <p:attrName>style.visibility</p:attrName>
                                        </p:attrNameLst>
                                      </p:cBhvr>
                                      <p:to>
                                        <p:strVal val="visible"/>
                                      </p:to>
                                    </p:set>
                                    <p:animEffect transition="in" filter="fade">
                                      <p:cBhvr>
                                        <p:cTn id="296" dur="1000"/>
                                        <p:tgtEl>
                                          <p:spTgt spid="76"/>
                                        </p:tgtEl>
                                      </p:cBhvr>
                                    </p:animEffect>
                                    <p:anim calcmode="lin" valueType="num">
                                      <p:cBhvr>
                                        <p:cTn id="297" dur="1000" fill="hold"/>
                                        <p:tgtEl>
                                          <p:spTgt spid="76"/>
                                        </p:tgtEl>
                                        <p:attrNameLst>
                                          <p:attrName>ppt_x</p:attrName>
                                        </p:attrNameLst>
                                      </p:cBhvr>
                                      <p:tavLst>
                                        <p:tav tm="0">
                                          <p:val>
                                            <p:strVal val="#ppt_x"/>
                                          </p:val>
                                        </p:tav>
                                        <p:tav tm="100000">
                                          <p:val>
                                            <p:strVal val="#ppt_x"/>
                                          </p:val>
                                        </p:tav>
                                      </p:tavLst>
                                    </p:anim>
                                    <p:anim calcmode="lin" valueType="num">
                                      <p:cBhvr>
                                        <p:cTn id="298" dur="1000" fill="hold"/>
                                        <p:tgtEl>
                                          <p:spTgt spid="76"/>
                                        </p:tgtEl>
                                        <p:attrNameLst>
                                          <p:attrName>ppt_y</p:attrName>
                                        </p:attrNameLst>
                                      </p:cBhvr>
                                      <p:tavLst>
                                        <p:tav tm="0">
                                          <p:val>
                                            <p:strVal val="#ppt_y+.1"/>
                                          </p:val>
                                        </p:tav>
                                        <p:tav tm="100000">
                                          <p:val>
                                            <p:strVal val="#ppt_y"/>
                                          </p:val>
                                        </p:tav>
                                      </p:tavLst>
                                    </p:anim>
                                  </p:childTnLst>
                                </p:cTn>
                              </p:par>
                              <p:par>
                                <p:cTn id="299" presetID="42" presetClass="entr" presetSubtype="0" fill="hold" nodeType="withEffect">
                                  <p:stCondLst>
                                    <p:cond delay="0"/>
                                  </p:stCondLst>
                                  <p:childTnLst>
                                    <p:set>
                                      <p:cBhvr>
                                        <p:cTn id="300" dur="1" fill="hold">
                                          <p:stCondLst>
                                            <p:cond delay="0"/>
                                          </p:stCondLst>
                                        </p:cTn>
                                        <p:tgtEl>
                                          <p:spTgt spid="77"/>
                                        </p:tgtEl>
                                        <p:attrNameLst>
                                          <p:attrName>style.visibility</p:attrName>
                                        </p:attrNameLst>
                                      </p:cBhvr>
                                      <p:to>
                                        <p:strVal val="visible"/>
                                      </p:to>
                                    </p:set>
                                    <p:animEffect transition="in" filter="fade">
                                      <p:cBhvr>
                                        <p:cTn id="301" dur="1000"/>
                                        <p:tgtEl>
                                          <p:spTgt spid="77"/>
                                        </p:tgtEl>
                                      </p:cBhvr>
                                    </p:animEffect>
                                    <p:anim calcmode="lin" valueType="num">
                                      <p:cBhvr>
                                        <p:cTn id="302" dur="1000" fill="hold"/>
                                        <p:tgtEl>
                                          <p:spTgt spid="77"/>
                                        </p:tgtEl>
                                        <p:attrNameLst>
                                          <p:attrName>ppt_x</p:attrName>
                                        </p:attrNameLst>
                                      </p:cBhvr>
                                      <p:tavLst>
                                        <p:tav tm="0">
                                          <p:val>
                                            <p:strVal val="#ppt_x"/>
                                          </p:val>
                                        </p:tav>
                                        <p:tav tm="100000">
                                          <p:val>
                                            <p:strVal val="#ppt_x"/>
                                          </p:val>
                                        </p:tav>
                                      </p:tavLst>
                                    </p:anim>
                                    <p:anim calcmode="lin" valueType="num">
                                      <p:cBhvr>
                                        <p:cTn id="303" dur="1000" fill="hold"/>
                                        <p:tgtEl>
                                          <p:spTgt spid="77"/>
                                        </p:tgtEl>
                                        <p:attrNameLst>
                                          <p:attrName>ppt_y</p:attrName>
                                        </p:attrNameLst>
                                      </p:cBhvr>
                                      <p:tavLst>
                                        <p:tav tm="0">
                                          <p:val>
                                            <p:strVal val="#ppt_y+.1"/>
                                          </p:val>
                                        </p:tav>
                                        <p:tav tm="100000">
                                          <p:val>
                                            <p:strVal val="#ppt_y"/>
                                          </p:val>
                                        </p:tav>
                                      </p:tavLst>
                                    </p:anim>
                                  </p:childTnLst>
                                </p:cTn>
                              </p:par>
                              <p:par>
                                <p:cTn id="304" presetID="42" presetClass="entr" presetSubtype="0" fill="hold" nodeType="withEffect">
                                  <p:stCondLst>
                                    <p:cond delay="0"/>
                                  </p:stCondLst>
                                  <p:childTnLst>
                                    <p:set>
                                      <p:cBhvr>
                                        <p:cTn id="305" dur="1" fill="hold">
                                          <p:stCondLst>
                                            <p:cond delay="0"/>
                                          </p:stCondLst>
                                        </p:cTn>
                                        <p:tgtEl>
                                          <p:spTgt spid="78"/>
                                        </p:tgtEl>
                                        <p:attrNameLst>
                                          <p:attrName>style.visibility</p:attrName>
                                        </p:attrNameLst>
                                      </p:cBhvr>
                                      <p:to>
                                        <p:strVal val="visible"/>
                                      </p:to>
                                    </p:set>
                                    <p:animEffect transition="in" filter="fade">
                                      <p:cBhvr>
                                        <p:cTn id="306" dur="1000"/>
                                        <p:tgtEl>
                                          <p:spTgt spid="78"/>
                                        </p:tgtEl>
                                      </p:cBhvr>
                                    </p:animEffect>
                                    <p:anim calcmode="lin" valueType="num">
                                      <p:cBhvr>
                                        <p:cTn id="307" dur="1000" fill="hold"/>
                                        <p:tgtEl>
                                          <p:spTgt spid="78"/>
                                        </p:tgtEl>
                                        <p:attrNameLst>
                                          <p:attrName>ppt_x</p:attrName>
                                        </p:attrNameLst>
                                      </p:cBhvr>
                                      <p:tavLst>
                                        <p:tav tm="0">
                                          <p:val>
                                            <p:strVal val="#ppt_x"/>
                                          </p:val>
                                        </p:tav>
                                        <p:tav tm="100000">
                                          <p:val>
                                            <p:strVal val="#ppt_x"/>
                                          </p:val>
                                        </p:tav>
                                      </p:tavLst>
                                    </p:anim>
                                    <p:anim calcmode="lin" valueType="num">
                                      <p:cBhvr>
                                        <p:cTn id="308" dur="1000" fill="hold"/>
                                        <p:tgtEl>
                                          <p:spTgt spid="78"/>
                                        </p:tgtEl>
                                        <p:attrNameLst>
                                          <p:attrName>ppt_y</p:attrName>
                                        </p:attrNameLst>
                                      </p:cBhvr>
                                      <p:tavLst>
                                        <p:tav tm="0">
                                          <p:val>
                                            <p:strVal val="#ppt_y+.1"/>
                                          </p:val>
                                        </p:tav>
                                        <p:tav tm="100000">
                                          <p:val>
                                            <p:strVal val="#ppt_y"/>
                                          </p:val>
                                        </p:tav>
                                      </p:tavLst>
                                    </p:anim>
                                  </p:childTnLst>
                                </p:cTn>
                              </p:par>
                              <p:par>
                                <p:cTn id="309" presetID="42" presetClass="entr" presetSubtype="0" fill="hold" nodeType="withEffect">
                                  <p:stCondLst>
                                    <p:cond delay="0"/>
                                  </p:stCondLst>
                                  <p:childTnLst>
                                    <p:set>
                                      <p:cBhvr>
                                        <p:cTn id="310" dur="1" fill="hold">
                                          <p:stCondLst>
                                            <p:cond delay="0"/>
                                          </p:stCondLst>
                                        </p:cTn>
                                        <p:tgtEl>
                                          <p:spTgt spid="96"/>
                                        </p:tgtEl>
                                        <p:attrNameLst>
                                          <p:attrName>style.visibility</p:attrName>
                                        </p:attrNameLst>
                                      </p:cBhvr>
                                      <p:to>
                                        <p:strVal val="visible"/>
                                      </p:to>
                                    </p:set>
                                    <p:animEffect transition="in" filter="fade">
                                      <p:cBhvr>
                                        <p:cTn id="311" dur="1000"/>
                                        <p:tgtEl>
                                          <p:spTgt spid="96"/>
                                        </p:tgtEl>
                                      </p:cBhvr>
                                    </p:animEffect>
                                    <p:anim calcmode="lin" valueType="num">
                                      <p:cBhvr>
                                        <p:cTn id="312" dur="1000" fill="hold"/>
                                        <p:tgtEl>
                                          <p:spTgt spid="96"/>
                                        </p:tgtEl>
                                        <p:attrNameLst>
                                          <p:attrName>ppt_x</p:attrName>
                                        </p:attrNameLst>
                                      </p:cBhvr>
                                      <p:tavLst>
                                        <p:tav tm="0">
                                          <p:val>
                                            <p:strVal val="#ppt_x"/>
                                          </p:val>
                                        </p:tav>
                                        <p:tav tm="100000">
                                          <p:val>
                                            <p:strVal val="#ppt_x"/>
                                          </p:val>
                                        </p:tav>
                                      </p:tavLst>
                                    </p:anim>
                                    <p:anim calcmode="lin" valueType="num">
                                      <p:cBhvr>
                                        <p:cTn id="313" dur="1000" fill="hold"/>
                                        <p:tgtEl>
                                          <p:spTgt spid="96"/>
                                        </p:tgtEl>
                                        <p:attrNameLst>
                                          <p:attrName>ppt_y</p:attrName>
                                        </p:attrNameLst>
                                      </p:cBhvr>
                                      <p:tavLst>
                                        <p:tav tm="0">
                                          <p:val>
                                            <p:strVal val="#ppt_y+.1"/>
                                          </p:val>
                                        </p:tav>
                                        <p:tav tm="100000">
                                          <p:val>
                                            <p:strVal val="#ppt_y"/>
                                          </p:val>
                                        </p:tav>
                                      </p:tavLst>
                                    </p:anim>
                                  </p:childTnLst>
                                </p:cTn>
                              </p:par>
                              <p:par>
                                <p:cTn id="314" presetID="42" presetClass="entr" presetSubtype="0" fill="hold" grpId="0" nodeType="withEffect">
                                  <p:stCondLst>
                                    <p:cond delay="0"/>
                                  </p:stCondLst>
                                  <p:childTnLst>
                                    <p:set>
                                      <p:cBhvr>
                                        <p:cTn id="315" dur="1" fill="hold">
                                          <p:stCondLst>
                                            <p:cond delay="0"/>
                                          </p:stCondLst>
                                        </p:cTn>
                                        <p:tgtEl>
                                          <p:spTgt spid="79"/>
                                        </p:tgtEl>
                                        <p:attrNameLst>
                                          <p:attrName>style.visibility</p:attrName>
                                        </p:attrNameLst>
                                      </p:cBhvr>
                                      <p:to>
                                        <p:strVal val="visible"/>
                                      </p:to>
                                    </p:set>
                                    <p:animEffect transition="in" filter="fade">
                                      <p:cBhvr>
                                        <p:cTn id="316" dur="1000"/>
                                        <p:tgtEl>
                                          <p:spTgt spid="79"/>
                                        </p:tgtEl>
                                      </p:cBhvr>
                                    </p:animEffect>
                                    <p:anim calcmode="lin" valueType="num">
                                      <p:cBhvr>
                                        <p:cTn id="317" dur="1000" fill="hold"/>
                                        <p:tgtEl>
                                          <p:spTgt spid="79"/>
                                        </p:tgtEl>
                                        <p:attrNameLst>
                                          <p:attrName>ppt_x</p:attrName>
                                        </p:attrNameLst>
                                      </p:cBhvr>
                                      <p:tavLst>
                                        <p:tav tm="0">
                                          <p:val>
                                            <p:strVal val="#ppt_x"/>
                                          </p:val>
                                        </p:tav>
                                        <p:tav tm="100000">
                                          <p:val>
                                            <p:strVal val="#ppt_x"/>
                                          </p:val>
                                        </p:tav>
                                      </p:tavLst>
                                    </p:anim>
                                    <p:anim calcmode="lin" valueType="num">
                                      <p:cBhvr>
                                        <p:cTn id="318" dur="1000" fill="hold"/>
                                        <p:tgtEl>
                                          <p:spTgt spid="79"/>
                                        </p:tgtEl>
                                        <p:attrNameLst>
                                          <p:attrName>ppt_y</p:attrName>
                                        </p:attrNameLst>
                                      </p:cBhvr>
                                      <p:tavLst>
                                        <p:tav tm="0">
                                          <p:val>
                                            <p:strVal val="#ppt_y+.1"/>
                                          </p:val>
                                        </p:tav>
                                        <p:tav tm="100000">
                                          <p:val>
                                            <p:strVal val="#ppt_y"/>
                                          </p:val>
                                        </p:tav>
                                      </p:tavLst>
                                    </p:anim>
                                  </p:childTnLst>
                                </p:cTn>
                              </p:par>
                              <p:par>
                                <p:cTn id="319" presetID="42" presetClass="entr" presetSubtype="0" fill="hold" nodeType="withEffect">
                                  <p:stCondLst>
                                    <p:cond delay="0"/>
                                  </p:stCondLst>
                                  <p:childTnLst>
                                    <p:set>
                                      <p:cBhvr>
                                        <p:cTn id="320" dur="1" fill="hold">
                                          <p:stCondLst>
                                            <p:cond delay="0"/>
                                          </p:stCondLst>
                                        </p:cTn>
                                        <p:tgtEl>
                                          <p:spTgt spid="92"/>
                                        </p:tgtEl>
                                        <p:attrNameLst>
                                          <p:attrName>style.visibility</p:attrName>
                                        </p:attrNameLst>
                                      </p:cBhvr>
                                      <p:to>
                                        <p:strVal val="visible"/>
                                      </p:to>
                                    </p:set>
                                    <p:animEffect transition="in" filter="fade">
                                      <p:cBhvr>
                                        <p:cTn id="321" dur="1000"/>
                                        <p:tgtEl>
                                          <p:spTgt spid="92"/>
                                        </p:tgtEl>
                                      </p:cBhvr>
                                    </p:animEffect>
                                    <p:anim calcmode="lin" valueType="num">
                                      <p:cBhvr>
                                        <p:cTn id="322" dur="1000" fill="hold"/>
                                        <p:tgtEl>
                                          <p:spTgt spid="92"/>
                                        </p:tgtEl>
                                        <p:attrNameLst>
                                          <p:attrName>ppt_x</p:attrName>
                                        </p:attrNameLst>
                                      </p:cBhvr>
                                      <p:tavLst>
                                        <p:tav tm="0">
                                          <p:val>
                                            <p:strVal val="#ppt_x"/>
                                          </p:val>
                                        </p:tav>
                                        <p:tav tm="100000">
                                          <p:val>
                                            <p:strVal val="#ppt_x"/>
                                          </p:val>
                                        </p:tav>
                                      </p:tavLst>
                                    </p:anim>
                                    <p:anim calcmode="lin" valueType="num">
                                      <p:cBhvr>
                                        <p:cTn id="323" dur="1000" fill="hold"/>
                                        <p:tgtEl>
                                          <p:spTgt spid="92"/>
                                        </p:tgtEl>
                                        <p:attrNameLst>
                                          <p:attrName>ppt_y</p:attrName>
                                        </p:attrNameLst>
                                      </p:cBhvr>
                                      <p:tavLst>
                                        <p:tav tm="0">
                                          <p:val>
                                            <p:strVal val="#ppt_y+.1"/>
                                          </p:val>
                                        </p:tav>
                                        <p:tav tm="100000">
                                          <p:val>
                                            <p:strVal val="#ppt_y"/>
                                          </p:val>
                                        </p:tav>
                                      </p:tavLst>
                                    </p:anim>
                                  </p:childTnLst>
                                </p:cTn>
                              </p:par>
                              <p:par>
                                <p:cTn id="324" presetID="42" presetClass="entr" presetSubtype="0" fill="hold" grpId="0" nodeType="withEffect">
                                  <p:stCondLst>
                                    <p:cond delay="0"/>
                                  </p:stCondLst>
                                  <p:childTnLst>
                                    <p:set>
                                      <p:cBhvr>
                                        <p:cTn id="325" dur="1" fill="hold">
                                          <p:stCondLst>
                                            <p:cond delay="0"/>
                                          </p:stCondLst>
                                        </p:cTn>
                                        <p:tgtEl>
                                          <p:spTgt spid="93"/>
                                        </p:tgtEl>
                                        <p:attrNameLst>
                                          <p:attrName>style.visibility</p:attrName>
                                        </p:attrNameLst>
                                      </p:cBhvr>
                                      <p:to>
                                        <p:strVal val="visible"/>
                                      </p:to>
                                    </p:set>
                                    <p:animEffect transition="in" filter="fade">
                                      <p:cBhvr>
                                        <p:cTn id="326" dur="1000"/>
                                        <p:tgtEl>
                                          <p:spTgt spid="93"/>
                                        </p:tgtEl>
                                      </p:cBhvr>
                                    </p:animEffect>
                                    <p:anim calcmode="lin" valueType="num">
                                      <p:cBhvr>
                                        <p:cTn id="327" dur="1000" fill="hold"/>
                                        <p:tgtEl>
                                          <p:spTgt spid="93"/>
                                        </p:tgtEl>
                                        <p:attrNameLst>
                                          <p:attrName>ppt_x</p:attrName>
                                        </p:attrNameLst>
                                      </p:cBhvr>
                                      <p:tavLst>
                                        <p:tav tm="0">
                                          <p:val>
                                            <p:strVal val="#ppt_x"/>
                                          </p:val>
                                        </p:tav>
                                        <p:tav tm="100000">
                                          <p:val>
                                            <p:strVal val="#ppt_x"/>
                                          </p:val>
                                        </p:tav>
                                      </p:tavLst>
                                    </p:anim>
                                    <p:anim calcmode="lin" valueType="num">
                                      <p:cBhvr>
                                        <p:cTn id="328" dur="1000" fill="hold"/>
                                        <p:tgtEl>
                                          <p:spTgt spid="93"/>
                                        </p:tgtEl>
                                        <p:attrNameLst>
                                          <p:attrName>ppt_y</p:attrName>
                                        </p:attrNameLst>
                                      </p:cBhvr>
                                      <p:tavLst>
                                        <p:tav tm="0">
                                          <p:val>
                                            <p:strVal val="#ppt_y+.1"/>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94"/>
                                        </p:tgtEl>
                                        <p:attrNameLst>
                                          <p:attrName>style.visibility</p:attrName>
                                        </p:attrNameLst>
                                      </p:cBhvr>
                                      <p:to>
                                        <p:strVal val="visible"/>
                                      </p:to>
                                    </p:set>
                                    <p:anim calcmode="lin" valueType="num">
                                      <p:cBhvr additive="base">
                                        <p:cTn id="331" dur="1000" fill="hold"/>
                                        <p:tgtEl>
                                          <p:spTgt spid="94"/>
                                        </p:tgtEl>
                                        <p:attrNameLst>
                                          <p:attrName>ppt_x</p:attrName>
                                        </p:attrNameLst>
                                      </p:cBhvr>
                                      <p:tavLst>
                                        <p:tav tm="0">
                                          <p:val>
                                            <p:strVal val="#ppt_x"/>
                                          </p:val>
                                        </p:tav>
                                        <p:tav tm="100000">
                                          <p:val>
                                            <p:strVal val="#ppt_x"/>
                                          </p:val>
                                        </p:tav>
                                      </p:tavLst>
                                    </p:anim>
                                    <p:anim calcmode="lin" valueType="num">
                                      <p:cBhvr additive="base">
                                        <p:cTn id="332" dur="1000" fill="hold"/>
                                        <p:tgtEl>
                                          <p:spTgt spid="94"/>
                                        </p:tgtEl>
                                        <p:attrNameLst>
                                          <p:attrName>ppt_y</p:attrName>
                                        </p:attrNameLst>
                                      </p:cBhvr>
                                      <p:tavLst>
                                        <p:tav tm="0">
                                          <p:val>
                                            <p:strVal val="1+#ppt_h/2"/>
                                          </p:val>
                                        </p:tav>
                                        <p:tav tm="100000">
                                          <p:val>
                                            <p:strVal val="#ppt_y"/>
                                          </p:val>
                                        </p:tav>
                                      </p:tavLst>
                                    </p:anim>
                                  </p:childTnLst>
                                </p:cTn>
                              </p:par>
                              <p:par>
                                <p:cTn id="333" presetID="42" presetClass="entr" presetSubtype="0" fill="hold" nodeType="withEffect">
                                  <p:stCondLst>
                                    <p:cond delay="0"/>
                                  </p:stCondLst>
                                  <p:childTnLst>
                                    <p:set>
                                      <p:cBhvr>
                                        <p:cTn id="334" dur="1" fill="hold">
                                          <p:stCondLst>
                                            <p:cond delay="0"/>
                                          </p:stCondLst>
                                        </p:cTn>
                                        <p:tgtEl>
                                          <p:spTgt spid="95"/>
                                        </p:tgtEl>
                                        <p:attrNameLst>
                                          <p:attrName>style.visibility</p:attrName>
                                        </p:attrNameLst>
                                      </p:cBhvr>
                                      <p:to>
                                        <p:strVal val="visible"/>
                                      </p:to>
                                    </p:set>
                                    <p:animEffect transition="in" filter="fade">
                                      <p:cBhvr>
                                        <p:cTn id="335" dur="1000"/>
                                        <p:tgtEl>
                                          <p:spTgt spid="95"/>
                                        </p:tgtEl>
                                      </p:cBhvr>
                                    </p:animEffect>
                                    <p:anim calcmode="lin" valueType="num">
                                      <p:cBhvr>
                                        <p:cTn id="336" dur="1000" fill="hold"/>
                                        <p:tgtEl>
                                          <p:spTgt spid="95"/>
                                        </p:tgtEl>
                                        <p:attrNameLst>
                                          <p:attrName>ppt_x</p:attrName>
                                        </p:attrNameLst>
                                      </p:cBhvr>
                                      <p:tavLst>
                                        <p:tav tm="0">
                                          <p:val>
                                            <p:strVal val="#ppt_x"/>
                                          </p:val>
                                        </p:tav>
                                        <p:tav tm="100000">
                                          <p:val>
                                            <p:strVal val="#ppt_x"/>
                                          </p:val>
                                        </p:tav>
                                      </p:tavLst>
                                    </p:anim>
                                    <p:anim calcmode="lin" valueType="num">
                                      <p:cBhvr>
                                        <p:cTn id="337" dur="1000" fill="hold"/>
                                        <p:tgtEl>
                                          <p:spTgt spid="95"/>
                                        </p:tgtEl>
                                        <p:attrNameLst>
                                          <p:attrName>ppt_y</p:attrName>
                                        </p:attrNameLst>
                                      </p:cBhvr>
                                      <p:tavLst>
                                        <p:tav tm="0">
                                          <p:val>
                                            <p:strVal val="#ppt_y+.1"/>
                                          </p:val>
                                        </p:tav>
                                        <p:tav tm="100000">
                                          <p:val>
                                            <p:strVal val="#ppt_y"/>
                                          </p:val>
                                        </p:tav>
                                      </p:tavLst>
                                    </p:anim>
                                  </p:childTnLst>
                                </p:cTn>
                              </p:par>
                              <p:par>
                                <p:cTn id="338" presetID="42" presetClass="entr" presetSubtype="0" fill="hold" nodeType="withEffect">
                                  <p:stCondLst>
                                    <p:cond delay="0"/>
                                  </p:stCondLst>
                                  <p:childTnLst>
                                    <p:set>
                                      <p:cBhvr>
                                        <p:cTn id="339" dur="1" fill="hold">
                                          <p:stCondLst>
                                            <p:cond delay="0"/>
                                          </p:stCondLst>
                                        </p:cTn>
                                        <p:tgtEl>
                                          <p:spTgt spid="97"/>
                                        </p:tgtEl>
                                        <p:attrNameLst>
                                          <p:attrName>style.visibility</p:attrName>
                                        </p:attrNameLst>
                                      </p:cBhvr>
                                      <p:to>
                                        <p:strVal val="visible"/>
                                      </p:to>
                                    </p:set>
                                    <p:animEffect transition="in" filter="fade">
                                      <p:cBhvr>
                                        <p:cTn id="340" dur="1000"/>
                                        <p:tgtEl>
                                          <p:spTgt spid="97"/>
                                        </p:tgtEl>
                                      </p:cBhvr>
                                    </p:animEffect>
                                    <p:anim calcmode="lin" valueType="num">
                                      <p:cBhvr>
                                        <p:cTn id="341" dur="1000" fill="hold"/>
                                        <p:tgtEl>
                                          <p:spTgt spid="97"/>
                                        </p:tgtEl>
                                        <p:attrNameLst>
                                          <p:attrName>ppt_x</p:attrName>
                                        </p:attrNameLst>
                                      </p:cBhvr>
                                      <p:tavLst>
                                        <p:tav tm="0">
                                          <p:val>
                                            <p:strVal val="#ppt_x"/>
                                          </p:val>
                                        </p:tav>
                                        <p:tav tm="100000">
                                          <p:val>
                                            <p:strVal val="#ppt_x"/>
                                          </p:val>
                                        </p:tav>
                                      </p:tavLst>
                                    </p:anim>
                                    <p:anim calcmode="lin" valueType="num">
                                      <p:cBhvr>
                                        <p:cTn id="342"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par>
                    <p:cTn id="343" fill="hold">
                      <p:stCondLst>
                        <p:cond delay="indefinite"/>
                      </p:stCondLst>
                      <p:childTnLst>
                        <p:par>
                          <p:cTn id="344" fill="hold">
                            <p:stCondLst>
                              <p:cond delay="0"/>
                            </p:stCondLst>
                            <p:childTnLst>
                              <p:par>
                                <p:cTn id="345" presetID="10" presetClass="entr" presetSubtype="0" fill="hold" grpId="0" nodeType="clickEffect">
                                  <p:stCondLst>
                                    <p:cond delay="0"/>
                                  </p:stCondLst>
                                  <p:childTnLst>
                                    <p:set>
                                      <p:cBhvr>
                                        <p:cTn id="346" dur="1" fill="hold">
                                          <p:stCondLst>
                                            <p:cond delay="0"/>
                                          </p:stCondLst>
                                        </p:cTn>
                                        <p:tgtEl>
                                          <p:spTgt spid="82"/>
                                        </p:tgtEl>
                                        <p:attrNameLst>
                                          <p:attrName>style.visibility</p:attrName>
                                        </p:attrNameLst>
                                      </p:cBhvr>
                                      <p:to>
                                        <p:strVal val="visible"/>
                                      </p:to>
                                    </p:set>
                                    <p:animEffect transition="in" filter="fade">
                                      <p:cBhvr>
                                        <p:cTn id="347" dur="500"/>
                                        <p:tgtEl>
                                          <p:spTgt spid="82"/>
                                        </p:tgtEl>
                                      </p:cBhvr>
                                    </p:animEffect>
                                  </p:childTnLst>
                                </p:cTn>
                              </p:par>
                            </p:childTnLst>
                          </p:cTn>
                        </p:par>
                      </p:childTnLst>
                    </p:cTn>
                  </p:par>
                  <p:par>
                    <p:cTn id="348" fill="hold">
                      <p:stCondLst>
                        <p:cond delay="indefinite"/>
                      </p:stCondLst>
                      <p:childTnLst>
                        <p:par>
                          <p:cTn id="349" fill="hold">
                            <p:stCondLst>
                              <p:cond delay="0"/>
                            </p:stCondLst>
                            <p:childTnLst>
                              <p:par>
                                <p:cTn id="350" presetID="42" presetClass="entr" presetSubtype="0" fill="hold" grpId="0" nodeType="clickEffect">
                                  <p:stCondLst>
                                    <p:cond delay="0"/>
                                  </p:stCondLst>
                                  <p:childTnLst>
                                    <p:set>
                                      <p:cBhvr>
                                        <p:cTn id="351" dur="1" fill="hold">
                                          <p:stCondLst>
                                            <p:cond delay="0"/>
                                          </p:stCondLst>
                                        </p:cTn>
                                        <p:tgtEl>
                                          <p:spTgt spid="81"/>
                                        </p:tgtEl>
                                        <p:attrNameLst>
                                          <p:attrName>style.visibility</p:attrName>
                                        </p:attrNameLst>
                                      </p:cBhvr>
                                      <p:to>
                                        <p:strVal val="visible"/>
                                      </p:to>
                                    </p:set>
                                    <p:animEffect transition="in" filter="fade">
                                      <p:cBhvr>
                                        <p:cTn id="352" dur="1000"/>
                                        <p:tgtEl>
                                          <p:spTgt spid="81"/>
                                        </p:tgtEl>
                                      </p:cBhvr>
                                    </p:animEffect>
                                    <p:anim calcmode="lin" valueType="num">
                                      <p:cBhvr>
                                        <p:cTn id="353" dur="1000" fill="hold"/>
                                        <p:tgtEl>
                                          <p:spTgt spid="81"/>
                                        </p:tgtEl>
                                        <p:attrNameLst>
                                          <p:attrName>ppt_x</p:attrName>
                                        </p:attrNameLst>
                                      </p:cBhvr>
                                      <p:tavLst>
                                        <p:tav tm="0">
                                          <p:val>
                                            <p:strVal val="#ppt_x"/>
                                          </p:val>
                                        </p:tav>
                                        <p:tav tm="100000">
                                          <p:val>
                                            <p:strVal val="#ppt_x"/>
                                          </p:val>
                                        </p:tav>
                                      </p:tavLst>
                                    </p:anim>
                                    <p:anim calcmode="lin" valueType="num">
                                      <p:cBhvr>
                                        <p:cTn id="354"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355" fill="hold">
                      <p:stCondLst>
                        <p:cond delay="indefinite"/>
                      </p:stCondLst>
                      <p:childTnLst>
                        <p:par>
                          <p:cTn id="356" fill="hold">
                            <p:stCondLst>
                              <p:cond delay="0"/>
                            </p:stCondLst>
                            <p:childTnLst>
                              <p:par>
                                <p:cTn id="357" presetID="22" presetClass="entr" presetSubtype="4" fill="hold" nodeType="clickEffect">
                                  <p:stCondLst>
                                    <p:cond delay="0"/>
                                  </p:stCondLst>
                                  <p:childTnLst>
                                    <p:set>
                                      <p:cBhvr>
                                        <p:cTn id="358" dur="1" fill="hold">
                                          <p:stCondLst>
                                            <p:cond delay="0"/>
                                          </p:stCondLst>
                                        </p:cTn>
                                        <p:tgtEl>
                                          <p:spTgt spid="83"/>
                                        </p:tgtEl>
                                        <p:attrNameLst>
                                          <p:attrName>style.visibility</p:attrName>
                                        </p:attrNameLst>
                                      </p:cBhvr>
                                      <p:to>
                                        <p:strVal val="visible"/>
                                      </p:to>
                                    </p:set>
                                    <p:animEffect transition="in" filter="wipe(down)">
                                      <p:cBhvr>
                                        <p:cTn id="359" dur="500"/>
                                        <p:tgtEl>
                                          <p:spTgt spid="83"/>
                                        </p:tgtEl>
                                      </p:cBhvr>
                                    </p:animEffect>
                                  </p:childTnLst>
                                </p:cTn>
                              </p:par>
                            </p:childTnLst>
                          </p:cTn>
                        </p:par>
                        <p:par>
                          <p:cTn id="360" fill="hold">
                            <p:stCondLst>
                              <p:cond delay="500"/>
                            </p:stCondLst>
                            <p:childTnLst>
                              <p:par>
                                <p:cTn id="361" presetID="10" presetClass="entr" presetSubtype="0" fill="hold" grpId="0" nodeType="afterEffect">
                                  <p:stCondLst>
                                    <p:cond delay="0"/>
                                  </p:stCondLst>
                                  <p:childTnLst>
                                    <p:set>
                                      <p:cBhvr>
                                        <p:cTn id="362" dur="1" fill="hold">
                                          <p:stCondLst>
                                            <p:cond delay="0"/>
                                          </p:stCondLst>
                                        </p:cTn>
                                        <p:tgtEl>
                                          <p:spTgt spid="108"/>
                                        </p:tgtEl>
                                        <p:attrNameLst>
                                          <p:attrName>style.visibility</p:attrName>
                                        </p:attrNameLst>
                                      </p:cBhvr>
                                      <p:to>
                                        <p:strVal val="visible"/>
                                      </p:to>
                                    </p:set>
                                    <p:animEffect transition="in" filter="fade">
                                      <p:cBhvr>
                                        <p:cTn id="363" dur="500"/>
                                        <p:tgtEl>
                                          <p:spTgt spid="108"/>
                                        </p:tgtEl>
                                      </p:cBhvr>
                                    </p:animEffect>
                                  </p:childTnLst>
                                </p:cTn>
                              </p:par>
                            </p:childTnLst>
                          </p:cTn>
                        </p:par>
                      </p:childTnLst>
                    </p:cTn>
                  </p:par>
                  <p:par>
                    <p:cTn id="364" fill="hold">
                      <p:stCondLst>
                        <p:cond delay="indefinite"/>
                      </p:stCondLst>
                      <p:childTnLst>
                        <p:par>
                          <p:cTn id="365" fill="hold">
                            <p:stCondLst>
                              <p:cond delay="0"/>
                            </p:stCondLst>
                            <p:childTnLst>
                              <p:par>
                                <p:cTn id="366" presetID="10" presetClass="entr" presetSubtype="0" fill="hold" grpId="0" nodeType="clickEffect">
                                  <p:stCondLst>
                                    <p:cond delay="0"/>
                                  </p:stCondLst>
                                  <p:childTnLst>
                                    <p:set>
                                      <p:cBhvr>
                                        <p:cTn id="367" dur="1" fill="hold">
                                          <p:stCondLst>
                                            <p:cond delay="0"/>
                                          </p:stCondLst>
                                        </p:cTn>
                                        <p:tgtEl>
                                          <p:spTgt spid="80"/>
                                        </p:tgtEl>
                                        <p:attrNameLst>
                                          <p:attrName>style.visibility</p:attrName>
                                        </p:attrNameLst>
                                      </p:cBhvr>
                                      <p:to>
                                        <p:strVal val="visible"/>
                                      </p:to>
                                    </p:set>
                                    <p:animEffect transition="in" filter="fade">
                                      <p:cBhvr>
                                        <p:cTn id="368" dur="500"/>
                                        <p:tgtEl>
                                          <p:spTgt spid="80"/>
                                        </p:tgtEl>
                                      </p:cBhvr>
                                    </p:animEffect>
                                  </p:childTnLst>
                                </p:cTn>
                              </p:par>
                            </p:childTnLst>
                          </p:cTn>
                        </p:par>
                      </p:childTnLst>
                    </p:cTn>
                  </p:par>
                  <p:par>
                    <p:cTn id="369" fill="hold">
                      <p:stCondLst>
                        <p:cond delay="indefinite"/>
                      </p:stCondLst>
                      <p:childTnLst>
                        <p:par>
                          <p:cTn id="370" fill="hold">
                            <p:stCondLst>
                              <p:cond delay="0"/>
                            </p:stCondLst>
                            <p:childTnLst>
                              <p:par>
                                <p:cTn id="371" presetID="22" presetClass="entr" presetSubtype="4" fill="hold" nodeType="clickEffect">
                                  <p:stCondLst>
                                    <p:cond delay="0"/>
                                  </p:stCondLst>
                                  <p:childTnLst>
                                    <p:set>
                                      <p:cBhvr>
                                        <p:cTn id="372" dur="1" fill="hold">
                                          <p:stCondLst>
                                            <p:cond delay="0"/>
                                          </p:stCondLst>
                                        </p:cTn>
                                        <p:tgtEl>
                                          <p:spTgt spid="11"/>
                                        </p:tgtEl>
                                        <p:attrNameLst>
                                          <p:attrName>style.visibility</p:attrName>
                                        </p:attrNameLst>
                                      </p:cBhvr>
                                      <p:to>
                                        <p:strVal val="visible"/>
                                      </p:to>
                                    </p:set>
                                    <p:animEffect transition="in" filter="wipe(down)">
                                      <p:cBhvr>
                                        <p:cTn id="373" dur="500"/>
                                        <p:tgtEl>
                                          <p:spTgt spid="11"/>
                                        </p:tgtEl>
                                      </p:cBhvr>
                                    </p:animEffect>
                                  </p:childTnLst>
                                </p:cTn>
                              </p:par>
                            </p:childTnLst>
                          </p:cTn>
                        </p:par>
                        <p:par>
                          <p:cTn id="374" fill="hold">
                            <p:stCondLst>
                              <p:cond delay="500"/>
                            </p:stCondLst>
                            <p:childTnLst>
                              <p:par>
                                <p:cTn id="375" presetID="10" presetClass="entr" presetSubtype="0" fill="hold" grpId="0" nodeType="afterEffect">
                                  <p:stCondLst>
                                    <p:cond delay="0"/>
                                  </p:stCondLst>
                                  <p:childTnLst>
                                    <p:set>
                                      <p:cBhvr>
                                        <p:cTn id="376" dur="1" fill="hold">
                                          <p:stCondLst>
                                            <p:cond delay="0"/>
                                          </p:stCondLst>
                                        </p:cTn>
                                        <p:tgtEl>
                                          <p:spTgt spid="107"/>
                                        </p:tgtEl>
                                        <p:attrNameLst>
                                          <p:attrName>style.visibility</p:attrName>
                                        </p:attrNameLst>
                                      </p:cBhvr>
                                      <p:to>
                                        <p:strVal val="visible"/>
                                      </p:to>
                                    </p:set>
                                    <p:animEffect transition="in" filter="fade">
                                      <p:cBhvr>
                                        <p:cTn id="377" dur="500"/>
                                        <p:tgtEl>
                                          <p:spTgt spid="107"/>
                                        </p:tgtEl>
                                      </p:cBhvr>
                                    </p:animEffect>
                                  </p:childTnLst>
                                </p:cTn>
                              </p:par>
                            </p:childTnLst>
                          </p:cTn>
                        </p:par>
                      </p:childTnLst>
                    </p:cTn>
                  </p:par>
                  <p:par>
                    <p:cTn id="378" fill="hold">
                      <p:stCondLst>
                        <p:cond delay="indefinite"/>
                      </p:stCondLst>
                      <p:childTnLst>
                        <p:par>
                          <p:cTn id="379" fill="hold">
                            <p:stCondLst>
                              <p:cond delay="0"/>
                            </p:stCondLst>
                            <p:childTnLst>
                              <p:par>
                                <p:cTn id="380" presetID="22" presetClass="entr" presetSubtype="1" fill="hold" nodeType="clickEffect">
                                  <p:stCondLst>
                                    <p:cond delay="0"/>
                                  </p:stCondLst>
                                  <p:childTnLst>
                                    <p:set>
                                      <p:cBhvr>
                                        <p:cTn id="381" dur="1" fill="hold">
                                          <p:stCondLst>
                                            <p:cond delay="0"/>
                                          </p:stCondLst>
                                        </p:cTn>
                                        <p:tgtEl>
                                          <p:spTgt spid="84"/>
                                        </p:tgtEl>
                                        <p:attrNameLst>
                                          <p:attrName>style.visibility</p:attrName>
                                        </p:attrNameLst>
                                      </p:cBhvr>
                                      <p:to>
                                        <p:strVal val="visible"/>
                                      </p:to>
                                    </p:set>
                                    <p:animEffect transition="in" filter="wipe(up)">
                                      <p:cBhvr>
                                        <p:cTn id="382" dur="500"/>
                                        <p:tgtEl>
                                          <p:spTgt spid="84"/>
                                        </p:tgtEl>
                                      </p:cBhvr>
                                    </p:animEffect>
                                  </p:childTnLst>
                                </p:cTn>
                              </p:par>
                            </p:childTnLst>
                          </p:cTn>
                        </p:par>
                        <p:par>
                          <p:cTn id="383" fill="hold">
                            <p:stCondLst>
                              <p:cond delay="500"/>
                            </p:stCondLst>
                            <p:childTnLst>
                              <p:par>
                                <p:cTn id="384" presetID="10" presetClass="entr" presetSubtype="0" fill="hold" grpId="0" nodeType="afterEffect">
                                  <p:stCondLst>
                                    <p:cond delay="0"/>
                                  </p:stCondLst>
                                  <p:childTnLst>
                                    <p:set>
                                      <p:cBhvr>
                                        <p:cTn id="385" dur="1" fill="hold">
                                          <p:stCondLst>
                                            <p:cond delay="0"/>
                                          </p:stCondLst>
                                        </p:cTn>
                                        <p:tgtEl>
                                          <p:spTgt spid="109"/>
                                        </p:tgtEl>
                                        <p:attrNameLst>
                                          <p:attrName>style.visibility</p:attrName>
                                        </p:attrNameLst>
                                      </p:cBhvr>
                                      <p:to>
                                        <p:strVal val="visible"/>
                                      </p:to>
                                    </p:set>
                                    <p:animEffect transition="in" filter="fade">
                                      <p:cBhvr>
                                        <p:cTn id="386" dur="500"/>
                                        <p:tgtEl>
                                          <p:spTgt spid="109"/>
                                        </p:tgtEl>
                                      </p:cBhvr>
                                    </p:animEffect>
                                  </p:childTnLst>
                                </p:cTn>
                              </p:par>
                            </p:childTnLst>
                          </p:cTn>
                        </p:par>
                      </p:childTnLst>
                    </p:cTn>
                  </p:par>
                  <p:par>
                    <p:cTn id="387" fill="hold">
                      <p:stCondLst>
                        <p:cond delay="indefinite"/>
                      </p:stCondLst>
                      <p:childTnLst>
                        <p:par>
                          <p:cTn id="388" fill="hold">
                            <p:stCondLst>
                              <p:cond delay="0"/>
                            </p:stCondLst>
                            <p:childTnLst>
                              <p:par>
                                <p:cTn id="389" presetID="22" presetClass="entr" presetSubtype="2" fill="hold" nodeType="clickEffect">
                                  <p:stCondLst>
                                    <p:cond delay="0"/>
                                  </p:stCondLst>
                                  <p:childTnLst>
                                    <p:set>
                                      <p:cBhvr>
                                        <p:cTn id="390" dur="1" fill="hold">
                                          <p:stCondLst>
                                            <p:cond delay="0"/>
                                          </p:stCondLst>
                                        </p:cTn>
                                        <p:tgtEl>
                                          <p:spTgt spid="110"/>
                                        </p:tgtEl>
                                        <p:attrNameLst>
                                          <p:attrName>style.visibility</p:attrName>
                                        </p:attrNameLst>
                                      </p:cBhvr>
                                      <p:to>
                                        <p:strVal val="visible"/>
                                      </p:to>
                                    </p:set>
                                    <p:animEffect transition="in" filter="wipe(right)">
                                      <p:cBhvr>
                                        <p:cTn id="391" dur="500"/>
                                        <p:tgtEl>
                                          <p:spTgt spid="110"/>
                                        </p:tgtEl>
                                      </p:cBhvr>
                                    </p:animEffect>
                                  </p:childTnLst>
                                </p:cTn>
                              </p:par>
                            </p:childTnLst>
                          </p:cTn>
                        </p:par>
                        <p:par>
                          <p:cTn id="392" fill="hold">
                            <p:stCondLst>
                              <p:cond delay="500"/>
                            </p:stCondLst>
                            <p:childTnLst>
                              <p:par>
                                <p:cTn id="393" presetID="10" presetClass="entr" presetSubtype="0" fill="hold" grpId="0" nodeType="afterEffect">
                                  <p:stCondLst>
                                    <p:cond delay="0"/>
                                  </p:stCondLst>
                                  <p:childTnLst>
                                    <p:set>
                                      <p:cBhvr>
                                        <p:cTn id="394" dur="1" fill="hold">
                                          <p:stCondLst>
                                            <p:cond delay="0"/>
                                          </p:stCondLst>
                                        </p:cTn>
                                        <p:tgtEl>
                                          <p:spTgt spid="112"/>
                                        </p:tgtEl>
                                        <p:attrNameLst>
                                          <p:attrName>style.visibility</p:attrName>
                                        </p:attrNameLst>
                                      </p:cBhvr>
                                      <p:to>
                                        <p:strVal val="visible"/>
                                      </p:to>
                                    </p:set>
                                    <p:animEffect transition="in" filter="fade">
                                      <p:cBhvr>
                                        <p:cTn id="395" dur="500"/>
                                        <p:tgtEl>
                                          <p:spTgt spid="112"/>
                                        </p:tgtEl>
                                      </p:cBhvr>
                                    </p:animEffect>
                                  </p:childTnLst>
                                </p:cTn>
                              </p:par>
                            </p:childTnLst>
                          </p:cTn>
                        </p:par>
                      </p:childTnLst>
                    </p:cTn>
                  </p:par>
                  <p:par>
                    <p:cTn id="396" fill="hold">
                      <p:stCondLst>
                        <p:cond delay="indefinite"/>
                      </p:stCondLst>
                      <p:childTnLst>
                        <p:par>
                          <p:cTn id="397" fill="hold">
                            <p:stCondLst>
                              <p:cond delay="0"/>
                            </p:stCondLst>
                            <p:childTnLst>
                              <p:par>
                                <p:cTn id="398" presetID="22" presetClass="entr" presetSubtype="8" fill="hold" grpId="0" nodeType="clickEffect">
                                  <p:stCondLst>
                                    <p:cond delay="0"/>
                                  </p:stCondLst>
                                  <p:childTnLst>
                                    <p:set>
                                      <p:cBhvr>
                                        <p:cTn id="399" dur="1" fill="hold">
                                          <p:stCondLst>
                                            <p:cond delay="0"/>
                                          </p:stCondLst>
                                        </p:cTn>
                                        <p:tgtEl>
                                          <p:spTgt spid="115"/>
                                        </p:tgtEl>
                                        <p:attrNameLst>
                                          <p:attrName>style.visibility</p:attrName>
                                        </p:attrNameLst>
                                      </p:cBhvr>
                                      <p:to>
                                        <p:strVal val="visible"/>
                                      </p:to>
                                    </p:set>
                                    <p:animEffect transition="in" filter="wipe(left)">
                                      <p:cBhvr>
                                        <p:cTn id="400"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5" grpId="0" animBg="1"/>
      <p:bldP spid="59" grpId="0" animBg="1"/>
      <p:bldP spid="60" grpId="0" animBg="1"/>
      <p:bldP spid="62" grpId="0" animBg="1"/>
      <p:bldP spid="63" grpId="0" animBg="1"/>
      <p:bldP spid="4" grpId="0"/>
      <p:bldP spid="44" grpId="0"/>
      <p:bldP spid="47" grpId="0"/>
      <p:bldP spid="49" grpId="0"/>
      <p:bldP spid="50" grpId="0"/>
      <p:bldP spid="51" grpId="0"/>
      <p:bldP spid="52" grpId="0"/>
      <p:bldP spid="53" grpId="0"/>
      <p:bldP spid="54" grpId="0"/>
      <p:bldP spid="56" grpId="0"/>
      <p:bldP spid="57" grpId="0"/>
      <p:bldP spid="58" grpId="0"/>
      <p:bldP spid="61" grpId="0"/>
      <p:bldP spid="64" grpId="0"/>
      <p:bldP spid="65" grpId="0"/>
      <p:bldP spid="66" grpId="0"/>
      <p:bldP spid="67" grpId="0"/>
      <p:bldP spid="68" grpId="0"/>
      <p:bldP spid="69" grpId="0"/>
      <p:bldP spid="70" grpId="0"/>
      <p:bldP spid="71" grpId="0"/>
      <p:bldP spid="72" grpId="0"/>
      <p:bldP spid="73" grpId="0"/>
      <p:bldP spid="75" grpId="0"/>
      <p:bldP spid="79" grpId="0"/>
      <p:bldP spid="82" grpId="0"/>
      <p:bldP spid="81" grpId="0"/>
      <p:bldP spid="93" grpId="0"/>
      <p:bldP spid="94" grpId="0"/>
      <p:bldP spid="107" grpId="0"/>
      <p:bldP spid="108" grpId="0"/>
      <p:bldP spid="80" grpId="0"/>
      <p:bldP spid="109" grpId="0" animBg="1"/>
      <p:bldP spid="112" grpId="0" animBg="1"/>
      <p:bldP spid="1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28</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Single Total Phenytoin Steady-State Serum Concentration Methods</a:t>
            </a:r>
          </a:p>
        </p:txBody>
      </p:sp>
      <p:sp>
        <p:nvSpPr>
          <p:cNvPr id="8" name="Rectangle 7"/>
          <p:cNvSpPr/>
          <p:nvPr/>
        </p:nvSpPr>
        <p:spPr>
          <a:xfrm>
            <a:off x="611560" y="172374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VOZEH-SHEINER OR ORBIT GRAPH METHOD</a:t>
            </a:r>
          </a:p>
        </p:txBody>
      </p:sp>
      <p:sp>
        <p:nvSpPr>
          <p:cNvPr id="11" name="Rectangle 10"/>
          <p:cNvSpPr/>
          <p:nvPr/>
        </p:nvSpPr>
        <p:spPr>
          <a:xfrm>
            <a:off x="611560" y="2213865"/>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r>
              <a:rPr lang="en-US" sz="1600" b="1" dirty="0">
                <a:solidFill>
                  <a:srgbClr val="FFFF00"/>
                </a:solidFill>
              </a:rPr>
              <a:t>Answer  </a:t>
            </a:r>
            <a:r>
              <a:rPr lang="en-US" sz="1600" dirty="0">
                <a:solidFill>
                  <a:schemeClr val="tx1"/>
                </a:solidFill>
              </a:rPr>
              <a:t> </a:t>
            </a:r>
          </a:p>
          <a:p>
            <a:pPr marL="285750" indent="-285750">
              <a:buFont typeface="Arial" pitchFamily="34" charset="0"/>
              <a:buChar char="•"/>
            </a:pPr>
            <a:r>
              <a:rPr lang="en-US" sz="1600" dirty="0">
                <a:solidFill>
                  <a:schemeClr val="tx1"/>
                </a:solidFill>
              </a:rPr>
              <a:t>By application in </a:t>
            </a:r>
            <a:r>
              <a:rPr lang="en-US" sz="1600" dirty="0" err="1">
                <a:solidFill>
                  <a:schemeClr val="tx1"/>
                </a:solidFill>
              </a:rPr>
              <a:t>Michaelis</a:t>
            </a:r>
            <a:r>
              <a:rPr lang="en-US" sz="1600" dirty="0">
                <a:solidFill>
                  <a:schemeClr val="tx1"/>
                </a:solidFill>
              </a:rPr>
              <a:t> </a:t>
            </a:r>
            <a:r>
              <a:rPr lang="en-US" sz="1600" dirty="0" err="1">
                <a:solidFill>
                  <a:schemeClr val="tx1"/>
                </a:solidFill>
              </a:rPr>
              <a:t>Menten</a:t>
            </a:r>
            <a:r>
              <a:rPr lang="en-US" sz="1600" dirty="0">
                <a:solidFill>
                  <a:schemeClr val="tx1"/>
                </a:solidFill>
              </a:rPr>
              <a:t> Equation we found</a:t>
            </a:r>
          </a:p>
          <a:p>
            <a:pPr marL="285750" indent="-285750">
              <a:buFont typeface="Arial" pitchFamily="34" charset="0"/>
              <a:buChar char="•"/>
            </a:pPr>
            <a:r>
              <a:rPr lang="en-US" sz="1600" dirty="0">
                <a:solidFill>
                  <a:schemeClr val="tx1"/>
                </a:solidFill>
              </a:rPr>
              <a:t> (0.92)(1)(dose/T) =6.4*70kg*15mg/(5 +15) =</a:t>
            </a:r>
            <a:r>
              <a:rPr lang="en-US" sz="1600" dirty="0">
                <a:solidFill>
                  <a:srgbClr val="FFFF00"/>
                </a:solidFill>
              </a:rPr>
              <a:t>365mg/day</a:t>
            </a:r>
            <a:r>
              <a:rPr lang="en-US" sz="1600" dirty="0">
                <a:solidFill>
                  <a:schemeClr val="tx1"/>
                </a:solidFill>
              </a:rPr>
              <a:t> of phenytoin Na</a:t>
            </a:r>
          </a:p>
        </p:txBody>
      </p:sp>
      <p:sp>
        <p:nvSpPr>
          <p:cNvPr id="9" name="Rectangle 8"/>
          <p:cNvSpPr/>
          <p:nvPr/>
        </p:nvSpPr>
        <p:spPr>
          <a:xfrm>
            <a:off x="611560" y="3068960"/>
            <a:ext cx="7772400" cy="107721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r>
              <a:rPr lang="en-US" sz="1600" b="1" dirty="0">
                <a:solidFill>
                  <a:srgbClr val="FFFF00"/>
                </a:solidFill>
              </a:rPr>
              <a:t>Another method  </a:t>
            </a:r>
            <a:r>
              <a:rPr lang="en-US" sz="1600" dirty="0">
                <a:solidFill>
                  <a:schemeClr val="tx1"/>
                </a:solidFill>
              </a:rPr>
              <a:t> </a:t>
            </a:r>
          </a:p>
          <a:p>
            <a:pPr marL="285750" indent="-285750">
              <a:buFont typeface="Arial" pitchFamily="34" charset="0"/>
              <a:buChar char="•"/>
            </a:pPr>
            <a:r>
              <a:rPr lang="en-US" sz="1600" dirty="0">
                <a:solidFill>
                  <a:schemeClr val="tx1"/>
                </a:solidFill>
              </a:rPr>
              <a:t>Also from interception of line B with y axis; the value of interception point  represents Dosing rate =4.8mg/kg/day  of phenytoin =</a:t>
            </a:r>
          </a:p>
          <a:p>
            <a:pPr marL="285750" indent="-285750">
              <a:buFont typeface="Arial" pitchFamily="34" charset="0"/>
              <a:buChar char="•"/>
            </a:pPr>
            <a:r>
              <a:rPr lang="en-US" sz="1600" dirty="0">
                <a:solidFill>
                  <a:schemeClr val="tx1"/>
                </a:solidFill>
              </a:rPr>
              <a:t> (0.92)(1)(dose/T) = 4.8*70=</a:t>
            </a:r>
            <a:r>
              <a:rPr lang="en-US" sz="1600" dirty="0">
                <a:solidFill>
                  <a:srgbClr val="FFFF00"/>
                </a:solidFill>
              </a:rPr>
              <a:t>365 mg/day</a:t>
            </a:r>
            <a:r>
              <a:rPr lang="en-US" sz="1600" dirty="0">
                <a:solidFill>
                  <a:schemeClr val="tx1"/>
                </a:solidFill>
              </a:rPr>
              <a:t> phenytoin sodium</a:t>
            </a:r>
          </a:p>
        </p:txBody>
      </p:sp>
    </p:spTree>
    <p:extLst>
      <p:ext uri="{BB962C8B-B14F-4D97-AF65-F5344CB8AC3E}">
        <p14:creationId xmlns:p14="http://schemas.microsoft.com/office/powerpoint/2010/main" val="2000314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8" grpId="0" animBg="1"/>
      <p:bldP spid="11"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29</a:t>
            </a:fld>
            <a:endParaRPr lang="en-US" dirty="0"/>
          </a:p>
        </p:txBody>
      </p:sp>
      <p:sp>
        <p:nvSpPr>
          <p:cNvPr id="13" name="Rectangle 12"/>
          <p:cNvSpPr/>
          <p:nvPr/>
        </p:nvSpPr>
        <p:spPr>
          <a:xfrm>
            <a:off x="611560" y="1273695"/>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Two or More Phenytoin Steady-State Serum Concentrations</a:t>
            </a:r>
          </a:p>
          <a:p>
            <a:r>
              <a:rPr lang="en-US" sz="2000" b="1" dirty="0">
                <a:solidFill>
                  <a:srgbClr val="FFFF00"/>
                </a:solidFill>
              </a:rPr>
              <a:t>     at Two or More Dosage Levels Methods</a:t>
            </a:r>
          </a:p>
        </p:txBody>
      </p:sp>
      <p:sp>
        <p:nvSpPr>
          <p:cNvPr id="8" name="Rectangle 7"/>
          <p:cNvSpPr/>
          <p:nvPr/>
        </p:nvSpPr>
        <p:spPr>
          <a:xfrm>
            <a:off x="611560" y="203878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EMPIRIC DOSING METHOD</a:t>
            </a:r>
          </a:p>
        </p:txBody>
      </p:sp>
      <p:sp>
        <p:nvSpPr>
          <p:cNvPr id="11" name="Rectangle 10"/>
          <p:cNvSpPr/>
          <p:nvPr/>
        </p:nvSpPr>
        <p:spPr>
          <a:xfrm>
            <a:off x="611560" y="3113965"/>
            <a:ext cx="7772400" cy="230832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1600" dirty="0">
                <a:solidFill>
                  <a:schemeClr val="tx1"/>
                </a:solidFill>
              </a:rPr>
              <a:t> </a:t>
            </a:r>
            <a:r>
              <a:rPr lang="en-US" sz="1600" b="1" dirty="0">
                <a:solidFill>
                  <a:srgbClr val="FFFF00"/>
                </a:solidFill>
              </a:rPr>
              <a:t>Example 1 </a:t>
            </a:r>
            <a:r>
              <a:rPr lang="en-US" sz="1600" dirty="0">
                <a:solidFill>
                  <a:schemeClr val="tx1"/>
                </a:solidFill>
              </a:rPr>
              <a:t>GF is a </a:t>
            </a:r>
            <a:r>
              <a:rPr lang="en-US" sz="1600" dirty="0">
                <a:solidFill>
                  <a:srgbClr val="FFFF00"/>
                </a:solidFill>
              </a:rPr>
              <a:t>35-yea</a:t>
            </a:r>
            <a:r>
              <a:rPr lang="en-US" sz="1600" dirty="0">
                <a:solidFill>
                  <a:schemeClr val="tx1"/>
                </a:solidFill>
              </a:rPr>
              <a:t>r-old, </a:t>
            </a:r>
            <a:r>
              <a:rPr lang="en-US" sz="1600" dirty="0">
                <a:solidFill>
                  <a:srgbClr val="FFFF00"/>
                </a:solidFill>
              </a:rPr>
              <a:t>55</a:t>
            </a:r>
            <a:r>
              <a:rPr lang="en-US" sz="1600" dirty="0">
                <a:solidFill>
                  <a:schemeClr val="tx1"/>
                </a:solidFill>
              </a:rPr>
              <a:t>-kg female with tonic-</a:t>
            </a:r>
            <a:r>
              <a:rPr lang="en-US" sz="1600" dirty="0" err="1">
                <a:solidFill>
                  <a:schemeClr val="tx1"/>
                </a:solidFill>
              </a:rPr>
              <a:t>clonic</a:t>
            </a:r>
            <a:r>
              <a:rPr lang="en-US" sz="1600" dirty="0">
                <a:solidFill>
                  <a:schemeClr val="tx1"/>
                </a:solidFill>
              </a:rPr>
              <a:t> seizures who requires therapy with oral phenytoin. She has normal liver and renal function. The patient was prescribed </a:t>
            </a:r>
            <a:r>
              <a:rPr lang="en-US" sz="1600" dirty="0">
                <a:solidFill>
                  <a:srgbClr val="FFFF00"/>
                </a:solidFill>
              </a:rPr>
              <a:t>300 mg/d </a:t>
            </a:r>
            <a:r>
              <a:rPr lang="en-US" sz="1600" dirty="0">
                <a:solidFill>
                  <a:schemeClr val="tx1"/>
                </a:solidFill>
              </a:rPr>
              <a:t>of extended phenytoin sodium capsules for 1 month, and the steady-state phenytoin total concentration equals </a:t>
            </a:r>
            <a:r>
              <a:rPr lang="en-US" sz="1600" dirty="0">
                <a:solidFill>
                  <a:srgbClr val="FFFF00"/>
                </a:solidFill>
              </a:rPr>
              <a:t>10.7 </a:t>
            </a:r>
            <a:r>
              <a:rPr lang="en-US" sz="1600" dirty="0" err="1">
                <a:solidFill>
                  <a:srgbClr val="FFFF00"/>
                </a:solidFill>
              </a:rPr>
              <a:t>μg</a:t>
            </a:r>
            <a:r>
              <a:rPr lang="en-US" sz="1600" dirty="0">
                <a:solidFill>
                  <a:srgbClr val="FFFF00"/>
                </a:solidFill>
              </a:rPr>
              <a:t>/</a:t>
            </a:r>
            <a:r>
              <a:rPr lang="en-US" sz="1600" dirty="0" err="1">
                <a:solidFill>
                  <a:srgbClr val="FFFF00"/>
                </a:solidFill>
              </a:rPr>
              <a:t>mL</a:t>
            </a:r>
            <a:r>
              <a:rPr lang="en-US" sz="1600" dirty="0" err="1">
                <a:solidFill>
                  <a:schemeClr val="tx1"/>
                </a:solidFill>
              </a:rPr>
              <a:t>.</a:t>
            </a:r>
            <a:r>
              <a:rPr lang="en-US" sz="1600" dirty="0">
                <a:solidFill>
                  <a:schemeClr val="tx1"/>
                </a:solidFill>
              </a:rPr>
              <a:t> At that time, the dose was increased to </a:t>
            </a:r>
            <a:r>
              <a:rPr lang="en-US" sz="1600" dirty="0">
                <a:solidFill>
                  <a:srgbClr val="FFFF00"/>
                </a:solidFill>
              </a:rPr>
              <a:t>350 mg/d </a:t>
            </a:r>
            <a:r>
              <a:rPr lang="en-US" sz="1600" dirty="0">
                <a:solidFill>
                  <a:schemeClr val="tx1"/>
                </a:solidFill>
              </a:rPr>
              <a:t>of extended phenytoin sodium capsules for an additional month, and the resulting steady state concentration was </a:t>
            </a:r>
            <a:r>
              <a:rPr lang="en-US" sz="1600" dirty="0">
                <a:solidFill>
                  <a:srgbClr val="FFFF00"/>
                </a:solidFill>
              </a:rPr>
              <a:t>15.8 mg/</a:t>
            </a:r>
            <a:r>
              <a:rPr lang="en-US" sz="1600" dirty="0" err="1">
                <a:solidFill>
                  <a:srgbClr val="FFFF00"/>
                </a:solidFill>
              </a:rPr>
              <a:t>m</a:t>
            </a:r>
            <a:r>
              <a:rPr lang="en-US" sz="1600" dirty="0" err="1">
                <a:solidFill>
                  <a:schemeClr val="tx1"/>
                </a:solidFill>
              </a:rPr>
              <a:t>L.</a:t>
            </a:r>
            <a:r>
              <a:rPr lang="en-US" sz="1600" dirty="0">
                <a:solidFill>
                  <a:schemeClr val="tx1"/>
                </a:solidFill>
              </a:rPr>
              <a:t> The patient is assessed to be compliant with her dosage regimen. Suggest a new phenytoin dosage regimen increase designed to achieve a steady-state phenytoin concentration within the upper end of the therapeutic range.</a:t>
            </a:r>
          </a:p>
        </p:txBody>
      </p:sp>
      <p:sp>
        <p:nvSpPr>
          <p:cNvPr id="9" name="Rectangle 8"/>
          <p:cNvSpPr/>
          <p:nvPr/>
        </p:nvSpPr>
        <p:spPr>
          <a:xfrm>
            <a:off x="611560" y="2483895"/>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Using (Table 10-4).or table in slide </a:t>
            </a:r>
            <a:r>
              <a:rPr lang="en-US" sz="1600" dirty="0">
                <a:solidFill>
                  <a:srgbClr val="FFFF00"/>
                </a:solidFill>
              </a:rPr>
              <a:t>23</a:t>
            </a:r>
            <a:r>
              <a:rPr lang="en-US" sz="1600" dirty="0">
                <a:solidFill>
                  <a:schemeClr val="tx1"/>
                </a:solidFill>
              </a:rPr>
              <a:t> to estimate new dosage regimen after estimation of plasma conc.  attained from 2 dosage</a:t>
            </a:r>
          </a:p>
        </p:txBody>
      </p:sp>
      <p:sp>
        <p:nvSpPr>
          <p:cNvPr id="10" name="Rectangle 9"/>
          <p:cNvSpPr/>
          <p:nvPr/>
        </p:nvSpPr>
        <p:spPr>
          <a:xfrm>
            <a:off x="611560" y="5454225"/>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r>
              <a:rPr lang="en-US" sz="1600" b="1" dirty="0">
                <a:solidFill>
                  <a:srgbClr val="FFFF00"/>
                </a:solidFill>
              </a:rPr>
              <a:t>Answer </a:t>
            </a:r>
            <a:r>
              <a:rPr lang="en-US" sz="1600" dirty="0">
                <a:solidFill>
                  <a:schemeClr val="tx1"/>
                </a:solidFill>
              </a:rPr>
              <a:t>The next logical dose to prescribe is phenytoin sodium </a:t>
            </a:r>
            <a:r>
              <a:rPr lang="en-US" sz="1600" dirty="0">
                <a:solidFill>
                  <a:srgbClr val="FFFF00"/>
                </a:solidFill>
              </a:rPr>
              <a:t>400 mg/d </a:t>
            </a:r>
            <a:r>
              <a:rPr lang="en-US" sz="1600" dirty="0">
                <a:solidFill>
                  <a:schemeClr val="tx1"/>
                </a:solidFill>
              </a:rPr>
              <a:t>(Table 10-4).</a:t>
            </a:r>
          </a:p>
          <a:p>
            <a:pPr marL="285750" indent="-285750">
              <a:buFont typeface="Arial" pitchFamily="34" charset="0"/>
              <a:buChar char="•"/>
            </a:pPr>
            <a:r>
              <a:rPr lang="en-US" sz="1600" dirty="0">
                <a:solidFill>
                  <a:schemeClr val="tx1"/>
                </a:solidFill>
              </a:rPr>
              <a:t>A steady-state trough total phenytoin serum concentration should be measured after steady state is attained in 7–14 days. Phenytoin serum concentrations should also be measured if the patient experiences an exacerbation of their epilepsy, or if the patient develops potential signs or symptoms of phenytoin toxicity.</a:t>
            </a:r>
          </a:p>
        </p:txBody>
      </p:sp>
    </p:spTree>
    <p:extLst>
      <p:ext uri="{BB962C8B-B14F-4D97-AF65-F5344CB8AC3E}">
        <p14:creationId xmlns:p14="http://schemas.microsoft.com/office/powerpoint/2010/main" val="2405975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8" grpId="0" animBg="1"/>
      <p:bldP spid="11"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1"/>
            <a:ext cx="7772400" cy="685800"/>
          </a:xfrm>
        </p:spPr>
        <p:txBody>
          <a:bodyPr>
            <a:normAutofit fontScale="90000"/>
          </a:bodyPr>
          <a:lstStyle/>
          <a:p>
            <a:r>
              <a:rPr lang="en-US" dirty="0"/>
              <a:t> Phenytoin : </a:t>
            </a:r>
            <a:r>
              <a:rPr lang="en-US" dirty="0">
                <a:solidFill>
                  <a:srgbClr val="66FF33"/>
                </a:solidFill>
              </a:rPr>
              <a:t>Kinetics parameters</a:t>
            </a:r>
            <a:endParaRPr lang="ar-IQ"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3</a:t>
            </a:fld>
            <a:endParaRPr lang="en-US" dirty="0"/>
          </a:p>
        </p:txBody>
      </p:sp>
      <p:sp>
        <p:nvSpPr>
          <p:cNvPr id="4" name="Rectangle 3"/>
          <p:cNvSpPr/>
          <p:nvPr/>
        </p:nvSpPr>
        <p:spPr>
          <a:xfrm>
            <a:off x="609600" y="11430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Bioavailability (F)</a:t>
            </a:r>
            <a:endParaRPr lang="ar-IQ" b="1" dirty="0">
              <a:solidFill>
                <a:srgbClr val="FFFF00"/>
              </a:solidFill>
            </a:endParaRPr>
          </a:p>
        </p:txBody>
      </p:sp>
      <p:sp>
        <p:nvSpPr>
          <p:cNvPr id="8" name="Rectangle 7"/>
          <p:cNvSpPr/>
          <p:nvPr/>
        </p:nvSpPr>
        <p:spPr>
          <a:xfrm>
            <a:off x="3200400" y="11430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0.9 - 1    considered  100%</a:t>
            </a:r>
            <a:endParaRPr lang="ar-IQ" b="1" dirty="0">
              <a:solidFill>
                <a:schemeClr val="bg1"/>
              </a:solidFill>
            </a:endParaRPr>
          </a:p>
        </p:txBody>
      </p:sp>
      <p:sp>
        <p:nvSpPr>
          <p:cNvPr id="10" name="Rectangle 9"/>
          <p:cNvSpPr/>
          <p:nvPr/>
        </p:nvSpPr>
        <p:spPr>
          <a:xfrm>
            <a:off x="609600" y="1600200"/>
            <a:ext cx="2514600" cy="762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Salt Factor  (S)</a:t>
            </a:r>
            <a:endParaRPr lang="ar-IQ" b="1" dirty="0">
              <a:solidFill>
                <a:srgbClr val="FFFF00"/>
              </a:solidFill>
            </a:endParaRPr>
          </a:p>
        </p:txBody>
      </p:sp>
      <p:sp>
        <p:nvSpPr>
          <p:cNvPr id="11" name="Rectangle 10"/>
          <p:cNvSpPr/>
          <p:nvPr/>
        </p:nvSpPr>
        <p:spPr>
          <a:xfrm>
            <a:off x="3200400" y="1600200"/>
            <a:ext cx="4953000" cy="762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pl-PL" b="1" dirty="0">
                <a:solidFill>
                  <a:schemeClr val="bg1"/>
                </a:solidFill>
              </a:rPr>
              <a:t>0.92 - Phenytoin Na</a:t>
            </a:r>
            <a:r>
              <a:rPr lang="pl-PL" b="1" baseline="30000" dirty="0">
                <a:solidFill>
                  <a:schemeClr val="bg1"/>
                </a:solidFill>
              </a:rPr>
              <a:t>+</a:t>
            </a:r>
            <a:r>
              <a:rPr lang="pl-PL" b="1" dirty="0">
                <a:solidFill>
                  <a:schemeClr val="bg1"/>
                </a:solidFill>
              </a:rPr>
              <a:t> (</a:t>
            </a:r>
            <a:r>
              <a:rPr lang="pl-PL" b="1" dirty="0">
                <a:solidFill>
                  <a:srgbClr val="FF0000"/>
                </a:solidFill>
              </a:rPr>
              <a:t>caps, IV</a:t>
            </a:r>
            <a:r>
              <a:rPr lang="pl-PL" b="1" dirty="0">
                <a:solidFill>
                  <a:schemeClr val="bg1"/>
                </a:solidFill>
              </a:rPr>
              <a:t>)</a:t>
            </a:r>
            <a:endParaRPr lang="en-US" b="1" dirty="0">
              <a:solidFill>
                <a:schemeClr val="bg1"/>
              </a:solidFill>
            </a:endParaRPr>
          </a:p>
          <a:p>
            <a:pPr algn="ctr"/>
            <a:r>
              <a:rPr lang="en-US" b="1" dirty="0">
                <a:solidFill>
                  <a:schemeClr val="bg1"/>
                </a:solidFill>
              </a:rPr>
              <a:t>1.0 - Phenytoin Acid (</a:t>
            </a:r>
            <a:r>
              <a:rPr lang="en-US" b="1" dirty="0">
                <a:solidFill>
                  <a:schemeClr val="accent5">
                    <a:lumMod val="75000"/>
                  </a:schemeClr>
                </a:solidFill>
              </a:rPr>
              <a:t>tabs, </a:t>
            </a:r>
            <a:r>
              <a:rPr lang="en-US" b="1" dirty="0" err="1">
                <a:solidFill>
                  <a:schemeClr val="accent5">
                    <a:lumMod val="75000"/>
                  </a:schemeClr>
                </a:solidFill>
              </a:rPr>
              <a:t>susp</a:t>
            </a:r>
            <a:r>
              <a:rPr lang="en-US" b="1" dirty="0">
                <a:solidFill>
                  <a:schemeClr val="bg1"/>
                </a:solidFill>
              </a:rPr>
              <a:t>)</a:t>
            </a:r>
          </a:p>
        </p:txBody>
      </p:sp>
      <p:sp>
        <p:nvSpPr>
          <p:cNvPr id="13" name="Rectangle 12"/>
          <p:cNvSpPr/>
          <p:nvPr/>
        </p:nvSpPr>
        <p:spPr>
          <a:xfrm>
            <a:off x="609600" y="24384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Protein Binding </a:t>
            </a:r>
            <a:endParaRPr lang="ar-IQ" b="1" dirty="0">
              <a:solidFill>
                <a:srgbClr val="FFFF00"/>
              </a:solidFill>
            </a:endParaRPr>
          </a:p>
        </p:txBody>
      </p:sp>
      <p:sp>
        <p:nvSpPr>
          <p:cNvPr id="14" name="Rectangle 13"/>
          <p:cNvSpPr/>
          <p:nvPr/>
        </p:nvSpPr>
        <p:spPr>
          <a:xfrm>
            <a:off x="3200400" y="24384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90% , Fu=0.1</a:t>
            </a:r>
            <a:endParaRPr lang="ar-IQ" b="1" dirty="0">
              <a:solidFill>
                <a:schemeClr val="bg1"/>
              </a:solidFill>
            </a:endParaRPr>
          </a:p>
        </p:txBody>
      </p:sp>
      <p:sp>
        <p:nvSpPr>
          <p:cNvPr id="15" name="Rectangle 14"/>
          <p:cNvSpPr/>
          <p:nvPr/>
        </p:nvSpPr>
        <p:spPr>
          <a:xfrm>
            <a:off x="609600" y="28956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sz="1600" b="1" dirty="0">
                <a:solidFill>
                  <a:srgbClr val="FFFF00"/>
                </a:solidFill>
              </a:rPr>
              <a:t>Volume of Distribution (</a:t>
            </a:r>
            <a:r>
              <a:rPr lang="en-US" sz="1600" b="1" dirty="0" err="1">
                <a:solidFill>
                  <a:srgbClr val="FFFF00"/>
                </a:solidFill>
              </a:rPr>
              <a:t>Vd</a:t>
            </a:r>
            <a:r>
              <a:rPr lang="en-US" sz="1600" b="1" dirty="0">
                <a:solidFill>
                  <a:srgbClr val="FFFF00"/>
                </a:solidFill>
              </a:rPr>
              <a:t>)</a:t>
            </a:r>
            <a:endParaRPr lang="ar-IQ" sz="1600" b="1" dirty="0">
              <a:solidFill>
                <a:srgbClr val="FFFF00"/>
              </a:solidFill>
            </a:endParaRPr>
          </a:p>
        </p:txBody>
      </p:sp>
      <p:sp>
        <p:nvSpPr>
          <p:cNvPr id="16" name="Rectangle 15"/>
          <p:cNvSpPr/>
          <p:nvPr/>
        </p:nvSpPr>
        <p:spPr>
          <a:xfrm>
            <a:off x="3200400" y="28956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0.7L/Kg – </a:t>
            </a:r>
            <a:r>
              <a:rPr lang="en-US" b="1" dirty="0">
                <a:solidFill>
                  <a:srgbClr val="FF0000"/>
                </a:solidFill>
              </a:rPr>
              <a:t>Adults</a:t>
            </a:r>
            <a:r>
              <a:rPr lang="en-US" b="1" dirty="0">
                <a:solidFill>
                  <a:schemeClr val="bg1"/>
                </a:solidFill>
              </a:rPr>
              <a:t>          1.0L/Kg - </a:t>
            </a:r>
            <a:r>
              <a:rPr lang="en-US" b="1" dirty="0">
                <a:solidFill>
                  <a:srgbClr val="FF0000"/>
                </a:solidFill>
              </a:rPr>
              <a:t>Children</a:t>
            </a:r>
            <a:endParaRPr lang="en-US" b="1" dirty="0">
              <a:solidFill>
                <a:srgbClr val="FF0000"/>
              </a:solidFill>
              <a:effectLst/>
            </a:endParaRPr>
          </a:p>
        </p:txBody>
      </p:sp>
      <p:sp>
        <p:nvSpPr>
          <p:cNvPr id="17" name="Rectangle 16"/>
          <p:cNvSpPr/>
          <p:nvPr/>
        </p:nvSpPr>
        <p:spPr>
          <a:xfrm>
            <a:off x="609600" y="33528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Clearance (CL)</a:t>
            </a:r>
            <a:endParaRPr lang="ar-IQ" b="1" dirty="0">
              <a:solidFill>
                <a:srgbClr val="FFFF00"/>
              </a:solidFill>
            </a:endParaRPr>
          </a:p>
        </p:txBody>
      </p:sp>
      <p:sp>
        <p:nvSpPr>
          <p:cNvPr id="18" name="Rectangle 17"/>
          <p:cNvSpPr/>
          <p:nvPr/>
        </p:nvSpPr>
        <p:spPr>
          <a:xfrm>
            <a:off x="3200400" y="33528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err="1">
                <a:solidFill>
                  <a:schemeClr val="bg1"/>
                </a:solidFill>
              </a:rPr>
              <a:t>Vm</a:t>
            </a:r>
            <a:r>
              <a:rPr lang="en-US" b="1" dirty="0">
                <a:solidFill>
                  <a:schemeClr val="bg1"/>
                </a:solidFill>
              </a:rPr>
              <a:t>= 7mg/kg/day ;  Km =4mg/L  </a:t>
            </a:r>
            <a:r>
              <a:rPr lang="en-US" b="1" dirty="0">
                <a:solidFill>
                  <a:srgbClr val="FF0000"/>
                </a:solidFill>
              </a:rPr>
              <a:t>(capacity limited)</a:t>
            </a:r>
            <a:endParaRPr lang="en-US" b="1" dirty="0">
              <a:solidFill>
                <a:srgbClr val="FF0000"/>
              </a:solidFill>
              <a:effectLst/>
            </a:endParaRPr>
          </a:p>
        </p:txBody>
      </p:sp>
      <p:sp>
        <p:nvSpPr>
          <p:cNvPr id="19" name="Rectangle 18"/>
          <p:cNvSpPr/>
          <p:nvPr/>
        </p:nvSpPr>
        <p:spPr>
          <a:xfrm>
            <a:off x="609600" y="38100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Half life (t</a:t>
            </a:r>
            <a:r>
              <a:rPr lang="en-US" b="1" baseline="-25000" dirty="0">
                <a:solidFill>
                  <a:srgbClr val="FFFF00"/>
                </a:solidFill>
              </a:rPr>
              <a:t>0.5</a:t>
            </a:r>
            <a:r>
              <a:rPr lang="en-US" b="1" dirty="0">
                <a:solidFill>
                  <a:srgbClr val="FFFF00"/>
                </a:solidFill>
              </a:rPr>
              <a:t>)</a:t>
            </a:r>
            <a:endParaRPr lang="ar-IQ" b="1" dirty="0">
              <a:solidFill>
                <a:srgbClr val="FFFF00"/>
              </a:solidFill>
            </a:endParaRPr>
          </a:p>
        </p:txBody>
      </p:sp>
      <p:sp>
        <p:nvSpPr>
          <p:cNvPr id="21" name="Rectangle 20"/>
          <p:cNvSpPr/>
          <p:nvPr/>
        </p:nvSpPr>
        <p:spPr>
          <a:xfrm>
            <a:off x="3200400" y="38100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8- 60 </a:t>
            </a:r>
            <a:r>
              <a:rPr lang="en-US" b="1" dirty="0" err="1">
                <a:solidFill>
                  <a:schemeClr val="bg1"/>
                </a:solidFill>
              </a:rPr>
              <a:t>hrs</a:t>
            </a:r>
            <a:r>
              <a:rPr lang="en-US" b="1" dirty="0">
                <a:solidFill>
                  <a:schemeClr val="bg1"/>
                </a:solidFill>
              </a:rPr>
              <a:t> ; aver. 22 </a:t>
            </a:r>
            <a:r>
              <a:rPr lang="en-US" b="1" dirty="0" err="1">
                <a:solidFill>
                  <a:schemeClr val="bg1"/>
                </a:solidFill>
              </a:rPr>
              <a:t>hrs</a:t>
            </a:r>
            <a:r>
              <a:rPr lang="en-US" b="1" dirty="0">
                <a:solidFill>
                  <a:schemeClr val="bg1"/>
                </a:solidFill>
              </a:rPr>
              <a:t>   </a:t>
            </a:r>
            <a:r>
              <a:rPr lang="en-US" b="1" dirty="0">
                <a:solidFill>
                  <a:srgbClr val="FF0000"/>
                </a:solidFill>
              </a:rPr>
              <a:t>(conc. dependent)</a:t>
            </a:r>
            <a:endParaRPr lang="en-US" b="1" dirty="0">
              <a:solidFill>
                <a:srgbClr val="FF0000"/>
              </a:solidFill>
              <a:effectLst/>
            </a:endParaRPr>
          </a:p>
        </p:txBody>
      </p:sp>
      <p:sp>
        <p:nvSpPr>
          <p:cNvPr id="22" name="Rectangle 21"/>
          <p:cNvSpPr/>
          <p:nvPr/>
        </p:nvSpPr>
        <p:spPr>
          <a:xfrm>
            <a:off x="609600" y="4267200"/>
            <a:ext cx="2514600" cy="6858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Elimination</a:t>
            </a:r>
            <a:endParaRPr lang="ar-IQ" b="1" dirty="0">
              <a:solidFill>
                <a:srgbClr val="FFFF00"/>
              </a:solidFill>
            </a:endParaRPr>
          </a:p>
        </p:txBody>
      </p:sp>
      <p:sp>
        <p:nvSpPr>
          <p:cNvPr id="23" name="Rectangle 22"/>
          <p:cNvSpPr/>
          <p:nvPr/>
        </p:nvSpPr>
        <p:spPr>
          <a:xfrm>
            <a:off x="3200400" y="4267200"/>
            <a:ext cx="4953000" cy="6858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marL="285750" indent="-285750" algn="ctr">
              <a:buFont typeface="Arial" pitchFamily="34" charset="0"/>
              <a:buChar char="•"/>
            </a:pPr>
            <a:r>
              <a:rPr lang="en-US" sz="1600" b="1" dirty="0">
                <a:solidFill>
                  <a:schemeClr val="bg1"/>
                </a:solidFill>
              </a:rPr>
              <a:t>Hepatic – capacity limited metabolism </a:t>
            </a:r>
            <a:r>
              <a:rPr lang="en-US" sz="1600" b="1" dirty="0">
                <a:solidFill>
                  <a:srgbClr val="FF0000"/>
                </a:solidFill>
              </a:rPr>
              <a:t>(Zero order)</a:t>
            </a:r>
          </a:p>
          <a:p>
            <a:pPr marL="285750" indent="-198438">
              <a:buFont typeface="Arial" pitchFamily="34" charset="0"/>
              <a:buChar char="•"/>
            </a:pPr>
            <a:r>
              <a:rPr lang="en-US" sz="1600" b="1" dirty="0">
                <a:solidFill>
                  <a:schemeClr val="bg1"/>
                </a:solidFill>
                <a:effectLst/>
              </a:rPr>
              <a:t>  1-5% unchanged in urine</a:t>
            </a:r>
          </a:p>
        </p:txBody>
      </p:sp>
      <p:sp>
        <p:nvSpPr>
          <p:cNvPr id="24" name="Rectangle 23"/>
          <p:cNvSpPr/>
          <p:nvPr/>
        </p:nvSpPr>
        <p:spPr>
          <a:xfrm>
            <a:off x="609600" y="50292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err="1">
                <a:solidFill>
                  <a:srgbClr val="FFFF00"/>
                </a:solidFill>
              </a:rPr>
              <a:t>Cpss</a:t>
            </a:r>
            <a:endParaRPr lang="ar-IQ" b="1" dirty="0">
              <a:solidFill>
                <a:srgbClr val="FFFF00"/>
              </a:solidFill>
            </a:endParaRPr>
          </a:p>
        </p:txBody>
      </p:sp>
      <p:sp>
        <p:nvSpPr>
          <p:cNvPr id="25" name="Rectangle 24"/>
          <p:cNvSpPr/>
          <p:nvPr/>
        </p:nvSpPr>
        <p:spPr>
          <a:xfrm>
            <a:off x="3200400" y="50292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10 -20 mg/L    </a:t>
            </a:r>
            <a:r>
              <a:rPr lang="en-US" b="1" dirty="0">
                <a:solidFill>
                  <a:srgbClr val="FF0000"/>
                </a:solidFill>
              </a:rPr>
              <a:t>or   </a:t>
            </a:r>
            <a:r>
              <a:rPr lang="en-US" b="1" dirty="0">
                <a:solidFill>
                  <a:schemeClr val="bg1"/>
                </a:solidFill>
              </a:rPr>
              <a:t>40-80 </a:t>
            </a:r>
            <a:r>
              <a:rPr lang="en-US" b="1" dirty="0" err="1">
                <a:solidFill>
                  <a:schemeClr val="bg1"/>
                </a:solidFill>
                <a:latin typeface="+mj-lt"/>
              </a:rPr>
              <a:t>umol</a:t>
            </a:r>
            <a:r>
              <a:rPr lang="en-US" b="1" dirty="0">
                <a:solidFill>
                  <a:schemeClr val="bg1"/>
                </a:solidFill>
                <a:latin typeface="+mj-lt"/>
              </a:rPr>
              <a:t>/L</a:t>
            </a:r>
            <a:endParaRPr lang="en-US" b="1" dirty="0">
              <a:solidFill>
                <a:schemeClr val="bg1"/>
              </a:solidFill>
              <a:effectLst/>
              <a:latin typeface="+mj-lt"/>
            </a:endParaRPr>
          </a:p>
        </p:txBody>
      </p:sp>
      <p:sp>
        <p:nvSpPr>
          <p:cNvPr id="26" name="Rectangle 25"/>
          <p:cNvSpPr/>
          <p:nvPr/>
        </p:nvSpPr>
        <p:spPr>
          <a:xfrm>
            <a:off x="609600" y="54864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Time to steady state</a:t>
            </a:r>
            <a:endParaRPr lang="ar-IQ" b="1" dirty="0">
              <a:solidFill>
                <a:srgbClr val="FFFF00"/>
              </a:solidFill>
            </a:endParaRPr>
          </a:p>
        </p:txBody>
      </p:sp>
      <p:sp>
        <p:nvSpPr>
          <p:cNvPr id="27" name="Rectangle 26"/>
          <p:cNvSpPr/>
          <p:nvPr/>
        </p:nvSpPr>
        <p:spPr>
          <a:xfrm>
            <a:off x="3200400" y="54864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1 – 4 weeks </a:t>
            </a:r>
            <a:r>
              <a:rPr lang="en-US" b="1" dirty="0">
                <a:solidFill>
                  <a:srgbClr val="FF0000"/>
                </a:solidFill>
              </a:rPr>
              <a:t>(longer with higher doses )</a:t>
            </a:r>
            <a:endParaRPr lang="en-US" b="1" dirty="0">
              <a:solidFill>
                <a:srgbClr val="FF0000"/>
              </a:solidFill>
              <a:effectLst/>
            </a:endParaRPr>
          </a:p>
        </p:txBody>
      </p:sp>
      <p:sp>
        <p:nvSpPr>
          <p:cNvPr id="29" name="Rectangle 28"/>
          <p:cNvSpPr/>
          <p:nvPr/>
        </p:nvSpPr>
        <p:spPr>
          <a:xfrm>
            <a:off x="609600" y="5943600"/>
            <a:ext cx="2514600" cy="6858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Dosing  (PO or IV only)</a:t>
            </a:r>
            <a:endParaRPr lang="ar-IQ" b="1" dirty="0">
              <a:solidFill>
                <a:srgbClr val="FFFF00"/>
              </a:solidFill>
            </a:endParaRPr>
          </a:p>
        </p:txBody>
      </p:sp>
      <p:sp>
        <p:nvSpPr>
          <p:cNvPr id="30" name="Rectangle 29"/>
          <p:cNvSpPr/>
          <p:nvPr/>
        </p:nvSpPr>
        <p:spPr>
          <a:xfrm>
            <a:off x="3200400" y="5943600"/>
            <a:ext cx="4953000" cy="6858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marL="285750" indent="-285750">
              <a:buFont typeface="Arial" pitchFamily="34" charset="0"/>
              <a:buChar char="•"/>
            </a:pPr>
            <a:r>
              <a:rPr lang="en-US" sz="1600" b="1" dirty="0">
                <a:solidFill>
                  <a:srgbClr val="FF0000"/>
                </a:solidFill>
              </a:rPr>
              <a:t>L.D = </a:t>
            </a:r>
            <a:r>
              <a:rPr lang="en-US" sz="1600" b="1" dirty="0">
                <a:solidFill>
                  <a:schemeClr val="bg1"/>
                </a:solidFill>
              </a:rPr>
              <a:t>15-18 mg/kg at max rate  50mg/min</a:t>
            </a:r>
          </a:p>
          <a:p>
            <a:pPr marL="285750" indent="-285750">
              <a:buFont typeface="Arial" pitchFamily="34" charset="0"/>
              <a:buChar char="•"/>
            </a:pPr>
            <a:r>
              <a:rPr lang="en-US" sz="1600" b="1" dirty="0">
                <a:solidFill>
                  <a:srgbClr val="FF0000"/>
                </a:solidFill>
                <a:effectLst/>
              </a:rPr>
              <a:t>M.D</a:t>
            </a:r>
            <a:r>
              <a:rPr lang="en-US" sz="1600" b="1" dirty="0">
                <a:solidFill>
                  <a:schemeClr val="bg1"/>
                </a:solidFill>
                <a:effectLst/>
              </a:rPr>
              <a:t> = 5 – 7 mg/kg /day in divided </a:t>
            </a:r>
            <a:r>
              <a:rPr lang="en-US" sz="1600" b="1" dirty="0">
                <a:solidFill>
                  <a:srgbClr val="FF0000"/>
                </a:solidFill>
                <a:effectLst/>
              </a:rPr>
              <a:t>2-3</a:t>
            </a:r>
            <a:r>
              <a:rPr lang="en-US" sz="1600" b="1" dirty="0">
                <a:solidFill>
                  <a:schemeClr val="bg1"/>
                </a:solidFill>
                <a:effectLst/>
              </a:rPr>
              <a:t>  doses</a:t>
            </a:r>
            <a:endParaRPr lang="en-US" sz="1600" b="1" dirty="0">
              <a:solidFill>
                <a:srgbClr val="FF0000"/>
              </a:solidFill>
              <a:effectLst/>
            </a:endParaRPr>
          </a:p>
        </p:txBody>
      </p:sp>
    </p:spTree>
    <p:extLst>
      <p:ext uri="{BB962C8B-B14F-4D97-AF65-F5344CB8AC3E}">
        <p14:creationId xmlns:p14="http://schemas.microsoft.com/office/powerpoint/2010/main" val="41861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fade">
                                      <p:cBhvr>
                                        <p:cTn id="84" dur="1000"/>
                                        <p:tgtEl>
                                          <p:spTgt spid="22"/>
                                        </p:tgtEl>
                                      </p:cBhvr>
                                    </p:animEffect>
                                    <p:anim calcmode="lin" valueType="num">
                                      <p:cBhvr>
                                        <p:cTn id="85" dur="1000" fill="hold"/>
                                        <p:tgtEl>
                                          <p:spTgt spid="22"/>
                                        </p:tgtEl>
                                        <p:attrNameLst>
                                          <p:attrName>ppt_x</p:attrName>
                                        </p:attrNameLst>
                                      </p:cBhvr>
                                      <p:tavLst>
                                        <p:tav tm="0">
                                          <p:val>
                                            <p:strVal val="#ppt_x"/>
                                          </p:val>
                                        </p:tav>
                                        <p:tav tm="100000">
                                          <p:val>
                                            <p:strVal val="#ppt_x"/>
                                          </p:val>
                                        </p:tav>
                                      </p:tavLst>
                                    </p:anim>
                                    <p:anim calcmode="lin" valueType="num">
                                      <p:cBhvr>
                                        <p:cTn id="8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500"/>
                                        <p:tgtEl>
                                          <p:spTgt spid="23"/>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fade">
                                      <p:cBhvr>
                                        <p:cTn id="96" dur="1000"/>
                                        <p:tgtEl>
                                          <p:spTgt spid="24"/>
                                        </p:tgtEl>
                                      </p:cBhvr>
                                    </p:animEffect>
                                    <p:anim calcmode="lin" valueType="num">
                                      <p:cBhvr>
                                        <p:cTn id="97" dur="1000" fill="hold"/>
                                        <p:tgtEl>
                                          <p:spTgt spid="24"/>
                                        </p:tgtEl>
                                        <p:attrNameLst>
                                          <p:attrName>ppt_x</p:attrName>
                                        </p:attrNameLst>
                                      </p:cBhvr>
                                      <p:tavLst>
                                        <p:tav tm="0">
                                          <p:val>
                                            <p:strVal val="#ppt_x"/>
                                          </p:val>
                                        </p:tav>
                                        <p:tav tm="100000">
                                          <p:val>
                                            <p:strVal val="#ppt_x"/>
                                          </p:val>
                                        </p:tav>
                                      </p:tavLst>
                                    </p:anim>
                                    <p:anim calcmode="lin" valueType="num">
                                      <p:cBhvr>
                                        <p:cTn id="9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fade">
                                      <p:cBhvr>
                                        <p:cTn id="103" dur="500"/>
                                        <p:tgtEl>
                                          <p:spTgt spid="25"/>
                                        </p:tgtEl>
                                      </p:cBhvr>
                                    </p:animEffect>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fade">
                                      <p:cBhvr>
                                        <p:cTn id="108" dur="1000"/>
                                        <p:tgtEl>
                                          <p:spTgt spid="26"/>
                                        </p:tgtEl>
                                      </p:cBhvr>
                                    </p:animEffect>
                                    <p:anim calcmode="lin" valueType="num">
                                      <p:cBhvr>
                                        <p:cTn id="109" dur="1000" fill="hold"/>
                                        <p:tgtEl>
                                          <p:spTgt spid="26"/>
                                        </p:tgtEl>
                                        <p:attrNameLst>
                                          <p:attrName>ppt_x</p:attrName>
                                        </p:attrNameLst>
                                      </p:cBhvr>
                                      <p:tavLst>
                                        <p:tav tm="0">
                                          <p:val>
                                            <p:strVal val="#ppt_x"/>
                                          </p:val>
                                        </p:tav>
                                        <p:tav tm="100000">
                                          <p:val>
                                            <p:strVal val="#ppt_x"/>
                                          </p:val>
                                        </p:tav>
                                      </p:tavLst>
                                    </p:anim>
                                    <p:anim calcmode="lin" valueType="num">
                                      <p:cBhvr>
                                        <p:cTn id="11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fade">
                                      <p:cBhvr>
                                        <p:cTn id="115" dur="500"/>
                                        <p:tgtEl>
                                          <p:spTgt spid="27"/>
                                        </p:tgtEl>
                                      </p:cBhvr>
                                    </p:animEffect>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grpId="0"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1000"/>
                                        <p:tgtEl>
                                          <p:spTgt spid="29"/>
                                        </p:tgtEl>
                                      </p:cBhvr>
                                    </p:animEffect>
                                    <p:anim calcmode="lin" valueType="num">
                                      <p:cBhvr>
                                        <p:cTn id="121" dur="1000" fill="hold"/>
                                        <p:tgtEl>
                                          <p:spTgt spid="29"/>
                                        </p:tgtEl>
                                        <p:attrNameLst>
                                          <p:attrName>ppt_x</p:attrName>
                                        </p:attrNameLst>
                                      </p:cBhvr>
                                      <p:tavLst>
                                        <p:tav tm="0">
                                          <p:val>
                                            <p:strVal val="#ppt_x"/>
                                          </p:val>
                                        </p:tav>
                                        <p:tav tm="100000">
                                          <p:val>
                                            <p:strVal val="#ppt_x"/>
                                          </p:val>
                                        </p:tav>
                                      </p:tavLst>
                                    </p:anim>
                                    <p:anim calcmode="lin" valueType="num">
                                      <p:cBhvr>
                                        <p:cTn id="12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fade">
                                      <p:cBhvr>
                                        <p:cTn id="1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P spid="8" grpId="0" animBg="1"/>
      <p:bldP spid="10" grpId="0" animBg="1"/>
      <p:bldP spid="11"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9" grpId="0" animBg="1"/>
      <p:bldP spid="3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30</a:t>
            </a:fld>
            <a:endParaRPr lang="en-US" dirty="0"/>
          </a:p>
        </p:txBody>
      </p:sp>
      <p:sp>
        <p:nvSpPr>
          <p:cNvPr id="13" name="Rectangle 12"/>
          <p:cNvSpPr/>
          <p:nvPr/>
        </p:nvSpPr>
        <p:spPr>
          <a:xfrm>
            <a:off x="611560" y="1273695"/>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Two or More Phenytoin Steady-State Serum Concentrations</a:t>
            </a:r>
          </a:p>
          <a:p>
            <a:r>
              <a:rPr lang="en-US" sz="2000" b="1" dirty="0">
                <a:solidFill>
                  <a:srgbClr val="FFFF00"/>
                </a:solidFill>
              </a:rPr>
              <a:t>     at Two or More Dosage Levels Methods</a:t>
            </a:r>
          </a:p>
        </p:txBody>
      </p:sp>
      <p:sp>
        <p:nvSpPr>
          <p:cNvPr id="31" name="Rectangle 30"/>
          <p:cNvSpPr/>
          <p:nvPr/>
        </p:nvSpPr>
        <p:spPr>
          <a:xfrm>
            <a:off x="611560" y="2417983"/>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This dosage approach uses the same </a:t>
            </a:r>
            <a:r>
              <a:rPr lang="en-US" sz="1600" dirty="0">
                <a:solidFill>
                  <a:srgbClr val="66FF33"/>
                </a:solidFill>
              </a:rPr>
              <a:t>dose/concentration plot as that described </a:t>
            </a:r>
            <a:r>
              <a:rPr lang="en-US" sz="1600" dirty="0">
                <a:solidFill>
                  <a:schemeClr val="tx1"/>
                </a:solidFill>
              </a:rPr>
              <a:t>for </a:t>
            </a:r>
            <a:r>
              <a:rPr lang="en-US" sz="1600" dirty="0" smtClean="0">
                <a:solidFill>
                  <a:schemeClr val="tx1"/>
                </a:solidFill>
              </a:rPr>
              <a:t>the </a:t>
            </a:r>
            <a:r>
              <a:rPr lang="en-US" sz="1600" dirty="0" err="1" smtClean="0">
                <a:solidFill>
                  <a:schemeClr val="tx1"/>
                </a:solidFill>
              </a:rPr>
              <a:t>Vozeh-Sheiner</a:t>
            </a:r>
            <a:r>
              <a:rPr lang="en-US" sz="1600" dirty="0" smtClean="0">
                <a:solidFill>
                  <a:schemeClr val="tx1"/>
                </a:solidFill>
              </a:rPr>
              <a:t> </a:t>
            </a:r>
            <a:r>
              <a:rPr lang="en-US" sz="1600" dirty="0">
                <a:solidFill>
                  <a:schemeClr val="tx1"/>
                </a:solidFill>
              </a:rPr>
              <a:t>or orbit graph method, but the population orbs denoting the Bayesian distribution of </a:t>
            </a:r>
            <a:r>
              <a:rPr lang="en-US" sz="1600" dirty="0" err="1">
                <a:solidFill>
                  <a:schemeClr val="tx1"/>
                </a:solidFill>
              </a:rPr>
              <a:t>Vmax</a:t>
            </a:r>
            <a:r>
              <a:rPr lang="en-US" sz="1600" dirty="0">
                <a:solidFill>
                  <a:schemeClr val="tx1"/>
                </a:solidFill>
              </a:rPr>
              <a:t> and Km parameters are omitted.</a:t>
            </a:r>
          </a:p>
        </p:txBody>
      </p:sp>
      <p:sp>
        <p:nvSpPr>
          <p:cNvPr id="8" name="Rectangle 7"/>
          <p:cNvSpPr/>
          <p:nvPr/>
        </p:nvSpPr>
        <p:spPr>
          <a:xfrm>
            <a:off x="611560" y="203878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MULLEN METHOD</a:t>
            </a:r>
          </a:p>
        </p:txBody>
      </p:sp>
      <p:sp>
        <p:nvSpPr>
          <p:cNvPr id="10" name="Rectangle 9"/>
          <p:cNvSpPr/>
          <p:nvPr/>
        </p:nvSpPr>
        <p:spPr>
          <a:xfrm>
            <a:off x="611560" y="3293985"/>
            <a:ext cx="7772400" cy="230832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r>
              <a:rPr lang="en-US" sz="1600" b="1" dirty="0">
                <a:solidFill>
                  <a:srgbClr val="FFFF00"/>
                </a:solidFill>
              </a:rPr>
              <a:t>Example 3 </a:t>
            </a:r>
            <a:r>
              <a:rPr lang="en-US" sz="1600" dirty="0">
                <a:solidFill>
                  <a:schemeClr val="tx1"/>
                </a:solidFill>
              </a:rPr>
              <a:t>TD is a 50-year-old, 75-kg (5 </a:t>
            </a:r>
            <a:r>
              <a:rPr lang="en-US" sz="1600" dirty="0" err="1">
                <a:solidFill>
                  <a:schemeClr val="tx1"/>
                </a:solidFill>
              </a:rPr>
              <a:t>ft</a:t>
            </a:r>
            <a:r>
              <a:rPr lang="en-US" sz="1600" dirty="0">
                <a:solidFill>
                  <a:schemeClr val="tx1"/>
                </a:solidFill>
              </a:rPr>
              <a:t> 10 in) male with simple partial seizures who requires therapy with oral phenytoin. He has normal liver and renal function. The patient was prescribed </a:t>
            </a:r>
            <a:r>
              <a:rPr lang="en-US" sz="1600" dirty="0">
                <a:solidFill>
                  <a:srgbClr val="FFFF00"/>
                </a:solidFill>
              </a:rPr>
              <a:t>400 mg/d </a:t>
            </a:r>
            <a:r>
              <a:rPr lang="en-US" sz="1600" dirty="0">
                <a:solidFill>
                  <a:schemeClr val="tx1"/>
                </a:solidFill>
              </a:rPr>
              <a:t>of extended phenytoin sodium capsules for 1 month, and the steady-state phenytoin total concentration equals </a:t>
            </a:r>
            <a:r>
              <a:rPr lang="en-US" sz="1600" dirty="0">
                <a:solidFill>
                  <a:srgbClr val="FFFF00"/>
                </a:solidFill>
              </a:rPr>
              <a:t>6.2  </a:t>
            </a:r>
            <a:r>
              <a:rPr lang="en-US" sz="1600" dirty="0" err="1">
                <a:solidFill>
                  <a:srgbClr val="FFFF00"/>
                </a:solidFill>
              </a:rPr>
              <a:t>μg</a:t>
            </a:r>
            <a:r>
              <a:rPr lang="en-US" sz="1600" dirty="0">
                <a:solidFill>
                  <a:srgbClr val="FFFF00"/>
                </a:solidFill>
              </a:rPr>
              <a:t>/</a:t>
            </a:r>
            <a:r>
              <a:rPr lang="en-US" sz="1600" dirty="0" err="1">
                <a:solidFill>
                  <a:srgbClr val="FFFF00"/>
                </a:solidFill>
              </a:rPr>
              <a:t>mL.</a:t>
            </a:r>
            <a:r>
              <a:rPr lang="en-US" sz="1600" dirty="0">
                <a:solidFill>
                  <a:srgbClr val="FFFF00"/>
                </a:solidFill>
              </a:rPr>
              <a:t> </a:t>
            </a:r>
            <a:r>
              <a:rPr lang="en-US" sz="1600" dirty="0">
                <a:solidFill>
                  <a:schemeClr val="tx1"/>
                </a:solidFill>
              </a:rPr>
              <a:t>The dosage was increased to </a:t>
            </a:r>
            <a:r>
              <a:rPr lang="en-US" sz="1600" dirty="0">
                <a:solidFill>
                  <a:srgbClr val="FFFF00"/>
                </a:solidFill>
              </a:rPr>
              <a:t>500 mg/d </a:t>
            </a:r>
            <a:r>
              <a:rPr lang="en-US" sz="1600" dirty="0">
                <a:solidFill>
                  <a:schemeClr val="tx1"/>
                </a:solidFill>
              </a:rPr>
              <a:t>of extended phenytoin sodium capsules for another month, the steady state phenytoin total concentration equals </a:t>
            </a:r>
            <a:r>
              <a:rPr lang="en-US" sz="1600" dirty="0">
                <a:solidFill>
                  <a:srgbClr val="FFFF00"/>
                </a:solidFill>
              </a:rPr>
              <a:t>22.0 </a:t>
            </a:r>
            <a:r>
              <a:rPr lang="en-US" sz="1600" dirty="0" err="1">
                <a:solidFill>
                  <a:srgbClr val="FFFF00"/>
                </a:solidFill>
              </a:rPr>
              <a:t>μg</a:t>
            </a:r>
            <a:r>
              <a:rPr lang="en-US" sz="1600" dirty="0">
                <a:solidFill>
                  <a:srgbClr val="FFFF00"/>
                </a:solidFill>
              </a:rPr>
              <a:t>/mL</a:t>
            </a:r>
            <a:r>
              <a:rPr lang="en-US" sz="1600" dirty="0">
                <a:solidFill>
                  <a:schemeClr val="tx1"/>
                </a:solidFill>
              </a:rPr>
              <a:t>, and the patient has some lateral-gaze </a:t>
            </a:r>
            <a:r>
              <a:rPr lang="en-US" sz="1600" dirty="0" err="1">
                <a:solidFill>
                  <a:schemeClr val="tx1"/>
                </a:solidFill>
              </a:rPr>
              <a:t>nystagmus</a:t>
            </a:r>
            <a:r>
              <a:rPr lang="en-US" sz="1600" dirty="0">
                <a:solidFill>
                  <a:schemeClr val="tx1"/>
                </a:solidFill>
              </a:rPr>
              <a:t>. The patient is assessed to be compliant with his dosage regimen.</a:t>
            </a:r>
          </a:p>
          <a:p>
            <a:pPr marL="285750" indent="-285750">
              <a:buFont typeface="Arial" pitchFamily="34" charset="0"/>
              <a:buChar char="•"/>
            </a:pPr>
            <a:r>
              <a:rPr lang="en-US" sz="1600" dirty="0">
                <a:solidFill>
                  <a:srgbClr val="FFFF00"/>
                </a:solidFill>
              </a:rPr>
              <a:t>Suggest a new phenytoin dosage regimen designed to achieve a steady-state phenytoin</a:t>
            </a:r>
          </a:p>
          <a:p>
            <a:pPr marL="285750" indent="-285750">
              <a:buFont typeface="Arial" pitchFamily="34" charset="0"/>
              <a:buChar char="•"/>
            </a:pPr>
            <a:r>
              <a:rPr lang="en-US" sz="1600" dirty="0">
                <a:solidFill>
                  <a:srgbClr val="FFFF00"/>
                </a:solidFill>
              </a:rPr>
              <a:t>concentration within the therapeutic range.</a:t>
            </a:r>
          </a:p>
        </p:txBody>
      </p:sp>
      <p:sp>
        <p:nvSpPr>
          <p:cNvPr id="9" name="Rectangle 8"/>
          <p:cNvSpPr/>
          <p:nvPr/>
        </p:nvSpPr>
        <p:spPr>
          <a:xfrm>
            <a:off x="611560" y="5658343"/>
            <a:ext cx="7772400" cy="107721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Using the graph, the serum concentration/dose information is plotted. </a:t>
            </a:r>
          </a:p>
          <a:p>
            <a:pPr marL="285750" indent="-285750">
              <a:buFont typeface="Arial" pitchFamily="34" charset="0"/>
              <a:buChar char="•"/>
            </a:pPr>
            <a:r>
              <a:rPr lang="en-US" sz="1600" dirty="0">
                <a:solidFill>
                  <a:schemeClr val="tx1"/>
                </a:solidFill>
              </a:rPr>
              <a:t>Convert all dosing rate to dose rate per kg and assign the point of conc. on X axis And Dosing rate on Y axis</a:t>
            </a:r>
          </a:p>
          <a:p>
            <a:pPr marL="285750" indent="-285750">
              <a:buFont typeface="Arial" pitchFamily="34" charset="0"/>
              <a:buChar char="•"/>
            </a:pPr>
            <a:r>
              <a:rPr lang="en-US" sz="1600" dirty="0">
                <a:solidFill>
                  <a:schemeClr val="tx1"/>
                </a:solidFill>
              </a:rPr>
              <a:t>Draw line between each dose rate and it related</a:t>
            </a:r>
          </a:p>
        </p:txBody>
      </p:sp>
    </p:spTree>
    <p:extLst>
      <p:ext uri="{BB962C8B-B14F-4D97-AF65-F5344CB8AC3E}">
        <p14:creationId xmlns:p14="http://schemas.microsoft.com/office/powerpoint/2010/main" val="41075587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1000"/>
                                        <p:tgtEl>
                                          <p:spTgt spid="31"/>
                                        </p:tgtEl>
                                      </p:cBhvr>
                                    </p:animEffect>
                                    <p:anim calcmode="lin" valueType="num">
                                      <p:cBhvr>
                                        <p:cTn id="25" dur="1000" fill="hold"/>
                                        <p:tgtEl>
                                          <p:spTgt spid="31"/>
                                        </p:tgtEl>
                                        <p:attrNameLst>
                                          <p:attrName>ppt_x</p:attrName>
                                        </p:attrNameLst>
                                      </p:cBhvr>
                                      <p:tavLst>
                                        <p:tav tm="0">
                                          <p:val>
                                            <p:strVal val="#ppt_x"/>
                                          </p:val>
                                        </p:tav>
                                        <p:tav tm="100000">
                                          <p:val>
                                            <p:strVal val="#ppt_x"/>
                                          </p:val>
                                        </p:tav>
                                      </p:tavLst>
                                    </p:anim>
                                    <p:anim calcmode="lin" valueType="num">
                                      <p:cBhvr>
                                        <p:cTn id="2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8" grpId="0" animBg="1"/>
      <p:bldP spid="10"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31</a:t>
            </a:fld>
            <a:endParaRPr lang="en-US" dirty="0"/>
          </a:p>
        </p:txBody>
      </p:sp>
      <p:sp>
        <p:nvSpPr>
          <p:cNvPr id="31" name="Rectangle 30"/>
          <p:cNvSpPr/>
          <p:nvPr/>
        </p:nvSpPr>
        <p:spPr>
          <a:xfrm>
            <a:off x="611560" y="1716777"/>
            <a:ext cx="7772400" cy="107721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Each line drawn should pass to the sector of Km value</a:t>
            </a:r>
          </a:p>
          <a:p>
            <a:pPr marL="285750" indent="-285750">
              <a:buFont typeface="Arial" pitchFamily="34" charset="0"/>
              <a:buChar char="•"/>
            </a:pPr>
            <a:r>
              <a:rPr lang="en-US" sz="1600" dirty="0">
                <a:solidFill>
                  <a:schemeClr val="tx1"/>
                </a:solidFill>
              </a:rPr>
              <a:t>Point of intersection of these line represents the point of determination of Km (by drop line on X-axis     and used to determine </a:t>
            </a:r>
            <a:r>
              <a:rPr lang="en-US" sz="1600" dirty="0" err="1">
                <a:solidFill>
                  <a:schemeClr val="tx1"/>
                </a:solidFill>
              </a:rPr>
              <a:t>Vmax</a:t>
            </a:r>
            <a:r>
              <a:rPr lang="en-US" sz="1600" dirty="0">
                <a:solidFill>
                  <a:schemeClr val="tx1"/>
                </a:solidFill>
              </a:rPr>
              <a:t> by plot line to y axis</a:t>
            </a:r>
          </a:p>
          <a:p>
            <a:pPr marL="285750" indent="-285750">
              <a:buFont typeface="Arial" pitchFamily="34" charset="0"/>
              <a:buChar char="•"/>
            </a:pPr>
            <a:endParaRPr lang="en-US" sz="1600" dirty="0">
              <a:solidFill>
                <a:schemeClr val="tx1"/>
              </a:solidFill>
            </a:endParaRPr>
          </a:p>
        </p:txBody>
      </p:sp>
      <p:sp>
        <p:nvSpPr>
          <p:cNvPr id="8" name="Rectangle 7"/>
          <p:cNvSpPr/>
          <p:nvPr/>
        </p:nvSpPr>
        <p:spPr>
          <a:xfrm>
            <a:off x="611560" y="126876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MULLEN METHOD</a:t>
            </a:r>
          </a:p>
        </p:txBody>
      </p:sp>
      <p:sp>
        <p:nvSpPr>
          <p:cNvPr id="9" name="Rectangle 8"/>
          <p:cNvSpPr/>
          <p:nvPr/>
        </p:nvSpPr>
        <p:spPr>
          <a:xfrm>
            <a:off x="611560" y="2839000"/>
            <a:ext cx="7772400" cy="33855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Then data  of Km &amp; </a:t>
            </a:r>
            <a:r>
              <a:rPr lang="en-US" sz="1600" dirty="0" err="1">
                <a:solidFill>
                  <a:schemeClr val="tx1"/>
                </a:solidFill>
              </a:rPr>
              <a:t>vmax</a:t>
            </a:r>
            <a:r>
              <a:rPr lang="en-US" sz="1600" dirty="0">
                <a:solidFill>
                  <a:schemeClr val="tx1"/>
                </a:solidFill>
              </a:rPr>
              <a:t> could be used to calculate the dosage of new desired conc. </a:t>
            </a:r>
          </a:p>
        </p:txBody>
      </p:sp>
      <p:sp>
        <p:nvSpPr>
          <p:cNvPr id="11" name="Rectangle 10"/>
          <p:cNvSpPr/>
          <p:nvPr/>
        </p:nvSpPr>
        <p:spPr>
          <a:xfrm>
            <a:off x="611560" y="3199040"/>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Or plotting a line(line C ) from point of desired plasma conc. On x-axis to the point of determination , the point of intercept will represent new dosage rate</a:t>
            </a:r>
          </a:p>
        </p:txBody>
      </p:sp>
      <p:sp>
        <p:nvSpPr>
          <p:cNvPr id="12" name="Rectangle 11"/>
          <p:cNvSpPr/>
          <p:nvPr/>
        </p:nvSpPr>
        <p:spPr>
          <a:xfrm>
            <a:off x="611560" y="3836947"/>
            <a:ext cx="7772400" cy="1077218"/>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b="1" dirty="0">
                <a:solidFill>
                  <a:srgbClr val="FFFF00"/>
                </a:solidFill>
              </a:rPr>
              <a:t>Answer </a:t>
            </a:r>
          </a:p>
          <a:p>
            <a:pPr marL="285750" indent="-285750">
              <a:buFont typeface="Arial" pitchFamily="34" charset="0"/>
              <a:buChar char="•"/>
            </a:pPr>
            <a:r>
              <a:rPr lang="en-US" sz="1600" dirty="0">
                <a:solidFill>
                  <a:schemeClr val="tx1"/>
                </a:solidFill>
              </a:rPr>
              <a:t>Convert dosing rate to dose per kg     (s)(F)(dose/T) /weight</a:t>
            </a:r>
          </a:p>
          <a:p>
            <a:pPr marL="285750" indent="-285750">
              <a:buFont typeface="Arial" pitchFamily="34" charset="0"/>
              <a:buChar char="•"/>
            </a:pPr>
            <a:r>
              <a:rPr lang="en-US" sz="1600" dirty="0">
                <a:solidFill>
                  <a:schemeClr val="tx1"/>
                </a:solidFill>
              </a:rPr>
              <a:t>(0.92)(1)(400mg/day)/75= 4.9mg/kg/day  produce conc. 6.2 mg/L</a:t>
            </a:r>
          </a:p>
          <a:p>
            <a:pPr marL="285750" indent="-285750">
              <a:buFont typeface="Arial" pitchFamily="34" charset="0"/>
              <a:buChar char="•"/>
            </a:pPr>
            <a:r>
              <a:rPr lang="en-US" sz="1600" dirty="0">
                <a:solidFill>
                  <a:schemeClr val="tx1"/>
                </a:solidFill>
              </a:rPr>
              <a:t>(0.92)(1)(500mg/day)/75= 6.1mg/kg/day  produce conc. 22 mg/L</a:t>
            </a:r>
          </a:p>
        </p:txBody>
      </p:sp>
      <p:sp>
        <p:nvSpPr>
          <p:cNvPr id="14" name="Rectangle 13"/>
          <p:cNvSpPr/>
          <p:nvPr/>
        </p:nvSpPr>
        <p:spPr>
          <a:xfrm>
            <a:off x="611560" y="4957137"/>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According to the graph, a dose of </a:t>
            </a:r>
            <a:r>
              <a:rPr lang="en-US" sz="1600" dirty="0">
                <a:solidFill>
                  <a:srgbClr val="FFFF00"/>
                </a:solidFill>
              </a:rPr>
              <a:t>5.5 mg/kg/d </a:t>
            </a:r>
            <a:r>
              <a:rPr lang="en-US" sz="1600" dirty="0">
                <a:solidFill>
                  <a:schemeClr val="tx1"/>
                </a:solidFill>
              </a:rPr>
              <a:t>of phenytoin is required to achieve a steady-state concentration equal to </a:t>
            </a:r>
            <a:r>
              <a:rPr lang="en-US" sz="1600" dirty="0">
                <a:solidFill>
                  <a:srgbClr val="FFFF00"/>
                </a:solidFill>
              </a:rPr>
              <a:t>11.5  </a:t>
            </a:r>
            <a:r>
              <a:rPr lang="en-US" sz="1600" dirty="0" err="1">
                <a:solidFill>
                  <a:srgbClr val="FFFF00"/>
                </a:solidFill>
              </a:rPr>
              <a:t>μg</a:t>
            </a:r>
            <a:r>
              <a:rPr lang="en-US" sz="1600" dirty="0">
                <a:solidFill>
                  <a:srgbClr val="FFFF00"/>
                </a:solidFill>
              </a:rPr>
              <a:t>/</a:t>
            </a:r>
            <a:r>
              <a:rPr lang="en-US" sz="1600" dirty="0" err="1">
                <a:solidFill>
                  <a:srgbClr val="FFFF00"/>
                </a:solidFill>
              </a:rPr>
              <a:t>mL</a:t>
            </a:r>
            <a:r>
              <a:rPr lang="en-US" sz="1600" dirty="0" err="1">
                <a:solidFill>
                  <a:schemeClr val="tx1"/>
                </a:solidFill>
              </a:rPr>
              <a:t>.</a:t>
            </a:r>
            <a:r>
              <a:rPr lang="en-US" sz="1600" dirty="0">
                <a:solidFill>
                  <a:schemeClr val="tx1"/>
                </a:solidFill>
              </a:rPr>
              <a:t> This equals an extended phenytoin sodium capsule dose of 450 mg/d,</a:t>
            </a:r>
          </a:p>
        </p:txBody>
      </p:sp>
      <p:sp>
        <p:nvSpPr>
          <p:cNvPr id="16" name="Rectangle 15"/>
          <p:cNvSpPr/>
          <p:nvPr/>
        </p:nvSpPr>
        <p:spPr>
          <a:xfrm>
            <a:off x="625025" y="5838363"/>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administered by alternating 400 mg/d on even days and 500 mg/d on odd days:</a:t>
            </a:r>
          </a:p>
          <a:p>
            <a:pPr marL="285750" indent="-285750">
              <a:buFont typeface="Arial" pitchFamily="34" charset="0"/>
              <a:buChar char="•"/>
            </a:pPr>
            <a:r>
              <a:rPr lang="en-US" sz="1600" dirty="0">
                <a:solidFill>
                  <a:schemeClr val="tx1"/>
                </a:solidFill>
              </a:rPr>
              <a:t>(5.5 mg/kg/d  ⋅ 75 kg) / 0.92 = 448 mg/d, rounded to 450 mg/d. </a:t>
            </a:r>
            <a:r>
              <a:rPr lang="en-US" sz="1600" dirty="0" err="1">
                <a:solidFill>
                  <a:srgbClr val="FFFF00"/>
                </a:solidFill>
              </a:rPr>
              <a:t>Vmax</a:t>
            </a:r>
            <a:r>
              <a:rPr lang="en-US" sz="1600" dirty="0">
                <a:solidFill>
                  <a:srgbClr val="FFFF00"/>
                </a:solidFill>
              </a:rPr>
              <a:t> = 6.8 </a:t>
            </a:r>
            <a:r>
              <a:rPr lang="en-US" sz="1600" dirty="0">
                <a:solidFill>
                  <a:schemeClr val="tx1"/>
                </a:solidFill>
              </a:rPr>
              <a:t>mg/kg/d </a:t>
            </a:r>
            <a:r>
              <a:rPr lang="en-US" sz="1600" dirty="0">
                <a:solidFill>
                  <a:srgbClr val="FFFF00"/>
                </a:solidFill>
              </a:rPr>
              <a:t>and Km = 2.2 </a:t>
            </a:r>
            <a:r>
              <a:rPr lang="en-US" sz="1600" dirty="0" err="1">
                <a:solidFill>
                  <a:srgbClr val="FFFF00"/>
                </a:solidFill>
              </a:rPr>
              <a:t>μg</a:t>
            </a:r>
            <a:r>
              <a:rPr lang="en-US" sz="1600" dirty="0">
                <a:solidFill>
                  <a:srgbClr val="FFFF00"/>
                </a:solidFill>
              </a:rPr>
              <a:t>/mL </a:t>
            </a:r>
            <a:r>
              <a:rPr lang="en-US" sz="1600" dirty="0">
                <a:solidFill>
                  <a:schemeClr val="tx1"/>
                </a:solidFill>
              </a:rPr>
              <a:t>for this patient.</a:t>
            </a:r>
          </a:p>
        </p:txBody>
      </p:sp>
    </p:spTree>
    <p:extLst>
      <p:ext uri="{BB962C8B-B14F-4D97-AF65-F5344CB8AC3E}">
        <p14:creationId xmlns:p14="http://schemas.microsoft.com/office/powerpoint/2010/main" val="30144786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1" grpId="0" animBg="1"/>
      <p:bldP spid="8" grpId="0" animBg="1"/>
      <p:bldP spid="9" grpId="0" animBg="1"/>
      <p:bldP spid="11" grpId="0" animBg="1"/>
      <p:bldP spid="12" grpId="0" animBg="1"/>
      <p:bldP spid="14" grpId="0" animBg="1"/>
      <p:bldP spid="1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32</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2015" y="7299430"/>
            <a:ext cx="6981825" cy="664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4572000" y="1493785"/>
            <a:ext cx="0" cy="4815535"/>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H="1">
            <a:off x="251520" y="6219310"/>
            <a:ext cx="738082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4481990" y="405907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4481990" y="333899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a:xfrm>
            <a:off x="4481990" y="477915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0" name="Straight Connector 19"/>
          <p:cNvCxnSpPr/>
          <p:nvPr/>
        </p:nvCxnSpPr>
        <p:spPr>
          <a:xfrm>
            <a:off x="4481990" y="54992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4481990" y="585927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a:off x="4481990" y="513919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3" name="Straight Connector 22"/>
          <p:cNvCxnSpPr/>
          <p:nvPr/>
        </p:nvCxnSpPr>
        <p:spPr>
          <a:xfrm>
            <a:off x="4481990" y="441911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4" name="Straight Connector 23"/>
          <p:cNvCxnSpPr/>
          <p:nvPr/>
        </p:nvCxnSpPr>
        <p:spPr>
          <a:xfrm>
            <a:off x="4481990" y="36990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5" name="Straight Connector 24"/>
          <p:cNvCxnSpPr/>
          <p:nvPr/>
        </p:nvCxnSpPr>
        <p:spPr>
          <a:xfrm>
            <a:off x="38519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7" name="Straight Connector 26"/>
          <p:cNvCxnSpPr/>
          <p:nvPr/>
        </p:nvCxnSpPr>
        <p:spPr>
          <a:xfrm>
            <a:off x="31318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24117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0" name="Straight Connector 29"/>
          <p:cNvCxnSpPr/>
          <p:nvPr/>
        </p:nvCxnSpPr>
        <p:spPr>
          <a:xfrm>
            <a:off x="16916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1" name="Straight Connector 30"/>
          <p:cNvCxnSpPr/>
          <p:nvPr/>
        </p:nvCxnSpPr>
        <p:spPr>
          <a:xfrm>
            <a:off x="52920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2" name="Straight Connector 31"/>
          <p:cNvCxnSpPr/>
          <p:nvPr/>
        </p:nvCxnSpPr>
        <p:spPr>
          <a:xfrm>
            <a:off x="60121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3" name="Straight Connector 32"/>
          <p:cNvCxnSpPr/>
          <p:nvPr/>
        </p:nvCxnSpPr>
        <p:spPr>
          <a:xfrm>
            <a:off x="67322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4" name="Straight Connector 33"/>
          <p:cNvCxnSpPr/>
          <p:nvPr/>
        </p:nvCxnSpPr>
        <p:spPr>
          <a:xfrm>
            <a:off x="74523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5" name="Straight Connector 34"/>
          <p:cNvCxnSpPr/>
          <p:nvPr/>
        </p:nvCxnSpPr>
        <p:spPr>
          <a:xfrm>
            <a:off x="42119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6" name="Straight Connector 35"/>
          <p:cNvCxnSpPr/>
          <p:nvPr/>
        </p:nvCxnSpPr>
        <p:spPr>
          <a:xfrm>
            <a:off x="34918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7" name="Straight Connector 36"/>
          <p:cNvCxnSpPr/>
          <p:nvPr/>
        </p:nvCxnSpPr>
        <p:spPr>
          <a:xfrm>
            <a:off x="277180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8" name="Straight Connector 37"/>
          <p:cNvCxnSpPr/>
          <p:nvPr/>
        </p:nvCxnSpPr>
        <p:spPr>
          <a:xfrm>
            <a:off x="20517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9" name="Straight Connector 38"/>
          <p:cNvCxnSpPr/>
          <p:nvPr/>
        </p:nvCxnSpPr>
        <p:spPr>
          <a:xfrm>
            <a:off x="49320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40" name="Straight Connector 39"/>
          <p:cNvCxnSpPr/>
          <p:nvPr/>
        </p:nvCxnSpPr>
        <p:spPr>
          <a:xfrm>
            <a:off x="56521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41" name="Straight Connector 40"/>
          <p:cNvCxnSpPr/>
          <p:nvPr/>
        </p:nvCxnSpPr>
        <p:spPr>
          <a:xfrm>
            <a:off x="6327195"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42" name="Straight Connector 41"/>
          <p:cNvCxnSpPr/>
          <p:nvPr/>
        </p:nvCxnSpPr>
        <p:spPr>
          <a:xfrm>
            <a:off x="70922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4" name="Rectangle 3"/>
          <p:cNvSpPr/>
          <p:nvPr/>
        </p:nvSpPr>
        <p:spPr>
          <a:xfrm>
            <a:off x="146665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16</a:t>
            </a:r>
            <a:endParaRPr lang="ar-IQ" sz="1400" dirty="0"/>
          </a:p>
        </p:txBody>
      </p:sp>
      <p:sp>
        <p:nvSpPr>
          <p:cNvPr id="44" name="Rectangle 43"/>
          <p:cNvSpPr/>
          <p:nvPr/>
        </p:nvSpPr>
        <p:spPr>
          <a:xfrm>
            <a:off x="218673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12</a:t>
            </a:r>
            <a:endParaRPr lang="ar-IQ" sz="1400" dirty="0"/>
          </a:p>
        </p:txBody>
      </p:sp>
      <p:sp>
        <p:nvSpPr>
          <p:cNvPr id="47" name="Rectangle 46"/>
          <p:cNvSpPr/>
          <p:nvPr/>
        </p:nvSpPr>
        <p:spPr>
          <a:xfrm>
            <a:off x="36268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4</a:t>
            </a:r>
            <a:endParaRPr lang="ar-IQ" sz="1400" dirty="0"/>
          </a:p>
        </p:txBody>
      </p:sp>
      <p:sp>
        <p:nvSpPr>
          <p:cNvPr id="49" name="Rectangle 48"/>
          <p:cNvSpPr/>
          <p:nvPr/>
        </p:nvSpPr>
        <p:spPr>
          <a:xfrm>
            <a:off x="290681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8</a:t>
            </a:r>
            <a:endParaRPr lang="ar-IQ" sz="1400" dirty="0"/>
          </a:p>
        </p:txBody>
      </p:sp>
      <p:sp>
        <p:nvSpPr>
          <p:cNvPr id="50" name="Rectangle 49"/>
          <p:cNvSpPr/>
          <p:nvPr/>
        </p:nvSpPr>
        <p:spPr>
          <a:xfrm>
            <a:off x="1646675" y="6534345"/>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err="1">
                <a:solidFill>
                  <a:srgbClr val="FFFF00"/>
                </a:solidFill>
              </a:rPr>
              <a:t>Css</a:t>
            </a:r>
            <a:r>
              <a:rPr lang="en-US" sz="1600" b="1" dirty="0">
                <a:solidFill>
                  <a:srgbClr val="FFFF00"/>
                </a:solidFill>
              </a:rPr>
              <a:t>  (</a:t>
            </a:r>
            <a:r>
              <a:rPr lang="en-US" sz="1600" b="1" dirty="0" err="1">
                <a:solidFill>
                  <a:srgbClr val="FFFF00"/>
                </a:solidFill>
              </a:rPr>
              <a:t>ug</a:t>
            </a:r>
            <a:r>
              <a:rPr lang="en-US" sz="1600" b="1" dirty="0">
                <a:solidFill>
                  <a:srgbClr val="FFFF00"/>
                </a:solidFill>
              </a:rPr>
              <a:t>/ml)</a:t>
            </a:r>
            <a:endParaRPr lang="ar-IQ" sz="1600" b="1" dirty="0">
              <a:solidFill>
                <a:srgbClr val="FFFF00"/>
              </a:solidFill>
            </a:endParaRPr>
          </a:p>
        </p:txBody>
      </p:sp>
      <p:sp>
        <p:nvSpPr>
          <p:cNvPr id="51" name="Rectangle 50"/>
          <p:cNvSpPr/>
          <p:nvPr/>
        </p:nvSpPr>
        <p:spPr>
          <a:xfrm>
            <a:off x="4977045" y="6534345"/>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FF00"/>
                </a:solidFill>
              </a:rPr>
              <a:t>Km  (</a:t>
            </a:r>
            <a:r>
              <a:rPr lang="en-US" sz="1600" b="1" dirty="0" err="1">
                <a:solidFill>
                  <a:srgbClr val="FFFF00"/>
                </a:solidFill>
              </a:rPr>
              <a:t>ug</a:t>
            </a:r>
            <a:r>
              <a:rPr lang="en-US" sz="1600" b="1" dirty="0">
                <a:solidFill>
                  <a:srgbClr val="FFFF00"/>
                </a:solidFill>
              </a:rPr>
              <a:t>/ml)</a:t>
            </a:r>
            <a:endParaRPr lang="ar-IQ" sz="1600" b="1" dirty="0">
              <a:solidFill>
                <a:srgbClr val="FFFF00"/>
              </a:solidFill>
            </a:endParaRPr>
          </a:p>
        </p:txBody>
      </p:sp>
      <p:sp>
        <p:nvSpPr>
          <p:cNvPr id="52" name="Rectangle 51"/>
          <p:cNvSpPr/>
          <p:nvPr/>
        </p:nvSpPr>
        <p:spPr>
          <a:xfrm>
            <a:off x="434697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0</a:t>
            </a:r>
            <a:endParaRPr lang="ar-IQ" sz="1400" dirty="0"/>
          </a:p>
        </p:txBody>
      </p:sp>
      <p:sp>
        <p:nvSpPr>
          <p:cNvPr id="53" name="Rectangle 52"/>
          <p:cNvSpPr/>
          <p:nvPr/>
        </p:nvSpPr>
        <p:spPr>
          <a:xfrm>
            <a:off x="506705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4</a:t>
            </a:r>
            <a:endParaRPr lang="ar-IQ" sz="1400" dirty="0"/>
          </a:p>
        </p:txBody>
      </p:sp>
      <p:sp>
        <p:nvSpPr>
          <p:cNvPr id="54" name="Rectangle 53"/>
          <p:cNvSpPr/>
          <p:nvPr/>
        </p:nvSpPr>
        <p:spPr>
          <a:xfrm>
            <a:off x="578713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8</a:t>
            </a:r>
            <a:endParaRPr lang="ar-IQ" sz="1400" dirty="0"/>
          </a:p>
        </p:txBody>
      </p:sp>
      <p:sp>
        <p:nvSpPr>
          <p:cNvPr id="56" name="Rectangle 55"/>
          <p:cNvSpPr/>
          <p:nvPr/>
        </p:nvSpPr>
        <p:spPr>
          <a:xfrm>
            <a:off x="650721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12</a:t>
            </a:r>
            <a:endParaRPr lang="ar-IQ" sz="1400" dirty="0"/>
          </a:p>
        </p:txBody>
      </p:sp>
      <p:sp>
        <p:nvSpPr>
          <p:cNvPr id="57" name="Rectangle 56"/>
          <p:cNvSpPr/>
          <p:nvPr/>
        </p:nvSpPr>
        <p:spPr>
          <a:xfrm>
            <a:off x="72272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16</a:t>
            </a:r>
            <a:endParaRPr lang="ar-IQ" sz="1400" dirty="0"/>
          </a:p>
        </p:txBody>
      </p:sp>
      <p:sp>
        <p:nvSpPr>
          <p:cNvPr id="58" name="Rectangle 57"/>
          <p:cNvSpPr/>
          <p:nvPr/>
        </p:nvSpPr>
        <p:spPr>
          <a:xfrm>
            <a:off x="4139335" y="536421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2</a:t>
            </a:r>
            <a:endParaRPr lang="ar-IQ" sz="1400" dirty="0"/>
          </a:p>
        </p:txBody>
      </p:sp>
      <p:sp>
        <p:nvSpPr>
          <p:cNvPr id="61" name="Rectangle 60"/>
          <p:cNvSpPr/>
          <p:nvPr/>
        </p:nvSpPr>
        <p:spPr>
          <a:xfrm>
            <a:off x="4121950" y="464413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4</a:t>
            </a:r>
            <a:endParaRPr lang="ar-IQ" sz="1400" dirty="0"/>
          </a:p>
        </p:txBody>
      </p:sp>
      <p:sp>
        <p:nvSpPr>
          <p:cNvPr id="64" name="Rectangle 63"/>
          <p:cNvSpPr/>
          <p:nvPr/>
        </p:nvSpPr>
        <p:spPr>
          <a:xfrm>
            <a:off x="4121950" y="392405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6</a:t>
            </a:r>
            <a:endParaRPr lang="ar-IQ" sz="1400" dirty="0"/>
          </a:p>
        </p:txBody>
      </p:sp>
      <p:sp>
        <p:nvSpPr>
          <p:cNvPr id="65" name="Rectangle 64"/>
          <p:cNvSpPr/>
          <p:nvPr/>
        </p:nvSpPr>
        <p:spPr>
          <a:xfrm>
            <a:off x="4121950" y="239388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10</a:t>
            </a:r>
            <a:endParaRPr lang="ar-IQ" sz="1400" dirty="0"/>
          </a:p>
        </p:txBody>
      </p:sp>
      <p:sp>
        <p:nvSpPr>
          <p:cNvPr id="66" name="Rectangle 65"/>
          <p:cNvSpPr/>
          <p:nvPr/>
        </p:nvSpPr>
        <p:spPr>
          <a:xfrm>
            <a:off x="2411760" y="1718810"/>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FF00"/>
                </a:solidFill>
              </a:rPr>
              <a:t>Rate of administration  (mg/kg/day)</a:t>
            </a:r>
            <a:endParaRPr lang="ar-IQ" sz="1600" b="1" dirty="0">
              <a:solidFill>
                <a:srgbClr val="FFFF00"/>
              </a:solidFill>
            </a:endParaRPr>
          </a:p>
        </p:txBody>
      </p:sp>
      <p:sp>
        <p:nvSpPr>
          <p:cNvPr id="67" name="Rectangle 66"/>
          <p:cNvSpPr/>
          <p:nvPr/>
        </p:nvSpPr>
        <p:spPr>
          <a:xfrm>
            <a:off x="5067055" y="1583795"/>
            <a:ext cx="157517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err="1">
                <a:solidFill>
                  <a:srgbClr val="FFFF00"/>
                </a:solidFill>
              </a:rPr>
              <a:t>Vmax</a:t>
            </a:r>
            <a:endParaRPr lang="en-US" sz="1600" b="1" dirty="0">
              <a:solidFill>
                <a:srgbClr val="FFFF00"/>
              </a:solidFill>
            </a:endParaRPr>
          </a:p>
          <a:p>
            <a:pPr algn="ctr"/>
            <a:r>
              <a:rPr lang="en-US" sz="1600" b="1" dirty="0">
                <a:solidFill>
                  <a:srgbClr val="FFFF00"/>
                </a:solidFill>
              </a:rPr>
              <a:t>(mg/kg/day)</a:t>
            </a:r>
            <a:endParaRPr lang="ar-IQ" sz="1600" b="1" dirty="0">
              <a:solidFill>
                <a:srgbClr val="FFFF00"/>
              </a:solidFill>
            </a:endParaRPr>
          </a:p>
        </p:txBody>
      </p:sp>
      <p:cxnSp>
        <p:nvCxnSpPr>
          <p:cNvPr id="74" name="Straight Connector 73"/>
          <p:cNvCxnSpPr/>
          <p:nvPr/>
        </p:nvCxnSpPr>
        <p:spPr>
          <a:xfrm>
            <a:off x="4481990" y="2573905"/>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75" name="Rectangle 74"/>
          <p:cNvSpPr/>
          <p:nvPr/>
        </p:nvSpPr>
        <p:spPr>
          <a:xfrm>
            <a:off x="4121950" y="320397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8</a:t>
            </a:r>
            <a:endParaRPr lang="ar-IQ" sz="1400" dirty="0"/>
          </a:p>
        </p:txBody>
      </p:sp>
      <p:cxnSp>
        <p:nvCxnSpPr>
          <p:cNvPr id="76" name="Straight Connector 75"/>
          <p:cNvCxnSpPr/>
          <p:nvPr/>
        </p:nvCxnSpPr>
        <p:spPr>
          <a:xfrm>
            <a:off x="4481990" y="297895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77" name="Straight Connector 76"/>
          <p:cNvCxnSpPr/>
          <p:nvPr/>
        </p:nvCxnSpPr>
        <p:spPr>
          <a:xfrm>
            <a:off x="4481990" y="2213865"/>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78" name="Straight Connector 77"/>
          <p:cNvCxnSpPr/>
          <p:nvPr/>
        </p:nvCxnSpPr>
        <p:spPr>
          <a:xfrm>
            <a:off x="4481990" y="18988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79" name="Rectangle 78"/>
          <p:cNvSpPr/>
          <p:nvPr/>
        </p:nvSpPr>
        <p:spPr>
          <a:xfrm>
            <a:off x="4121950" y="176381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12</a:t>
            </a:r>
            <a:endParaRPr lang="ar-IQ" sz="1400" dirty="0"/>
          </a:p>
        </p:txBody>
      </p:sp>
      <p:cxnSp>
        <p:nvCxnSpPr>
          <p:cNvPr id="11" name="Straight Connector 10"/>
          <p:cNvCxnSpPr/>
          <p:nvPr/>
        </p:nvCxnSpPr>
        <p:spPr>
          <a:xfrm flipV="1">
            <a:off x="645313" y="3338990"/>
            <a:ext cx="5108067" cy="2835316"/>
          </a:xfrm>
          <a:prstGeom prst="line">
            <a:avLst/>
          </a:prstGeom>
          <a:ln>
            <a:solidFill>
              <a:srgbClr val="FFFF00"/>
            </a:solidFill>
          </a:ln>
        </p:spPr>
        <p:style>
          <a:lnRef idx="3">
            <a:schemeClr val="accent5"/>
          </a:lnRef>
          <a:fillRef idx="0">
            <a:schemeClr val="accent5"/>
          </a:fillRef>
          <a:effectRef idx="2">
            <a:schemeClr val="accent5"/>
          </a:effectRef>
          <a:fontRef idx="minor">
            <a:schemeClr val="tx1"/>
          </a:fontRef>
        </p:style>
      </p:cxnSp>
      <p:cxnSp>
        <p:nvCxnSpPr>
          <p:cNvPr id="83" name="Straight Connector 82"/>
          <p:cNvCxnSpPr/>
          <p:nvPr/>
        </p:nvCxnSpPr>
        <p:spPr>
          <a:xfrm flipV="1">
            <a:off x="3491880" y="2821432"/>
            <a:ext cx="2160240" cy="3352874"/>
          </a:xfrm>
          <a:prstGeom prst="line">
            <a:avLst/>
          </a:prstGeom>
          <a:ln>
            <a:solidFill>
              <a:srgbClr val="66FF33"/>
            </a:solidFill>
          </a:ln>
        </p:spPr>
        <p:style>
          <a:lnRef idx="3">
            <a:schemeClr val="accent5"/>
          </a:lnRef>
          <a:fillRef idx="0">
            <a:schemeClr val="accent5"/>
          </a:fillRef>
          <a:effectRef idx="2">
            <a:schemeClr val="accent5"/>
          </a:effectRef>
          <a:fontRef idx="minor">
            <a:schemeClr val="tx1"/>
          </a:fontRef>
        </p:style>
      </p:cxnSp>
      <p:sp>
        <p:nvSpPr>
          <p:cNvPr id="82" name="Rectangle 81"/>
          <p:cNvSpPr/>
          <p:nvPr/>
        </p:nvSpPr>
        <p:spPr>
          <a:xfrm>
            <a:off x="3266855" y="608429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0000"/>
                </a:solidFill>
              </a:rPr>
              <a:t>X</a:t>
            </a:r>
            <a:endParaRPr lang="ar-IQ" sz="1600" b="1" dirty="0">
              <a:solidFill>
                <a:srgbClr val="FF0000"/>
              </a:solidFill>
            </a:endParaRPr>
          </a:p>
        </p:txBody>
      </p:sp>
      <p:sp>
        <p:nvSpPr>
          <p:cNvPr id="81" name="Rectangle 80"/>
          <p:cNvSpPr/>
          <p:nvPr/>
        </p:nvSpPr>
        <p:spPr>
          <a:xfrm>
            <a:off x="4371547" y="432910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0000"/>
                </a:solidFill>
              </a:rPr>
              <a:t>X</a:t>
            </a:r>
            <a:endParaRPr lang="ar-IQ" sz="1600" b="1" dirty="0">
              <a:solidFill>
                <a:srgbClr val="FF0000"/>
              </a:solidFill>
            </a:endParaRPr>
          </a:p>
        </p:txBody>
      </p:sp>
      <p:cxnSp>
        <p:nvCxnSpPr>
          <p:cNvPr id="84" name="Straight Connector 83"/>
          <p:cNvCxnSpPr/>
          <p:nvPr/>
        </p:nvCxnSpPr>
        <p:spPr>
          <a:xfrm flipV="1">
            <a:off x="5022050" y="3474004"/>
            <a:ext cx="0" cy="2880321"/>
          </a:xfrm>
          <a:prstGeom prst="line">
            <a:avLst/>
          </a:prstGeom>
          <a:ln>
            <a:solidFill>
              <a:schemeClr val="tx1"/>
            </a:solidFill>
            <a:prstDash val="dash"/>
          </a:ln>
        </p:spPr>
        <p:style>
          <a:lnRef idx="3">
            <a:schemeClr val="accent5"/>
          </a:lnRef>
          <a:fillRef idx="0">
            <a:schemeClr val="accent5"/>
          </a:fillRef>
          <a:effectRef idx="2">
            <a:schemeClr val="accent5"/>
          </a:effectRef>
          <a:fontRef idx="minor">
            <a:schemeClr val="tx1"/>
          </a:fontRef>
        </p:style>
      </p:cxnSp>
      <p:cxnSp>
        <p:nvCxnSpPr>
          <p:cNvPr id="92" name="Straight Connector 91"/>
          <p:cNvCxnSpPr/>
          <p:nvPr/>
        </p:nvCxnSpPr>
        <p:spPr>
          <a:xfrm>
            <a:off x="97160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93" name="Rectangle 92"/>
          <p:cNvSpPr/>
          <p:nvPr/>
        </p:nvSpPr>
        <p:spPr>
          <a:xfrm>
            <a:off x="74657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20</a:t>
            </a:r>
            <a:endParaRPr lang="ar-IQ" sz="1400" dirty="0"/>
          </a:p>
        </p:txBody>
      </p:sp>
      <p:sp>
        <p:nvSpPr>
          <p:cNvPr id="94" name="Rectangle 93"/>
          <p:cNvSpPr/>
          <p:nvPr/>
        </p:nvSpPr>
        <p:spPr>
          <a:xfrm>
            <a:off x="264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24</a:t>
            </a:r>
            <a:endParaRPr lang="ar-IQ" sz="1400" dirty="0"/>
          </a:p>
        </p:txBody>
      </p:sp>
      <p:cxnSp>
        <p:nvCxnSpPr>
          <p:cNvPr id="95" name="Straight Connector 94"/>
          <p:cNvCxnSpPr/>
          <p:nvPr/>
        </p:nvCxnSpPr>
        <p:spPr>
          <a:xfrm>
            <a:off x="2515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96" name="Straight Connector 95"/>
          <p:cNvCxnSpPr/>
          <p:nvPr/>
        </p:nvCxnSpPr>
        <p:spPr>
          <a:xfrm>
            <a:off x="13316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97" name="Straight Connector 96"/>
          <p:cNvCxnSpPr/>
          <p:nvPr/>
        </p:nvCxnSpPr>
        <p:spPr>
          <a:xfrm>
            <a:off x="6115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107" name="Rectangle 106"/>
          <p:cNvSpPr/>
          <p:nvPr/>
        </p:nvSpPr>
        <p:spPr>
          <a:xfrm>
            <a:off x="1421650" y="5172548"/>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tx1"/>
                </a:solidFill>
              </a:rPr>
              <a:t>B</a:t>
            </a:r>
            <a:endParaRPr lang="ar-IQ" sz="1400" b="1" dirty="0">
              <a:solidFill>
                <a:schemeClr val="tx1"/>
              </a:solidFill>
            </a:endParaRPr>
          </a:p>
        </p:txBody>
      </p:sp>
      <p:sp>
        <p:nvSpPr>
          <p:cNvPr id="108" name="Rectangle 107"/>
          <p:cNvSpPr/>
          <p:nvPr/>
        </p:nvSpPr>
        <p:spPr>
          <a:xfrm>
            <a:off x="3266855" y="567925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tx1"/>
                </a:solidFill>
              </a:rPr>
              <a:t>A</a:t>
            </a:r>
            <a:endParaRPr lang="ar-IQ" sz="1400" b="1" dirty="0">
              <a:solidFill>
                <a:schemeClr val="tx1"/>
              </a:solidFill>
            </a:endParaRPr>
          </a:p>
        </p:txBody>
      </p:sp>
      <p:sp>
        <p:nvSpPr>
          <p:cNvPr id="80" name="Rectangle 79"/>
          <p:cNvSpPr/>
          <p:nvPr/>
        </p:nvSpPr>
        <p:spPr>
          <a:xfrm>
            <a:off x="386535" y="608429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rgbClr val="00B0F0"/>
                </a:solidFill>
              </a:rPr>
              <a:t>X</a:t>
            </a:r>
            <a:endParaRPr lang="ar-IQ" sz="2000" b="1" dirty="0">
              <a:solidFill>
                <a:srgbClr val="00B0F0"/>
              </a:solidFill>
            </a:endParaRPr>
          </a:p>
        </p:txBody>
      </p:sp>
      <p:sp>
        <p:nvSpPr>
          <p:cNvPr id="109" name="Rectangle 108"/>
          <p:cNvSpPr/>
          <p:nvPr/>
        </p:nvSpPr>
        <p:spPr>
          <a:xfrm>
            <a:off x="5337085" y="5049180"/>
            <a:ext cx="1530171" cy="27003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Km =2.2mg/Liter</a:t>
            </a:r>
            <a:endParaRPr lang="ar-IQ" sz="1400" b="1" dirty="0">
              <a:solidFill>
                <a:schemeClr val="bg1"/>
              </a:solidFill>
            </a:endParaRPr>
          </a:p>
        </p:txBody>
      </p:sp>
      <p:cxnSp>
        <p:nvCxnSpPr>
          <p:cNvPr id="110" name="Straight Connector 109"/>
          <p:cNvCxnSpPr/>
          <p:nvPr/>
        </p:nvCxnSpPr>
        <p:spPr>
          <a:xfrm flipV="1">
            <a:off x="4211960" y="3743765"/>
            <a:ext cx="1412540" cy="270"/>
          </a:xfrm>
          <a:prstGeom prst="line">
            <a:avLst/>
          </a:prstGeom>
          <a:ln>
            <a:solidFill>
              <a:srgbClr val="FF0000"/>
            </a:solidFill>
            <a:prstDash val="dash"/>
          </a:ln>
        </p:spPr>
        <p:style>
          <a:lnRef idx="3">
            <a:schemeClr val="accent5"/>
          </a:lnRef>
          <a:fillRef idx="0">
            <a:schemeClr val="accent5"/>
          </a:fillRef>
          <a:effectRef idx="2">
            <a:schemeClr val="accent5"/>
          </a:effectRef>
          <a:fontRef idx="minor">
            <a:schemeClr val="tx1"/>
          </a:fontRef>
        </p:style>
      </p:cxnSp>
      <p:sp>
        <p:nvSpPr>
          <p:cNvPr id="112" name="Rectangle 111"/>
          <p:cNvSpPr/>
          <p:nvPr/>
        </p:nvSpPr>
        <p:spPr>
          <a:xfrm>
            <a:off x="2321751" y="3699030"/>
            <a:ext cx="1935216" cy="27003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err="1">
                <a:solidFill>
                  <a:srgbClr val="FF0000"/>
                </a:solidFill>
              </a:rPr>
              <a:t>Vm</a:t>
            </a:r>
            <a:r>
              <a:rPr lang="en-US" sz="1400" b="1" dirty="0">
                <a:solidFill>
                  <a:srgbClr val="FF0000"/>
                </a:solidFill>
              </a:rPr>
              <a:t> =6.8mg/kg/day</a:t>
            </a:r>
            <a:endParaRPr lang="ar-IQ" sz="1400" b="1" dirty="0">
              <a:solidFill>
                <a:srgbClr val="FF0000"/>
              </a:solidFill>
            </a:endParaRPr>
          </a:p>
        </p:txBody>
      </p:sp>
      <p:sp>
        <p:nvSpPr>
          <p:cNvPr id="115" name="Rectangular Callout 114"/>
          <p:cNvSpPr/>
          <p:nvPr/>
        </p:nvSpPr>
        <p:spPr>
          <a:xfrm>
            <a:off x="611560" y="3789040"/>
            <a:ext cx="1799836" cy="612648"/>
          </a:xfrm>
          <a:prstGeom prst="wedgeRectCallout">
            <a:avLst>
              <a:gd name="adj1" fmla="val 173426"/>
              <a:gd name="adj2" fmla="val 10434"/>
            </a:avLst>
          </a:prstGeom>
          <a:solidFill>
            <a:schemeClr val="tx1"/>
          </a:solidFill>
          <a:ln w="3175">
            <a:solidFill>
              <a:schemeClr val="bg2">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New Dose rate =5.5 mg/kg/day</a:t>
            </a:r>
            <a:endParaRPr lang="ar-IQ" sz="1400" b="1" dirty="0">
              <a:solidFill>
                <a:schemeClr val="bg1"/>
              </a:solidFill>
            </a:endParaRPr>
          </a:p>
        </p:txBody>
      </p:sp>
      <p:sp>
        <p:nvSpPr>
          <p:cNvPr id="98" name="Rectangle 97"/>
          <p:cNvSpPr/>
          <p:nvPr/>
        </p:nvSpPr>
        <p:spPr>
          <a:xfrm>
            <a:off x="4346975" y="383404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rgbClr val="00B0F0"/>
                </a:solidFill>
              </a:rPr>
              <a:t>X</a:t>
            </a:r>
            <a:endParaRPr lang="ar-IQ" sz="2000" b="1" dirty="0">
              <a:solidFill>
                <a:srgbClr val="00B0F0"/>
              </a:solidFill>
            </a:endParaRPr>
          </a:p>
        </p:txBody>
      </p:sp>
      <p:cxnSp>
        <p:nvCxnSpPr>
          <p:cNvPr id="99" name="Straight Connector 98"/>
          <p:cNvCxnSpPr/>
          <p:nvPr/>
        </p:nvCxnSpPr>
        <p:spPr>
          <a:xfrm flipV="1">
            <a:off x="2456765" y="2663915"/>
            <a:ext cx="3645405" cy="3555396"/>
          </a:xfrm>
          <a:prstGeom prst="line">
            <a:avLst/>
          </a:prstGeom>
          <a:ln/>
        </p:spPr>
        <p:style>
          <a:lnRef idx="3">
            <a:schemeClr val="accent2"/>
          </a:lnRef>
          <a:fillRef idx="0">
            <a:schemeClr val="accent2"/>
          </a:fillRef>
          <a:effectRef idx="2">
            <a:schemeClr val="accent2"/>
          </a:effectRef>
          <a:fontRef idx="minor">
            <a:schemeClr val="tx1"/>
          </a:fontRef>
        </p:style>
      </p:cxnSp>
      <p:sp>
        <p:nvSpPr>
          <p:cNvPr id="100" name="Rectangle 99"/>
          <p:cNvSpPr/>
          <p:nvPr/>
        </p:nvSpPr>
        <p:spPr>
          <a:xfrm>
            <a:off x="2681790" y="54092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tx1"/>
                </a:solidFill>
              </a:rPr>
              <a:t>C</a:t>
            </a:r>
            <a:endParaRPr lang="ar-IQ" sz="1400" b="1" dirty="0">
              <a:solidFill>
                <a:schemeClr val="tx1"/>
              </a:solidFill>
            </a:endParaRPr>
          </a:p>
        </p:txBody>
      </p:sp>
      <p:sp>
        <p:nvSpPr>
          <p:cNvPr id="101" name="Rectangle 100"/>
          <p:cNvSpPr/>
          <p:nvPr/>
        </p:nvSpPr>
        <p:spPr>
          <a:xfrm>
            <a:off x="2231740" y="608429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rgbClr val="66FF33"/>
                </a:solidFill>
              </a:rPr>
              <a:t>X</a:t>
            </a:r>
            <a:endParaRPr lang="ar-IQ" sz="2000" b="1" dirty="0">
              <a:solidFill>
                <a:srgbClr val="66FF33"/>
              </a:solidFill>
            </a:endParaRPr>
          </a:p>
        </p:txBody>
      </p:sp>
    </p:spTree>
    <p:extLst>
      <p:ext uri="{BB962C8B-B14F-4D97-AF65-F5344CB8AC3E}">
        <p14:creationId xmlns:p14="http://schemas.microsoft.com/office/powerpoint/2010/main" val="6325257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 calcmode="lin" valueType="num">
                                      <p:cBhvr additive="base">
                                        <p:cTn id="10" dur="500" fill="hold"/>
                                        <p:tgtEl>
                                          <p:spTgt spid="5122"/>
                                        </p:tgtEl>
                                        <p:attrNameLst>
                                          <p:attrName>ppt_x</p:attrName>
                                        </p:attrNameLst>
                                      </p:cBhvr>
                                      <p:tavLst>
                                        <p:tav tm="0">
                                          <p:val>
                                            <p:strVal val="#ppt_x"/>
                                          </p:val>
                                        </p:tav>
                                        <p:tav tm="100000">
                                          <p:val>
                                            <p:strVal val="#ppt_x"/>
                                          </p:val>
                                        </p:tav>
                                      </p:tavLst>
                                    </p:anim>
                                    <p:anim calcmode="lin" valueType="num">
                                      <p:cBhvr additive="base">
                                        <p:cTn id="11"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1000"/>
                                        <p:tgtEl>
                                          <p:spTgt spid="25"/>
                                        </p:tgtEl>
                                      </p:cBhvr>
                                    </p:animEffect>
                                    <p:anim calcmode="lin" valueType="num">
                                      <p:cBhvr>
                                        <p:cTn id="67" dur="1000" fill="hold"/>
                                        <p:tgtEl>
                                          <p:spTgt spid="25"/>
                                        </p:tgtEl>
                                        <p:attrNameLst>
                                          <p:attrName>ppt_x</p:attrName>
                                        </p:attrNameLst>
                                      </p:cBhvr>
                                      <p:tavLst>
                                        <p:tav tm="0">
                                          <p:val>
                                            <p:strVal val="#ppt_x"/>
                                          </p:val>
                                        </p:tav>
                                        <p:tav tm="100000">
                                          <p:val>
                                            <p:strVal val="#ppt_x"/>
                                          </p:val>
                                        </p:tav>
                                      </p:tavLst>
                                    </p:anim>
                                    <p:anim calcmode="lin" valueType="num">
                                      <p:cBhvr>
                                        <p:cTn id="68" dur="1000" fill="hold"/>
                                        <p:tgtEl>
                                          <p:spTgt spid="25"/>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000"/>
                                        <p:tgtEl>
                                          <p:spTgt spid="27"/>
                                        </p:tgtEl>
                                      </p:cBhvr>
                                    </p:animEffect>
                                    <p:anim calcmode="lin" valueType="num">
                                      <p:cBhvr>
                                        <p:cTn id="72" dur="1000" fill="hold"/>
                                        <p:tgtEl>
                                          <p:spTgt spid="27"/>
                                        </p:tgtEl>
                                        <p:attrNameLst>
                                          <p:attrName>ppt_x</p:attrName>
                                        </p:attrNameLst>
                                      </p:cBhvr>
                                      <p:tavLst>
                                        <p:tav tm="0">
                                          <p:val>
                                            <p:strVal val="#ppt_x"/>
                                          </p:val>
                                        </p:tav>
                                        <p:tav tm="100000">
                                          <p:val>
                                            <p:strVal val="#ppt_x"/>
                                          </p:val>
                                        </p:tav>
                                      </p:tavLst>
                                    </p:anim>
                                    <p:anim calcmode="lin" valueType="num">
                                      <p:cBhvr>
                                        <p:cTn id="73" dur="1000" fill="hold"/>
                                        <p:tgtEl>
                                          <p:spTgt spid="2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000"/>
                                        <p:tgtEl>
                                          <p:spTgt spid="30"/>
                                        </p:tgtEl>
                                      </p:cBhvr>
                                    </p:animEffect>
                                    <p:anim calcmode="lin" valueType="num">
                                      <p:cBhvr>
                                        <p:cTn id="82" dur="1000" fill="hold"/>
                                        <p:tgtEl>
                                          <p:spTgt spid="30"/>
                                        </p:tgtEl>
                                        <p:attrNameLst>
                                          <p:attrName>ppt_x</p:attrName>
                                        </p:attrNameLst>
                                      </p:cBhvr>
                                      <p:tavLst>
                                        <p:tav tm="0">
                                          <p:val>
                                            <p:strVal val="#ppt_x"/>
                                          </p:val>
                                        </p:tav>
                                        <p:tav tm="100000">
                                          <p:val>
                                            <p:strVal val="#ppt_x"/>
                                          </p:val>
                                        </p:tav>
                                      </p:tavLst>
                                    </p:anim>
                                    <p:anim calcmode="lin" valueType="num">
                                      <p:cBhvr>
                                        <p:cTn id="83" dur="1000" fill="hold"/>
                                        <p:tgtEl>
                                          <p:spTgt spid="30"/>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fade">
                                      <p:cBhvr>
                                        <p:cTn id="86" dur="1000"/>
                                        <p:tgtEl>
                                          <p:spTgt spid="31"/>
                                        </p:tgtEl>
                                      </p:cBhvr>
                                    </p:animEffect>
                                    <p:anim calcmode="lin" valueType="num">
                                      <p:cBhvr>
                                        <p:cTn id="87" dur="1000" fill="hold"/>
                                        <p:tgtEl>
                                          <p:spTgt spid="31"/>
                                        </p:tgtEl>
                                        <p:attrNameLst>
                                          <p:attrName>ppt_x</p:attrName>
                                        </p:attrNameLst>
                                      </p:cBhvr>
                                      <p:tavLst>
                                        <p:tav tm="0">
                                          <p:val>
                                            <p:strVal val="#ppt_x"/>
                                          </p:val>
                                        </p:tav>
                                        <p:tav tm="100000">
                                          <p:val>
                                            <p:strVal val="#ppt_x"/>
                                          </p:val>
                                        </p:tav>
                                      </p:tavLst>
                                    </p:anim>
                                    <p:anim calcmode="lin" valueType="num">
                                      <p:cBhvr>
                                        <p:cTn id="88" dur="1000" fill="hold"/>
                                        <p:tgtEl>
                                          <p:spTgt spid="31"/>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1000"/>
                                        <p:tgtEl>
                                          <p:spTgt spid="33"/>
                                        </p:tgtEl>
                                      </p:cBhvr>
                                    </p:animEffect>
                                    <p:anim calcmode="lin" valueType="num">
                                      <p:cBhvr>
                                        <p:cTn id="97" dur="1000" fill="hold"/>
                                        <p:tgtEl>
                                          <p:spTgt spid="33"/>
                                        </p:tgtEl>
                                        <p:attrNameLst>
                                          <p:attrName>ppt_x</p:attrName>
                                        </p:attrNameLst>
                                      </p:cBhvr>
                                      <p:tavLst>
                                        <p:tav tm="0">
                                          <p:val>
                                            <p:strVal val="#ppt_x"/>
                                          </p:val>
                                        </p:tav>
                                        <p:tav tm="100000">
                                          <p:val>
                                            <p:strVal val="#ppt_x"/>
                                          </p:val>
                                        </p:tav>
                                      </p:tavLst>
                                    </p:anim>
                                    <p:anim calcmode="lin" valueType="num">
                                      <p:cBhvr>
                                        <p:cTn id="98" dur="1000" fill="hold"/>
                                        <p:tgtEl>
                                          <p:spTgt spid="33"/>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fade">
                                      <p:cBhvr>
                                        <p:cTn id="106" dur="1000"/>
                                        <p:tgtEl>
                                          <p:spTgt spid="35"/>
                                        </p:tgtEl>
                                      </p:cBhvr>
                                    </p:animEffect>
                                    <p:anim calcmode="lin" valueType="num">
                                      <p:cBhvr>
                                        <p:cTn id="107" dur="1000" fill="hold"/>
                                        <p:tgtEl>
                                          <p:spTgt spid="35"/>
                                        </p:tgtEl>
                                        <p:attrNameLst>
                                          <p:attrName>ppt_x</p:attrName>
                                        </p:attrNameLst>
                                      </p:cBhvr>
                                      <p:tavLst>
                                        <p:tav tm="0">
                                          <p:val>
                                            <p:strVal val="#ppt_x"/>
                                          </p:val>
                                        </p:tav>
                                        <p:tav tm="100000">
                                          <p:val>
                                            <p:strVal val="#ppt_x"/>
                                          </p:val>
                                        </p:tav>
                                      </p:tavLst>
                                    </p:anim>
                                    <p:anim calcmode="lin" valueType="num">
                                      <p:cBhvr>
                                        <p:cTn id="108" dur="1000" fill="hold"/>
                                        <p:tgtEl>
                                          <p:spTgt spid="35"/>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fade">
                                      <p:cBhvr>
                                        <p:cTn id="111" dur="1000"/>
                                        <p:tgtEl>
                                          <p:spTgt spid="36"/>
                                        </p:tgtEl>
                                      </p:cBhvr>
                                    </p:animEffect>
                                    <p:anim calcmode="lin" valueType="num">
                                      <p:cBhvr>
                                        <p:cTn id="112" dur="1000" fill="hold"/>
                                        <p:tgtEl>
                                          <p:spTgt spid="36"/>
                                        </p:tgtEl>
                                        <p:attrNameLst>
                                          <p:attrName>ppt_x</p:attrName>
                                        </p:attrNameLst>
                                      </p:cBhvr>
                                      <p:tavLst>
                                        <p:tav tm="0">
                                          <p:val>
                                            <p:strVal val="#ppt_x"/>
                                          </p:val>
                                        </p:tav>
                                        <p:tav tm="100000">
                                          <p:val>
                                            <p:strVal val="#ppt_x"/>
                                          </p:val>
                                        </p:tav>
                                      </p:tavLst>
                                    </p:anim>
                                    <p:anim calcmode="lin" valueType="num">
                                      <p:cBhvr>
                                        <p:cTn id="113" dur="1000" fill="hold"/>
                                        <p:tgtEl>
                                          <p:spTgt spid="36"/>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fade">
                                      <p:cBhvr>
                                        <p:cTn id="116" dur="1000"/>
                                        <p:tgtEl>
                                          <p:spTgt spid="37"/>
                                        </p:tgtEl>
                                      </p:cBhvr>
                                    </p:animEffect>
                                    <p:anim calcmode="lin" valueType="num">
                                      <p:cBhvr>
                                        <p:cTn id="117" dur="1000" fill="hold"/>
                                        <p:tgtEl>
                                          <p:spTgt spid="37"/>
                                        </p:tgtEl>
                                        <p:attrNameLst>
                                          <p:attrName>ppt_x</p:attrName>
                                        </p:attrNameLst>
                                      </p:cBhvr>
                                      <p:tavLst>
                                        <p:tav tm="0">
                                          <p:val>
                                            <p:strVal val="#ppt_x"/>
                                          </p:val>
                                        </p:tav>
                                        <p:tav tm="100000">
                                          <p:val>
                                            <p:strVal val="#ppt_x"/>
                                          </p:val>
                                        </p:tav>
                                      </p:tavLst>
                                    </p:anim>
                                    <p:anim calcmode="lin" valueType="num">
                                      <p:cBhvr>
                                        <p:cTn id="118" dur="1000" fill="hold"/>
                                        <p:tgtEl>
                                          <p:spTgt spid="37"/>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fade">
                                      <p:cBhvr>
                                        <p:cTn id="121" dur="1000"/>
                                        <p:tgtEl>
                                          <p:spTgt spid="38"/>
                                        </p:tgtEl>
                                      </p:cBhvr>
                                    </p:animEffect>
                                    <p:anim calcmode="lin" valueType="num">
                                      <p:cBhvr>
                                        <p:cTn id="122" dur="1000" fill="hold"/>
                                        <p:tgtEl>
                                          <p:spTgt spid="38"/>
                                        </p:tgtEl>
                                        <p:attrNameLst>
                                          <p:attrName>ppt_x</p:attrName>
                                        </p:attrNameLst>
                                      </p:cBhvr>
                                      <p:tavLst>
                                        <p:tav tm="0">
                                          <p:val>
                                            <p:strVal val="#ppt_x"/>
                                          </p:val>
                                        </p:tav>
                                        <p:tav tm="100000">
                                          <p:val>
                                            <p:strVal val="#ppt_x"/>
                                          </p:val>
                                        </p:tav>
                                      </p:tavLst>
                                    </p:anim>
                                    <p:anim calcmode="lin" valueType="num">
                                      <p:cBhvr>
                                        <p:cTn id="123" dur="1000" fill="hold"/>
                                        <p:tgtEl>
                                          <p:spTgt spid="38"/>
                                        </p:tgtEl>
                                        <p:attrNameLst>
                                          <p:attrName>ppt_y</p:attrName>
                                        </p:attrNameLst>
                                      </p:cBhvr>
                                      <p:tavLst>
                                        <p:tav tm="0">
                                          <p:val>
                                            <p:strVal val="#ppt_y+.1"/>
                                          </p:val>
                                        </p:tav>
                                        <p:tav tm="100000">
                                          <p:val>
                                            <p:strVal val="#ppt_y"/>
                                          </p:val>
                                        </p:tav>
                                      </p:tavLst>
                                    </p:anim>
                                  </p:childTnLst>
                                </p:cTn>
                              </p:par>
                              <p:par>
                                <p:cTn id="124" presetID="42" presetClass="entr" presetSubtype="0" fill="hold" nodeType="withEffect">
                                  <p:stCondLst>
                                    <p:cond delay="0"/>
                                  </p:stCondLst>
                                  <p:childTnLst>
                                    <p:set>
                                      <p:cBhvr>
                                        <p:cTn id="125" dur="1" fill="hold">
                                          <p:stCondLst>
                                            <p:cond delay="0"/>
                                          </p:stCondLst>
                                        </p:cTn>
                                        <p:tgtEl>
                                          <p:spTgt spid="39"/>
                                        </p:tgtEl>
                                        <p:attrNameLst>
                                          <p:attrName>style.visibility</p:attrName>
                                        </p:attrNameLst>
                                      </p:cBhvr>
                                      <p:to>
                                        <p:strVal val="visible"/>
                                      </p:to>
                                    </p:set>
                                    <p:animEffect transition="in" filter="fade">
                                      <p:cBhvr>
                                        <p:cTn id="126" dur="1000"/>
                                        <p:tgtEl>
                                          <p:spTgt spid="39"/>
                                        </p:tgtEl>
                                      </p:cBhvr>
                                    </p:animEffect>
                                    <p:anim calcmode="lin" valueType="num">
                                      <p:cBhvr>
                                        <p:cTn id="127" dur="1000" fill="hold"/>
                                        <p:tgtEl>
                                          <p:spTgt spid="39"/>
                                        </p:tgtEl>
                                        <p:attrNameLst>
                                          <p:attrName>ppt_x</p:attrName>
                                        </p:attrNameLst>
                                      </p:cBhvr>
                                      <p:tavLst>
                                        <p:tav tm="0">
                                          <p:val>
                                            <p:strVal val="#ppt_x"/>
                                          </p:val>
                                        </p:tav>
                                        <p:tav tm="100000">
                                          <p:val>
                                            <p:strVal val="#ppt_x"/>
                                          </p:val>
                                        </p:tav>
                                      </p:tavLst>
                                    </p:anim>
                                    <p:anim calcmode="lin" valueType="num">
                                      <p:cBhvr>
                                        <p:cTn id="128" dur="1000" fill="hold"/>
                                        <p:tgtEl>
                                          <p:spTgt spid="39"/>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0"/>
                                  </p:stCondLst>
                                  <p:childTnLst>
                                    <p:set>
                                      <p:cBhvr>
                                        <p:cTn id="130" dur="1" fill="hold">
                                          <p:stCondLst>
                                            <p:cond delay="0"/>
                                          </p:stCondLst>
                                        </p:cTn>
                                        <p:tgtEl>
                                          <p:spTgt spid="40"/>
                                        </p:tgtEl>
                                        <p:attrNameLst>
                                          <p:attrName>style.visibility</p:attrName>
                                        </p:attrNameLst>
                                      </p:cBhvr>
                                      <p:to>
                                        <p:strVal val="visible"/>
                                      </p:to>
                                    </p:set>
                                    <p:animEffect transition="in" filter="fade">
                                      <p:cBhvr>
                                        <p:cTn id="131" dur="1000"/>
                                        <p:tgtEl>
                                          <p:spTgt spid="40"/>
                                        </p:tgtEl>
                                      </p:cBhvr>
                                    </p:animEffect>
                                    <p:anim calcmode="lin" valueType="num">
                                      <p:cBhvr>
                                        <p:cTn id="132" dur="1000" fill="hold"/>
                                        <p:tgtEl>
                                          <p:spTgt spid="40"/>
                                        </p:tgtEl>
                                        <p:attrNameLst>
                                          <p:attrName>ppt_x</p:attrName>
                                        </p:attrNameLst>
                                      </p:cBhvr>
                                      <p:tavLst>
                                        <p:tav tm="0">
                                          <p:val>
                                            <p:strVal val="#ppt_x"/>
                                          </p:val>
                                        </p:tav>
                                        <p:tav tm="100000">
                                          <p:val>
                                            <p:strVal val="#ppt_x"/>
                                          </p:val>
                                        </p:tav>
                                      </p:tavLst>
                                    </p:anim>
                                    <p:anim calcmode="lin" valueType="num">
                                      <p:cBhvr>
                                        <p:cTn id="133" dur="1000" fill="hold"/>
                                        <p:tgtEl>
                                          <p:spTgt spid="40"/>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41"/>
                                        </p:tgtEl>
                                        <p:attrNameLst>
                                          <p:attrName>style.visibility</p:attrName>
                                        </p:attrNameLst>
                                      </p:cBhvr>
                                      <p:to>
                                        <p:strVal val="visible"/>
                                      </p:to>
                                    </p:set>
                                    <p:animEffect transition="in" filter="fade">
                                      <p:cBhvr>
                                        <p:cTn id="136" dur="1000"/>
                                        <p:tgtEl>
                                          <p:spTgt spid="41"/>
                                        </p:tgtEl>
                                      </p:cBhvr>
                                    </p:animEffect>
                                    <p:anim calcmode="lin" valueType="num">
                                      <p:cBhvr>
                                        <p:cTn id="137" dur="1000" fill="hold"/>
                                        <p:tgtEl>
                                          <p:spTgt spid="41"/>
                                        </p:tgtEl>
                                        <p:attrNameLst>
                                          <p:attrName>ppt_x</p:attrName>
                                        </p:attrNameLst>
                                      </p:cBhvr>
                                      <p:tavLst>
                                        <p:tav tm="0">
                                          <p:val>
                                            <p:strVal val="#ppt_x"/>
                                          </p:val>
                                        </p:tav>
                                        <p:tav tm="100000">
                                          <p:val>
                                            <p:strVal val="#ppt_x"/>
                                          </p:val>
                                        </p:tav>
                                      </p:tavLst>
                                    </p:anim>
                                    <p:anim calcmode="lin" valueType="num">
                                      <p:cBhvr>
                                        <p:cTn id="138" dur="1000" fill="hold"/>
                                        <p:tgtEl>
                                          <p:spTgt spid="41"/>
                                        </p:tgtEl>
                                        <p:attrNameLst>
                                          <p:attrName>ppt_y</p:attrName>
                                        </p:attrNameLst>
                                      </p:cBhvr>
                                      <p:tavLst>
                                        <p:tav tm="0">
                                          <p:val>
                                            <p:strVal val="#ppt_y+.1"/>
                                          </p:val>
                                        </p:tav>
                                        <p:tav tm="100000">
                                          <p:val>
                                            <p:strVal val="#ppt_y"/>
                                          </p:val>
                                        </p:tav>
                                      </p:tavLst>
                                    </p:anim>
                                  </p:childTnLst>
                                </p:cTn>
                              </p:par>
                              <p:par>
                                <p:cTn id="139" presetID="42" presetClass="entr" presetSubtype="0" fill="hold" nodeType="withEffect">
                                  <p:stCondLst>
                                    <p:cond delay="0"/>
                                  </p:stCondLst>
                                  <p:childTnLst>
                                    <p:set>
                                      <p:cBhvr>
                                        <p:cTn id="140" dur="1" fill="hold">
                                          <p:stCondLst>
                                            <p:cond delay="0"/>
                                          </p:stCondLst>
                                        </p:cTn>
                                        <p:tgtEl>
                                          <p:spTgt spid="42"/>
                                        </p:tgtEl>
                                        <p:attrNameLst>
                                          <p:attrName>style.visibility</p:attrName>
                                        </p:attrNameLst>
                                      </p:cBhvr>
                                      <p:to>
                                        <p:strVal val="visible"/>
                                      </p:to>
                                    </p:set>
                                    <p:animEffect transition="in" filter="fade">
                                      <p:cBhvr>
                                        <p:cTn id="141" dur="1000"/>
                                        <p:tgtEl>
                                          <p:spTgt spid="42"/>
                                        </p:tgtEl>
                                      </p:cBhvr>
                                    </p:animEffect>
                                    <p:anim calcmode="lin" valueType="num">
                                      <p:cBhvr>
                                        <p:cTn id="142" dur="1000" fill="hold"/>
                                        <p:tgtEl>
                                          <p:spTgt spid="42"/>
                                        </p:tgtEl>
                                        <p:attrNameLst>
                                          <p:attrName>ppt_x</p:attrName>
                                        </p:attrNameLst>
                                      </p:cBhvr>
                                      <p:tavLst>
                                        <p:tav tm="0">
                                          <p:val>
                                            <p:strVal val="#ppt_x"/>
                                          </p:val>
                                        </p:tav>
                                        <p:tav tm="100000">
                                          <p:val>
                                            <p:strVal val="#ppt_x"/>
                                          </p:val>
                                        </p:tav>
                                      </p:tavLst>
                                    </p:anim>
                                    <p:anim calcmode="lin" valueType="num">
                                      <p:cBhvr>
                                        <p:cTn id="143" dur="1000" fill="hold"/>
                                        <p:tgtEl>
                                          <p:spTgt spid="42"/>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4"/>
                                        </p:tgtEl>
                                        <p:attrNameLst>
                                          <p:attrName>style.visibility</p:attrName>
                                        </p:attrNameLst>
                                      </p:cBhvr>
                                      <p:to>
                                        <p:strVal val="visible"/>
                                      </p:to>
                                    </p:set>
                                    <p:animEffect transition="in" filter="fade">
                                      <p:cBhvr>
                                        <p:cTn id="146" dur="1000"/>
                                        <p:tgtEl>
                                          <p:spTgt spid="4"/>
                                        </p:tgtEl>
                                      </p:cBhvr>
                                    </p:animEffect>
                                    <p:anim calcmode="lin" valueType="num">
                                      <p:cBhvr>
                                        <p:cTn id="147" dur="1000" fill="hold"/>
                                        <p:tgtEl>
                                          <p:spTgt spid="4"/>
                                        </p:tgtEl>
                                        <p:attrNameLst>
                                          <p:attrName>ppt_x</p:attrName>
                                        </p:attrNameLst>
                                      </p:cBhvr>
                                      <p:tavLst>
                                        <p:tav tm="0">
                                          <p:val>
                                            <p:strVal val="#ppt_x"/>
                                          </p:val>
                                        </p:tav>
                                        <p:tav tm="100000">
                                          <p:val>
                                            <p:strVal val="#ppt_x"/>
                                          </p:val>
                                        </p:tav>
                                      </p:tavLst>
                                    </p:anim>
                                    <p:anim calcmode="lin" valueType="num">
                                      <p:cBhvr>
                                        <p:cTn id="148" dur="1000" fill="hold"/>
                                        <p:tgtEl>
                                          <p:spTgt spid="4"/>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44"/>
                                        </p:tgtEl>
                                        <p:attrNameLst>
                                          <p:attrName>style.visibility</p:attrName>
                                        </p:attrNameLst>
                                      </p:cBhvr>
                                      <p:to>
                                        <p:strVal val="visible"/>
                                      </p:to>
                                    </p:set>
                                    <p:animEffect transition="in" filter="fade">
                                      <p:cBhvr>
                                        <p:cTn id="151" dur="1000"/>
                                        <p:tgtEl>
                                          <p:spTgt spid="44"/>
                                        </p:tgtEl>
                                      </p:cBhvr>
                                    </p:animEffect>
                                    <p:anim calcmode="lin" valueType="num">
                                      <p:cBhvr>
                                        <p:cTn id="152" dur="1000" fill="hold"/>
                                        <p:tgtEl>
                                          <p:spTgt spid="44"/>
                                        </p:tgtEl>
                                        <p:attrNameLst>
                                          <p:attrName>ppt_x</p:attrName>
                                        </p:attrNameLst>
                                      </p:cBhvr>
                                      <p:tavLst>
                                        <p:tav tm="0">
                                          <p:val>
                                            <p:strVal val="#ppt_x"/>
                                          </p:val>
                                        </p:tav>
                                        <p:tav tm="100000">
                                          <p:val>
                                            <p:strVal val="#ppt_x"/>
                                          </p:val>
                                        </p:tav>
                                      </p:tavLst>
                                    </p:anim>
                                    <p:anim calcmode="lin" valueType="num">
                                      <p:cBhvr>
                                        <p:cTn id="153" dur="1000" fill="hold"/>
                                        <p:tgtEl>
                                          <p:spTgt spid="44"/>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47"/>
                                        </p:tgtEl>
                                        <p:attrNameLst>
                                          <p:attrName>style.visibility</p:attrName>
                                        </p:attrNameLst>
                                      </p:cBhvr>
                                      <p:to>
                                        <p:strVal val="visible"/>
                                      </p:to>
                                    </p:set>
                                    <p:animEffect transition="in" filter="fade">
                                      <p:cBhvr>
                                        <p:cTn id="156" dur="1000"/>
                                        <p:tgtEl>
                                          <p:spTgt spid="47"/>
                                        </p:tgtEl>
                                      </p:cBhvr>
                                    </p:animEffect>
                                    <p:anim calcmode="lin" valueType="num">
                                      <p:cBhvr>
                                        <p:cTn id="157" dur="1000" fill="hold"/>
                                        <p:tgtEl>
                                          <p:spTgt spid="47"/>
                                        </p:tgtEl>
                                        <p:attrNameLst>
                                          <p:attrName>ppt_x</p:attrName>
                                        </p:attrNameLst>
                                      </p:cBhvr>
                                      <p:tavLst>
                                        <p:tav tm="0">
                                          <p:val>
                                            <p:strVal val="#ppt_x"/>
                                          </p:val>
                                        </p:tav>
                                        <p:tav tm="100000">
                                          <p:val>
                                            <p:strVal val="#ppt_x"/>
                                          </p:val>
                                        </p:tav>
                                      </p:tavLst>
                                    </p:anim>
                                    <p:anim calcmode="lin" valueType="num">
                                      <p:cBhvr>
                                        <p:cTn id="158" dur="1000" fill="hold"/>
                                        <p:tgtEl>
                                          <p:spTgt spid="47"/>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49"/>
                                        </p:tgtEl>
                                        <p:attrNameLst>
                                          <p:attrName>style.visibility</p:attrName>
                                        </p:attrNameLst>
                                      </p:cBhvr>
                                      <p:to>
                                        <p:strVal val="visible"/>
                                      </p:to>
                                    </p:set>
                                    <p:animEffect transition="in" filter="fade">
                                      <p:cBhvr>
                                        <p:cTn id="161" dur="1000"/>
                                        <p:tgtEl>
                                          <p:spTgt spid="49"/>
                                        </p:tgtEl>
                                      </p:cBhvr>
                                    </p:animEffect>
                                    <p:anim calcmode="lin" valueType="num">
                                      <p:cBhvr>
                                        <p:cTn id="162" dur="1000" fill="hold"/>
                                        <p:tgtEl>
                                          <p:spTgt spid="49"/>
                                        </p:tgtEl>
                                        <p:attrNameLst>
                                          <p:attrName>ppt_x</p:attrName>
                                        </p:attrNameLst>
                                      </p:cBhvr>
                                      <p:tavLst>
                                        <p:tav tm="0">
                                          <p:val>
                                            <p:strVal val="#ppt_x"/>
                                          </p:val>
                                        </p:tav>
                                        <p:tav tm="100000">
                                          <p:val>
                                            <p:strVal val="#ppt_x"/>
                                          </p:val>
                                        </p:tav>
                                      </p:tavLst>
                                    </p:anim>
                                    <p:anim calcmode="lin" valueType="num">
                                      <p:cBhvr>
                                        <p:cTn id="163" dur="1000" fill="hold"/>
                                        <p:tgtEl>
                                          <p:spTgt spid="49"/>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50"/>
                                        </p:tgtEl>
                                        <p:attrNameLst>
                                          <p:attrName>style.visibility</p:attrName>
                                        </p:attrNameLst>
                                      </p:cBhvr>
                                      <p:to>
                                        <p:strVal val="visible"/>
                                      </p:to>
                                    </p:set>
                                    <p:animEffect transition="in" filter="fade">
                                      <p:cBhvr>
                                        <p:cTn id="166" dur="1000"/>
                                        <p:tgtEl>
                                          <p:spTgt spid="50"/>
                                        </p:tgtEl>
                                      </p:cBhvr>
                                    </p:animEffect>
                                    <p:anim calcmode="lin" valueType="num">
                                      <p:cBhvr>
                                        <p:cTn id="167" dur="1000" fill="hold"/>
                                        <p:tgtEl>
                                          <p:spTgt spid="50"/>
                                        </p:tgtEl>
                                        <p:attrNameLst>
                                          <p:attrName>ppt_x</p:attrName>
                                        </p:attrNameLst>
                                      </p:cBhvr>
                                      <p:tavLst>
                                        <p:tav tm="0">
                                          <p:val>
                                            <p:strVal val="#ppt_x"/>
                                          </p:val>
                                        </p:tav>
                                        <p:tav tm="100000">
                                          <p:val>
                                            <p:strVal val="#ppt_x"/>
                                          </p:val>
                                        </p:tav>
                                      </p:tavLst>
                                    </p:anim>
                                    <p:anim calcmode="lin" valueType="num">
                                      <p:cBhvr>
                                        <p:cTn id="168" dur="1000" fill="hold"/>
                                        <p:tgtEl>
                                          <p:spTgt spid="50"/>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51"/>
                                        </p:tgtEl>
                                        <p:attrNameLst>
                                          <p:attrName>style.visibility</p:attrName>
                                        </p:attrNameLst>
                                      </p:cBhvr>
                                      <p:to>
                                        <p:strVal val="visible"/>
                                      </p:to>
                                    </p:set>
                                    <p:animEffect transition="in" filter="fade">
                                      <p:cBhvr>
                                        <p:cTn id="171" dur="1000"/>
                                        <p:tgtEl>
                                          <p:spTgt spid="51"/>
                                        </p:tgtEl>
                                      </p:cBhvr>
                                    </p:animEffect>
                                    <p:anim calcmode="lin" valueType="num">
                                      <p:cBhvr>
                                        <p:cTn id="172" dur="1000" fill="hold"/>
                                        <p:tgtEl>
                                          <p:spTgt spid="51"/>
                                        </p:tgtEl>
                                        <p:attrNameLst>
                                          <p:attrName>ppt_x</p:attrName>
                                        </p:attrNameLst>
                                      </p:cBhvr>
                                      <p:tavLst>
                                        <p:tav tm="0">
                                          <p:val>
                                            <p:strVal val="#ppt_x"/>
                                          </p:val>
                                        </p:tav>
                                        <p:tav tm="100000">
                                          <p:val>
                                            <p:strVal val="#ppt_x"/>
                                          </p:val>
                                        </p:tav>
                                      </p:tavLst>
                                    </p:anim>
                                    <p:anim calcmode="lin" valueType="num">
                                      <p:cBhvr>
                                        <p:cTn id="173" dur="1000" fill="hold"/>
                                        <p:tgtEl>
                                          <p:spTgt spid="51"/>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52"/>
                                        </p:tgtEl>
                                        <p:attrNameLst>
                                          <p:attrName>style.visibility</p:attrName>
                                        </p:attrNameLst>
                                      </p:cBhvr>
                                      <p:to>
                                        <p:strVal val="visible"/>
                                      </p:to>
                                    </p:set>
                                    <p:animEffect transition="in" filter="fade">
                                      <p:cBhvr>
                                        <p:cTn id="176" dur="1000"/>
                                        <p:tgtEl>
                                          <p:spTgt spid="52"/>
                                        </p:tgtEl>
                                      </p:cBhvr>
                                    </p:animEffect>
                                    <p:anim calcmode="lin" valueType="num">
                                      <p:cBhvr>
                                        <p:cTn id="177" dur="1000" fill="hold"/>
                                        <p:tgtEl>
                                          <p:spTgt spid="52"/>
                                        </p:tgtEl>
                                        <p:attrNameLst>
                                          <p:attrName>ppt_x</p:attrName>
                                        </p:attrNameLst>
                                      </p:cBhvr>
                                      <p:tavLst>
                                        <p:tav tm="0">
                                          <p:val>
                                            <p:strVal val="#ppt_x"/>
                                          </p:val>
                                        </p:tav>
                                        <p:tav tm="100000">
                                          <p:val>
                                            <p:strVal val="#ppt_x"/>
                                          </p:val>
                                        </p:tav>
                                      </p:tavLst>
                                    </p:anim>
                                    <p:anim calcmode="lin" valueType="num">
                                      <p:cBhvr>
                                        <p:cTn id="178" dur="1000" fill="hold"/>
                                        <p:tgtEl>
                                          <p:spTgt spid="52"/>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fade">
                                      <p:cBhvr>
                                        <p:cTn id="181" dur="1000"/>
                                        <p:tgtEl>
                                          <p:spTgt spid="53"/>
                                        </p:tgtEl>
                                      </p:cBhvr>
                                    </p:animEffect>
                                    <p:anim calcmode="lin" valueType="num">
                                      <p:cBhvr>
                                        <p:cTn id="182" dur="1000" fill="hold"/>
                                        <p:tgtEl>
                                          <p:spTgt spid="53"/>
                                        </p:tgtEl>
                                        <p:attrNameLst>
                                          <p:attrName>ppt_x</p:attrName>
                                        </p:attrNameLst>
                                      </p:cBhvr>
                                      <p:tavLst>
                                        <p:tav tm="0">
                                          <p:val>
                                            <p:strVal val="#ppt_x"/>
                                          </p:val>
                                        </p:tav>
                                        <p:tav tm="100000">
                                          <p:val>
                                            <p:strVal val="#ppt_x"/>
                                          </p:val>
                                        </p:tav>
                                      </p:tavLst>
                                    </p:anim>
                                    <p:anim calcmode="lin" valueType="num">
                                      <p:cBhvr>
                                        <p:cTn id="183" dur="1000" fill="hold"/>
                                        <p:tgtEl>
                                          <p:spTgt spid="53"/>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54"/>
                                        </p:tgtEl>
                                        <p:attrNameLst>
                                          <p:attrName>style.visibility</p:attrName>
                                        </p:attrNameLst>
                                      </p:cBhvr>
                                      <p:to>
                                        <p:strVal val="visible"/>
                                      </p:to>
                                    </p:set>
                                    <p:animEffect transition="in" filter="fade">
                                      <p:cBhvr>
                                        <p:cTn id="186" dur="1000"/>
                                        <p:tgtEl>
                                          <p:spTgt spid="54"/>
                                        </p:tgtEl>
                                      </p:cBhvr>
                                    </p:animEffect>
                                    <p:anim calcmode="lin" valueType="num">
                                      <p:cBhvr>
                                        <p:cTn id="187" dur="1000" fill="hold"/>
                                        <p:tgtEl>
                                          <p:spTgt spid="54"/>
                                        </p:tgtEl>
                                        <p:attrNameLst>
                                          <p:attrName>ppt_x</p:attrName>
                                        </p:attrNameLst>
                                      </p:cBhvr>
                                      <p:tavLst>
                                        <p:tav tm="0">
                                          <p:val>
                                            <p:strVal val="#ppt_x"/>
                                          </p:val>
                                        </p:tav>
                                        <p:tav tm="100000">
                                          <p:val>
                                            <p:strVal val="#ppt_x"/>
                                          </p:val>
                                        </p:tav>
                                      </p:tavLst>
                                    </p:anim>
                                    <p:anim calcmode="lin" valueType="num">
                                      <p:cBhvr>
                                        <p:cTn id="188" dur="1000" fill="hold"/>
                                        <p:tgtEl>
                                          <p:spTgt spid="54"/>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56"/>
                                        </p:tgtEl>
                                        <p:attrNameLst>
                                          <p:attrName>style.visibility</p:attrName>
                                        </p:attrNameLst>
                                      </p:cBhvr>
                                      <p:to>
                                        <p:strVal val="visible"/>
                                      </p:to>
                                    </p:set>
                                    <p:animEffect transition="in" filter="fade">
                                      <p:cBhvr>
                                        <p:cTn id="191" dur="1000"/>
                                        <p:tgtEl>
                                          <p:spTgt spid="56"/>
                                        </p:tgtEl>
                                      </p:cBhvr>
                                    </p:animEffect>
                                    <p:anim calcmode="lin" valueType="num">
                                      <p:cBhvr>
                                        <p:cTn id="192" dur="1000" fill="hold"/>
                                        <p:tgtEl>
                                          <p:spTgt spid="56"/>
                                        </p:tgtEl>
                                        <p:attrNameLst>
                                          <p:attrName>ppt_x</p:attrName>
                                        </p:attrNameLst>
                                      </p:cBhvr>
                                      <p:tavLst>
                                        <p:tav tm="0">
                                          <p:val>
                                            <p:strVal val="#ppt_x"/>
                                          </p:val>
                                        </p:tav>
                                        <p:tav tm="100000">
                                          <p:val>
                                            <p:strVal val="#ppt_x"/>
                                          </p:val>
                                        </p:tav>
                                      </p:tavLst>
                                    </p:anim>
                                    <p:anim calcmode="lin" valueType="num">
                                      <p:cBhvr>
                                        <p:cTn id="193" dur="1000" fill="hold"/>
                                        <p:tgtEl>
                                          <p:spTgt spid="56"/>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57"/>
                                        </p:tgtEl>
                                        <p:attrNameLst>
                                          <p:attrName>style.visibility</p:attrName>
                                        </p:attrNameLst>
                                      </p:cBhvr>
                                      <p:to>
                                        <p:strVal val="visible"/>
                                      </p:to>
                                    </p:set>
                                    <p:animEffect transition="in" filter="fade">
                                      <p:cBhvr>
                                        <p:cTn id="196" dur="1000"/>
                                        <p:tgtEl>
                                          <p:spTgt spid="57"/>
                                        </p:tgtEl>
                                      </p:cBhvr>
                                    </p:animEffect>
                                    <p:anim calcmode="lin" valueType="num">
                                      <p:cBhvr>
                                        <p:cTn id="197" dur="1000" fill="hold"/>
                                        <p:tgtEl>
                                          <p:spTgt spid="57"/>
                                        </p:tgtEl>
                                        <p:attrNameLst>
                                          <p:attrName>ppt_x</p:attrName>
                                        </p:attrNameLst>
                                      </p:cBhvr>
                                      <p:tavLst>
                                        <p:tav tm="0">
                                          <p:val>
                                            <p:strVal val="#ppt_x"/>
                                          </p:val>
                                        </p:tav>
                                        <p:tav tm="100000">
                                          <p:val>
                                            <p:strVal val="#ppt_x"/>
                                          </p:val>
                                        </p:tav>
                                      </p:tavLst>
                                    </p:anim>
                                    <p:anim calcmode="lin" valueType="num">
                                      <p:cBhvr>
                                        <p:cTn id="198" dur="1000" fill="hold"/>
                                        <p:tgtEl>
                                          <p:spTgt spid="57"/>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58"/>
                                        </p:tgtEl>
                                        <p:attrNameLst>
                                          <p:attrName>style.visibility</p:attrName>
                                        </p:attrNameLst>
                                      </p:cBhvr>
                                      <p:to>
                                        <p:strVal val="visible"/>
                                      </p:to>
                                    </p:set>
                                    <p:animEffect transition="in" filter="fade">
                                      <p:cBhvr>
                                        <p:cTn id="201" dur="1000"/>
                                        <p:tgtEl>
                                          <p:spTgt spid="58"/>
                                        </p:tgtEl>
                                      </p:cBhvr>
                                    </p:animEffect>
                                    <p:anim calcmode="lin" valueType="num">
                                      <p:cBhvr>
                                        <p:cTn id="202" dur="1000" fill="hold"/>
                                        <p:tgtEl>
                                          <p:spTgt spid="58"/>
                                        </p:tgtEl>
                                        <p:attrNameLst>
                                          <p:attrName>ppt_x</p:attrName>
                                        </p:attrNameLst>
                                      </p:cBhvr>
                                      <p:tavLst>
                                        <p:tav tm="0">
                                          <p:val>
                                            <p:strVal val="#ppt_x"/>
                                          </p:val>
                                        </p:tav>
                                        <p:tav tm="100000">
                                          <p:val>
                                            <p:strVal val="#ppt_x"/>
                                          </p:val>
                                        </p:tav>
                                      </p:tavLst>
                                    </p:anim>
                                    <p:anim calcmode="lin" valueType="num">
                                      <p:cBhvr>
                                        <p:cTn id="203" dur="1000" fill="hold"/>
                                        <p:tgtEl>
                                          <p:spTgt spid="58"/>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61"/>
                                        </p:tgtEl>
                                        <p:attrNameLst>
                                          <p:attrName>style.visibility</p:attrName>
                                        </p:attrNameLst>
                                      </p:cBhvr>
                                      <p:to>
                                        <p:strVal val="visible"/>
                                      </p:to>
                                    </p:set>
                                    <p:animEffect transition="in" filter="fade">
                                      <p:cBhvr>
                                        <p:cTn id="206" dur="1000"/>
                                        <p:tgtEl>
                                          <p:spTgt spid="61"/>
                                        </p:tgtEl>
                                      </p:cBhvr>
                                    </p:animEffect>
                                    <p:anim calcmode="lin" valueType="num">
                                      <p:cBhvr>
                                        <p:cTn id="207" dur="1000" fill="hold"/>
                                        <p:tgtEl>
                                          <p:spTgt spid="61"/>
                                        </p:tgtEl>
                                        <p:attrNameLst>
                                          <p:attrName>ppt_x</p:attrName>
                                        </p:attrNameLst>
                                      </p:cBhvr>
                                      <p:tavLst>
                                        <p:tav tm="0">
                                          <p:val>
                                            <p:strVal val="#ppt_x"/>
                                          </p:val>
                                        </p:tav>
                                        <p:tav tm="100000">
                                          <p:val>
                                            <p:strVal val="#ppt_x"/>
                                          </p:val>
                                        </p:tav>
                                      </p:tavLst>
                                    </p:anim>
                                    <p:anim calcmode="lin" valueType="num">
                                      <p:cBhvr>
                                        <p:cTn id="208" dur="1000" fill="hold"/>
                                        <p:tgtEl>
                                          <p:spTgt spid="61"/>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64"/>
                                        </p:tgtEl>
                                        <p:attrNameLst>
                                          <p:attrName>style.visibility</p:attrName>
                                        </p:attrNameLst>
                                      </p:cBhvr>
                                      <p:to>
                                        <p:strVal val="visible"/>
                                      </p:to>
                                    </p:set>
                                    <p:animEffect transition="in" filter="fade">
                                      <p:cBhvr>
                                        <p:cTn id="211" dur="1000"/>
                                        <p:tgtEl>
                                          <p:spTgt spid="64"/>
                                        </p:tgtEl>
                                      </p:cBhvr>
                                    </p:animEffect>
                                    <p:anim calcmode="lin" valueType="num">
                                      <p:cBhvr>
                                        <p:cTn id="212" dur="1000" fill="hold"/>
                                        <p:tgtEl>
                                          <p:spTgt spid="64"/>
                                        </p:tgtEl>
                                        <p:attrNameLst>
                                          <p:attrName>ppt_x</p:attrName>
                                        </p:attrNameLst>
                                      </p:cBhvr>
                                      <p:tavLst>
                                        <p:tav tm="0">
                                          <p:val>
                                            <p:strVal val="#ppt_x"/>
                                          </p:val>
                                        </p:tav>
                                        <p:tav tm="100000">
                                          <p:val>
                                            <p:strVal val="#ppt_x"/>
                                          </p:val>
                                        </p:tav>
                                      </p:tavLst>
                                    </p:anim>
                                    <p:anim calcmode="lin" valueType="num">
                                      <p:cBhvr>
                                        <p:cTn id="213" dur="1000" fill="hold"/>
                                        <p:tgtEl>
                                          <p:spTgt spid="64"/>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65"/>
                                        </p:tgtEl>
                                        <p:attrNameLst>
                                          <p:attrName>style.visibility</p:attrName>
                                        </p:attrNameLst>
                                      </p:cBhvr>
                                      <p:to>
                                        <p:strVal val="visible"/>
                                      </p:to>
                                    </p:set>
                                    <p:animEffect transition="in" filter="fade">
                                      <p:cBhvr>
                                        <p:cTn id="216" dur="1000"/>
                                        <p:tgtEl>
                                          <p:spTgt spid="65"/>
                                        </p:tgtEl>
                                      </p:cBhvr>
                                    </p:animEffect>
                                    <p:anim calcmode="lin" valueType="num">
                                      <p:cBhvr>
                                        <p:cTn id="217" dur="1000" fill="hold"/>
                                        <p:tgtEl>
                                          <p:spTgt spid="65"/>
                                        </p:tgtEl>
                                        <p:attrNameLst>
                                          <p:attrName>ppt_x</p:attrName>
                                        </p:attrNameLst>
                                      </p:cBhvr>
                                      <p:tavLst>
                                        <p:tav tm="0">
                                          <p:val>
                                            <p:strVal val="#ppt_x"/>
                                          </p:val>
                                        </p:tav>
                                        <p:tav tm="100000">
                                          <p:val>
                                            <p:strVal val="#ppt_x"/>
                                          </p:val>
                                        </p:tav>
                                      </p:tavLst>
                                    </p:anim>
                                    <p:anim calcmode="lin" valueType="num">
                                      <p:cBhvr>
                                        <p:cTn id="218" dur="1000" fill="hold"/>
                                        <p:tgtEl>
                                          <p:spTgt spid="65"/>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66"/>
                                        </p:tgtEl>
                                        <p:attrNameLst>
                                          <p:attrName>style.visibility</p:attrName>
                                        </p:attrNameLst>
                                      </p:cBhvr>
                                      <p:to>
                                        <p:strVal val="visible"/>
                                      </p:to>
                                    </p:set>
                                    <p:animEffect transition="in" filter="fade">
                                      <p:cBhvr>
                                        <p:cTn id="221" dur="1000"/>
                                        <p:tgtEl>
                                          <p:spTgt spid="66"/>
                                        </p:tgtEl>
                                      </p:cBhvr>
                                    </p:animEffect>
                                    <p:anim calcmode="lin" valueType="num">
                                      <p:cBhvr>
                                        <p:cTn id="222" dur="1000" fill="hold"/>
                                        <p:tgtEl>
                                          <p:spTgt spid="66"/>
                                        </p:tgtEl>
                                        <p:attrNameLst>
                                          <p:attrName>ppt_x</p:attrName>
                                        </p:attrNameLst>
                                      </p:cBhvr>
                                      <p:tavLst>
                                        <p:tav tm="0">
                                          <p:val>
                                            <p:strVal val="#ppt_x"/>
                                          </p:val>
                                        </p:tav>
                                        <p:tav tm="100000">
                                          <p:val>
                                            <p:strVal val="#ppt_x"/>
                                          </p:val>
                                        </p:tav>
                                      </p:tavLst>
                                    </p:anim>
                                    <p:anim calcmode="lin" valueType="num">
                                      <p:cBhvr>
                                        <p:cTn id="223" dur="1000" fill="hold"/>
                                        <p:tgtEl>
                                          <p:spTgt spid="66"/>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67"/>
                                        </p:tgtEl>
                                        <p:attrNameLst>
                                          <p:attrName>style.visibility</p:attrName>
                                        </p:attrNameLst>
                                      </p:cBhvr>
                                      <p:to>
                                        <p:strVal val="visible"/>
                                      </p:to>
                                    </p:set>
                                    <p:animEffect transition="in" filter="fade">
                                      <p:cBhvr>
                                        <p:cTn id="226" dur="1000"/>
                                        <p:tgtEl>
                                          <p:spTgt spid="67"/>
                                        </p:tgtEl>
                                      </p:cBhvr>
                                    </p:animEffect>
                                    <p:anim calcmode="lin" valueType="num">
                                      <p:cBhvr>
                                        <p:cTn id="227" dur="1000" fill="hold"/>
                                        <p:tgtEl>
                                          <p:spTgt spid="67"/>
                                        </p:tgtEl>
                                        <p:attrNameLst>
                                          <p:attrName>ppt_x</p:attrName>
                                        </p:attrNameLst>
                                      </p:cBhvr>
                                      <p:tavLst>
                                        <p:tav tm="0">
                                          <p:val>
                                            <p:strVal val="#ppt_x"/>
                                          </p:val>
                                        </p:tav>
                                        <p:tav tm="100000">
                                          <p:val>
                                            <p:strVal val="#ppt_x"/>
                                          </p:val>
                                        </p:tav>
                                      </p:tavLst>
                                    </p:anim>
                                    <p:anim calcmode="lin" valueType="num">
                                      <p:cBhvr>
                                        <p:cTn id="228" dur="1000" fill="hold"/>
                                        <p:tgtEl>
                                          <p:spTgt spid="67"/>
                                        </p:tgtEl>
                                        <p:attrNameLst>
                                          <p:attrName>ppt_y</p:attrName>
                                        </p:attrNameLst>
                                      </p:cBhvr>
                                      <p:tavLst>
                                        <p:tav tm="0">
                                          <p:val>
                                            <p:strVal val="#ppt_y+.1"/>
                                          </p:val>
                                        </p:tav>
                                        <p:tav tm="100000">
                                          <p:val>
                                            <p:strVal val="#ppt_y"/>
                                          </p:val>
                                        </p:tav>
                                      </p:tavLst>
                                    </p:anim>
                                  </p:childTnLst>
                                </p:cTn>
                              </p:par>
                              <p:par>
                                <p:cTn id="229" presetID="42" presetClass="entr" presetSubtype="0" fill="hold" nodeType="withEffect">
                                  <p:stCondLst>
                                    <p:cond delay="0"/>
                                  </p:stCondLst>
                                  <p:childTnLst>
                                    <p:set>
                                      <p:cBhvr>
                                        <p:cTn id="230" dur="1" fill="hold">
                                          <p:stCondLst>
                                            <p:cond delay="0"/>
                                          </p:stCondLst>
                                        </p:cTn>
                                        <p:tgtEl>
                                          <p:spTgt spid="74"/>
                                        </p:tgtEl>
                                        <p:attrNameLst>
                                          <p:attrName>style.visibility</p:attrName>
                                        </p:attrNameLst>
                                      </p:cBhvr>
                                      <p:to>
                                        <p:strVal val="visible"/>
                                      </p:to>
                                    </p:set>
                                    <p:animEffect transition="in" filter="fade">
                                      <p:cBhvr>
                                        <p:cTn id="231" dur="1000"/>
                                        <p:tgtEl>
                                          <p:spTgt spid="74"/>
                                        </p:tgtEl>
                                      </p:cBhvr>
                                    </p:animEffect>
                                    <p:anim calcmode="lin" valueType="num">
                                      <p:cBhvr>
                                        <p:cTn id="232" dur="1000" fill="hold"/>
                                        <p:tgtEl>
                                          <p:spTgt spid="74"/>
                                        </p:tgtEl>
                                        <p:attrNameLst>
                                          <p:attrName>ppt_x</p:attrName>
                                        </p:attrNameLst>
                                      </p:cBhvr>
                                      <p:tavLst>
                                        <p:tav tm="0">
                                          <p:val>
                                            <p:strVal val="#ppt_x"/>
                                          </p:val>
                                        </p:tav>
                                        <p:tav tm="100000">
                                          <p:val>
                                            <p:strVal val="#ppt_x"/>
                                          </p:val>
                                        </p:tav>
                                      </p:tavLst>
                                    </p:anim>
                                    <p:anim calcmode="lin" valueType="num">
                                      <p:cBhvr>
                                        <p:cTn id="233" dur="1000" fill="hold"/>
                                        <p:tgtEl>
                                          <p:spTgt spid="74"/>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75"/>
                                        </p:tgtEl>
                                        <p:attrNameLst>
                                          <p:attrName>style.visibility</p:attrName>
                                        </p:attrNameLst>
                                      </p:cBhvr>
                                      <p:to>
                                        <p:strVal val="visible"/>
                                      </p:to>
                                    </p:set>
                                    <p:animEffect transition="in" filter="fade">
                                      <p:cBhvr>
                                        <p:cTn id="236" dur="1000"/>
                                        <p:tgtEl>
                                          <p:spTgt spid="75"/>
                                        </p:tgtEl>
                                      </p:cBhvr>
                                    </p:animEffect>
                                    <p:anim calcmode="lin" valueType="num">
                                      <p:cBhvr>
                                        <p:cTn id="237" dur="1000" fill="hold"/>
                                        <p:tgtEl>
                                          <p:spTgt spid="75"/>
                                        </p:tgtEl>
                                        <p:attrNameLst>
                                          <p:attrName>ppt_x</p:attrName>
                                        </p:attrNameLst>
                                      </p:cBhvr>
                                      <p:tavLst>
                                        <p:tav tm="0">
                                          <p:val>
                                            <p:strVal val="#ppt_x"/>
                                          </p:val>
                                        </p:tav>
                                        <p:tav tm="100000">
                                          <p:val>
                                            <p:strVal val="#ppt_x"/>
                                          </p:val>
                                        </p:tav>
                                      </p:tavLst>
                                    </p:anim>
                                    <p:anim calcmode="lin" valueType="num">
                                      <p:cBhvr>
                                        <p:cTn id="238" dur="1000" fill="hold"/>
                                        <p:tgtEl>
                                          <p:spTgt spid="75"/>
                                        </p:tgtEl>
                                        <p:attrNameLst>
                                          <p:attrName>ppt_y</p:attrName>
                                        </p:attrNameLst>
                                      </p:cBhvr>
                                      <p:tavLst>
                                        <p:tav tm="0">
                                          <p:val>
                                            <p:strVal val="#ppt_y+.1"/>
                                          </p:val>
                                        </p:tav>
                                        <p:tav tm="100000">
                                          <p:val>
                                            <p:strVal val="#ppt_y"/>
                                          </p:val>
                                        </p:tav>
                                      </p:tavLst>
                                    </p:anim>
                                  </p:childTnLst>
                                </p:cTn>
                              </p:par>
                              <p:par>
                                <p:cTn id="239" presetID="42" presetClass="entr" presetSubtype="0" fill="hold" nodeType="withEffect">
                                  <p:stCondLst>
                                    <p:cond delay="0"/>
                                  </p:stCondLst>
                                  <p:childTnLst>
                                    <p:set>
                                      <p:cBhvr>
                                        <p:cTn id="240" dur="1" fill="hold">
                                          <p:stCondLst>
                                            <p:cond delay="0"/>
                                          </p:stCondLst>
                                        </p:cTn>
                                        <p:tgtEl>
                                          <p:spTgt spid="76"/>
                                        </p:tgtEl>
                                        <p:attrNameLst>
                                          <p:attrName>style.visibility</p:attrName>
                                        </p:attrNameLst>
                                      </p:cBhvr>
                                      <p:to>
                                        <p:strVal val="visible"/>
                                      </p:to>
                                    </p:set>
                                    <p:animEffect transition="in" filter="fade">
                                      <p:cBhvr>
                                        <p:cTn id="241" dur="1000"/>
                                        <p:tgtEl>
                                          <p:spTgt spid="76"/>
                                        </p:tgtEl>
                                      </p:cBhvr>
                                    </p:animEffect>
                                    <p:anim calcmode="lin" valueType="num">
                                      <p:cBhvr>
                                        <p:cTn id="242" dur="1000" fill="hold"/>
                                        <p:tgtEl>
                                          <p:spTgt spid="76"/>
                                        </p:tgtEl>
                                        <p:attrNameLst>
                                          <p:attrName>ppt_x</p:attrName>
                                        </p:attrNameLst>
                                      </p:cBhvr>
                                      <p:tavLst>
                                        <p:tav tm="0">
                                          <p:val>
                                            <p:strVal val="#ppt_x"/>
                                          </p:val>
                                        </p:tav>
                                        <p:tav tm="100000">
                                          <p:val>
                                            <p:strVal val="#ppt_x"/>
                                          </p:val>
                                        </p:tav>
                                      </p:tavLst>
                                    </p:anim>
                                    <p:anim calcmode="lin" valueType="num">
                                      <p:cBhvr>
                                        <p:cTn id="243" dur="1000" fill="hold"/>
                                        <p:tgtEl>
                                          <p:spTgt spid="76"/>
                                        </p:tgtEl>
                                        <p:attrNameLst>
                                          <p:attrName>ppt_y</p:attrName>
                                        </p:attrNameLst>
                                      </p:cBhvr>
                                      <p:tavLst>
                                        <p:tav tm="0">
                                          <p:val>
                                            <p:strVal val="#ppt_y+.1"/>
                                          </p:val>
                                        </p:tav>
                                        <p:tav tm="100000">
                                          <p:val>
                                            <p:strVal val="#ppt_y"/>
                                          </p:val>
                                        </p:tav>
                                      </p:tavLst>
                                    </p:anim>
                                  </p:childTnLst>
                                </p:cTn>
                              </p:par>
                              <p:par>
                                <p:cTn id="244" presetID="42" presetClass="entr" presetSubtype="0" fill="hold" nodeType="withEffect">
                                  <p:stCondLst>
                                    <p:cond delay="0"/>
                                  </p:stCondLst>
                                  <p:childTnLst>
                                    <p:set>
                                      <p:cBhvr>
                                        <p:cTn id="245" dur="1" fill="hold">
                                          <p:stCondLst>
                                            <p:cond delay="0"/>
                                          </p:stCondLst>
                                        </p:cTn>
                                        <p:tgtEl>
                                          <p:spTgt spid="77"/>
                                        </p:tgtEl>
                                        <p:attrNameLst>
                                          <p:attrName>style.visibility</p:attrName>
                                        </p:attrNameLst>
                                      </p:cBhvr>
                                      <p:to>
                                        <p:strVal val="visible"/>
                                      </p:to>
                                    </p:set>
                                    <p:animEffect transition="in" filter="fade">
                                      <p:cBhvr>
                                        <p:cTn id="246" dur="1000"/>
                                        <p:tgtEl>
                                          <p:spTgt spid="77"/>
                                        </p:tgtEl>
                                      </p:cBhvr>
                                    </p:animEffect>
                                    <p:anim calcmode="lin" valueType="num">
                                      <p:cBhvr>
                                        <p:cTn id="247" dur="1000" fill="hold"/>
                                        <p:tgtEl>
                                          <p:spTgt spid="77"/>
                                        </p:tgtEl>
                                        <p:attrNameLst>
                                          <p:attrName>ppt_x</p:attrName>
                                        </p:attrNameLst>
                                      </p:cBhvr>
                                      <p:tavLst>
                                        <p:tav tm="0">
                                          <p:val>
                                            <p:strVal val="#ppt_x"/>
                                          </p:val>
                                        </p:tav>
                                        <p:tav tm="100000">
                                          <p:val>
                                            <p:strVal val="#ppt_x"/>
                                          </p:val>
                                        </p:tav>
                                      </p:tavLst>
                                    </p:anim>
                                    <p:anim calcmode="lin" valueType="num">
                                      <p:cBhvr>
                                        <p:cTn id="248" dur="1000" fill="hold"/>
                                        <p:tgtEl>
                                          <p:spTgt spid="77"/>
                                        </p:tgtEl>
                                        <p:attrNameLst>
                                          <p:attrName>ppt_y</p:attrName>
                                        </p:attrNameLst>
                                      </p:cBhvr>
                                      <p:tavLst>
                                        <p:tav tm="0">
                                          <p:val>
                                            <p:strVal val="#ppt_y+.1"/>
                                          </p:val>
                                        </p:tav>
                                        <p:tav tm="100000">
                                          <p:val>
                                            <p:strVal val="#ppt_y"/>
                                          </p:val>
                                        </p:tav>
                                      </p:tavLst>
                                    </p:anim>
                                  </p:childTnLst>
                                </p:cTn>
                              </p:par>
                              <p:par>
                                <p:cTn id="249" presetID="42" presetClass="entr" presetSubtype="0" fill="hold" nodeType="withEffect">
                                  <p:stCondLst>
                                    <p:cond delay="0"/>
                                  </p:stCondLst>
                                  <p:childTnLst>
                                    <p:set>
                                      <p:cBhvr>
                                        <p:cTn id="250" dur="1" fill="hold">
                                          <p:stCondLst>
                                            <p:cond delay="0"/>
                                          </p:stCondLst>
                                        </p:cTn>
                                        <p:tgtEl>
                                          <p:spTgt spid="78"/>
                                        </p:tgtEl>
                                        <p:attrNameLst>
                                          <p:attrName>style.visibility</p:attrName>
                                        </p:attrNameLst>
                                      </p:cBhvr>
                                      <p:to>
                                        <p:strVal val="visible"/>
                                      </p:to>
                                    </p:set>
                                    <p:animEffect transition="in" filter="fade">
                                      <p:cBhvr>
                                        <p:cTn id="251" dur="1000"/>
                                        <p:tgtEl>
                                          <p:spTgt spid="78"/>
                                        </p:tgtEl>
                                      </p:cBhvr>
                                    </p:animEffect>
                                    <p:anim calcmode="lin" valueType="num">
                                      <p:cBhvr>
                                        <p:cTn id="252" dur="1000" fill="hold"/>
                                        <p:tgtEl>
                                          <p:spTgt spid="78"/>
                                        </p:tgtEl>
                                        <p:attrNameLst>
                                          <p:attrName>ppt_x</p:attrName>
                                        </p:attrNameLst>
                                      </p:cBhvr>
                                      <p:tavLst>
                                        <p:tav tm="0">
                                          <p:val>
                                            <p:strVal val="#ppt_x"/>
                                          </p:val>
                                        </p:tav>
                                        <p:tav tm="100000">
                                          <p:val>
                                            <p:strVal val="#ppt_x"/>
                                          </p:val>
                                        </p:tav>
                                      </p:tavLst>
                                    </p:anim>
                                    <p:anim calcmode="lin" valueType="num">
                                      <p:cBhvr>
                                        <p:cTn id="253" dur="1000" fill="hold"/>
                                        <p:tgtEl>
                                          <p:spTgt spid="78"/>
                                        </p:tgtEl>
                                        <p:attrNameLst>
                                          <p:attrName>ppt_y</p:attrName>
                                        </p:attrNameLst>
                                      </p:cBhvr>
                                      <p:tavLst>
                                        <p:tav tm="0">
                                          <p:val>
                                            <p:strVal val="#ppt_y+.1"/>
                                          </p:val>
                                        </p:tav>
                                        <p:tav tm="100000">
                                          <p:val>
                                            <p:strVal val="#ppt_y"/>
                                          </p:val>
                                        </p:tav>
                                      </p:tavLst>
                                    </p:anim>
                                  </p:childTnLst>
                                </p:cTn>
                              </p:par>
                              <p:par>
                                <p:cTn id="254" presetID="42" presetClass="entr" presetSubtype="0" fill="hold" nodeType="withEffect">
                                  <p:stCondLst>
                                    <p:cond delay="0"/>
                                  </p:stCondLst>
                                  <p:childTnLst>
                                    <p:set>
                                      <p:cBhvr>
                                        <p:cTn id="255" dur="1" fill="hold">
                                          <p:stCondLst>
                                            <p:cond delay="0"/>
                                          </p:stCondLst>
                                        </p:cTn>
                                        <p:tgtEl>
                                          <p:spTgt spid="96"/>
                                        </p:tgtEl>
                                        <p:attrNameLst>
                                          <p:attrName>style.visibility</p:attrName>
                                        </p:attrNameLst>
                                      </p:cBhvr>
                                      <p:to>
                                        <p:strVal val="visible"/>
                                      </p:to>
                                    </p:set>
                                    <p:animEffect transition="in" filter="fade">
                                      <p:cBhvr>
                                        <p:cTn id="256" dur="1000"/>
                                        <p:tgtEl>
                                          <p:spTgt spid="96"/>
                                        </p:tgtEl>
                                      </p:cBhvr>
                                    </p:animEffect>
                                    <p:anim calcmode="lin" valueType="num">
                                      <p:cBhvr>
                                        <p:cTn id="257" dur="1000" fill="hold"/>
                                        <p:tgtEl>
                                          <p:spTgt spid="96"/>
                                        </p:tgtEl>
                                        <p:attrNameLst>
                                          <p:attrName>ppt_x</p:attrName>
                                        </p:attrNameLst>
                                      </p:cBhvr>
                                      <p:tavLst>
                                        <p:tav tm="0">
                                          <p:val>
                                            <p:strVal val="#ppt_x"/>
                                          </p:val>
                                        </p:tav>
                                        <p:tav tm="100000">
                                          <p:val>
                                            <p:strVal val="#ppt_x"/>
                                          </p:val>
                                        </p:tav>
                                      </p:tavLst>
                                    </p:anim>
                                    <p:anim calcmode="lin" valueType="num">
                                      <p:cBhvr>
                                        <p:cTn id="258" dur="1000" fill="hold"/>
                                        <p:tgtEl>
                                          <p:spTgt spid="96"/>
                                        </p:tgtEl>
                                        <p:attrNameLst>
                                          <p:attrName>ppt_y</p:attrName>
                                        </p:attrNameLst>
                                      </p:cBhvr>
                                      <p:tavLst>
                                        <p:tav tm="0">
                                          <p:val>
                                            <p:strVal val="#ppt_y+.1"/>
                                          </p:val>
                                        </p:tav>
                                        <p:tav tm="100000">
                                          <p:val>
                                            <p:strVal val="#ppt_y"/>
                                          </p:val>
                                        </p:tav>
                                      </p:tavLst>
                                    </p:anim>
                                  </p:childTnLst>
                                </p:cTn>
                              </p:par>
                              <p:par>
                                <p:cTn id="259" presetID="42" presetClass="entr" presetSubtype="0" fill="hold" grpId="0" nodeType="withEffect">
                                  <p:stCondLst>
                                    <p:cond delay="0"/>
                                  </p:stCondLst>
                                  <p:childTnLst>
                                    <p:set>
                                      <p:cBhvr>
                                        <p:cTn id="260" dur="1" fill="hold">
                                          <p:stCondLst>
                                            <p:cond delay="0"/>
                                          </p:stCondLst>
                                        </p:cTn>
                                        <p:tgtEl>
                                          <p:spTgt spid="79"/>
                                        </p:tgtEl>
                                        <p:attrNameLst>
                                          <p:attrName>style.visibility</p:attrName>
                                        </p:attrNameLst>
                                      </p:cBhvr>
                                      <p:to>
                                        <p:strVal val="visible"/>
                                      </p:to>
                                    </p:set>
                                    <p:animEffect transition="in" filter="fade">
                                      <p:cBhvr>
                                        <p:cTn id="261" dur="1000"/>
                                        <p:tgtEl>
                                          <p:spTgt spid="79"/>
                                        </p:tgtEl>
                                      </p:cBhvr>
                                    </p:animEffect>
                                    <p:anim calcmode="lin" valueType="num">
                                      <p:cBhvr>
                                        <p:cTn id="262" dur="1000" fill="hold"/>
                                        <p:tgtEl>
                                          <p:spTgt spid="79"/>
                                        </p:tgtEl>
                                        <p:attrNameLst>
                                          <p:attrName>ppt_x</p:attrName>
                                        </p:attrNameLst>
                                      </p:cBhvr>
                                      <p:tavLst>
                                        <p:tav tm="0">
                                          <p:val>
                                            <p:strVal val="#ppt_x"/>
                                          </p:val>
                                        </p:tav>
                                        <p:tav tm="100000">
                                          <p:val>
                                            <p:strVal val="#ppt_x"/>
                                          </p:val>
                                        </p:tav>
                                      </p:tavLst>
                                    </p:anim>
                                    <p:anim calcmode="lin" valueType="num">
                                      <p:cBhvr>
                                        <p:cTn id="263" dur="1000" fill="hold"/>
                                        <p:tgtEl>
                                          <p:spTgt spid="79"/>
                                        </p:tgtEl>
                                        <p:attrNameLst>
                                          <p:attrName>ppt_y</p:attrName>
                                        </p:attrNameLst>
                                      </p:cBhvr>
                                      <p:tavLst>
                                        <p:tav tm="0">
                                          <p:val>
                                            <p:strVal val="#ppt_y+.1"/>
                                          </p:val>
                                        </p:tav>
                                        <p:tav tm="100000">
                                          <p:val>
                                            <p:strVal val="#ppt_y"/>
                                          </p:val>
                                        </p:tav>
                                      </p:tavLst>
                                    </p:anim>
                                  </p:childTnLst>
                                </p:cTn>
                              </p:par>
                              <p:par>
                                <p:cTn id="264" presetID="42" presetClass="entr" presetSubtype="0" fill="hold" nodeType="withEffect">
                                  <p:stCondLst>
                                    <p:cond delay="0"/>
                                  </p:stCondLst>
                                  <p:childTnLst>
                                    <p:set>
                                      <p:cBhvr>
                                        <p:cTn id="265" dur="1" fill="hold">
                                          <p:stCondLst>
                                            <p:cond delay="0"/>
                                          </p:stCondLst>
                                        </p:cTn>
                                        <p:tgtEl>
                                          <p:spTgt spid="92"/>
                                        </p:tgtEl>
                                        <p:attrNameLst>
                                          <p:attrName>style.visibility</p:attrName>
                                        </p:attrNameLst>
                                      </p:cBhvr>
                                      <p:to>
                                        <p:strVal val="visible"/>
                                      </p:to>
                                    </p:set>
                                    <p:animEffect transition="in" filter="fade">
                                      <p:cBhvr>
                                        <p:cTn id="266" dur="1000"/>
                                        <p:tgtEl>
                                          <p:spTgt spid="92"/>
                                        </p:tgtEl>
                                      </p:cBhvr>
                                    </p:animEffect>
                                    <p:anim calcmode="lin" valueType="num">
                                      <p:cBhvr>
                                        <p:cTn id="267" dur="1000" fill="hold"/>
                                        <p:tgtEl>
                                          <p:spTgt spid="92"/>
                                        </p:tgtEl>
                                        <p:attrNameLst>
                                          <p:attrName>ppt_x</p:attrName>
                                        </p:attrNameLst>
                                      </p:cBhvr>
                                      <p:tavLst>
                                        <p:tav tm="0">
                                          <p:val>
                                            <p:strVal val="#ppt_x"/>
                                          </p:val>
                                        </p:tav>
                                        <p:tav tm="100000">
                                          <p:val>
                                            <p:strVal val="#ppt_x"/>
                                          </p:val>
                                        </p:tav>
                                      </p:tavLst>
                                    </p:anim>
                                    <p:anim calcmode="lin" valueType="num">
                                      <p:cBhvr>
                                        <p:cTn id="268" dur="1000" fill="hold"/>
                                        <p:tgtEl>
                                          <p:spTgt spid="92"/>
                                        </p:tgtEl>
                                        <p:attrNameLst>
                                          <p:attrName>ppt_y</p:attrName>
                                        </p:attrNameLst>
                                      </p:cBhvr>
                                      <p:tavLst>
                                        <p:tav tm="0">
                                          <p:val>
                                            <p:strVal val="#ppt_y+.1"/>
                                          </p:val>
                                        </p:tav>
                                        <p:tav tm="100000">
                                          <p:val>
                                            <p:strVal val="#ppt_y"/>
                                          </p:val>
                                        </p:tav>
                                      </p:tavLst>
                                    </p:anim>
                                  </p:childTnLst>
                                </p:cTn>
                              </p:par>
                              <p:par>
                                <p:cTn id="269" presetID="42" presetClass="entr" presetSubtype="0" fill="hold" grpId="0" nodeType="withEffect">
                                  <p:stCondLst>
                                    <p:cond delay="0"/>
                                  </p:stCondLst>
                                  <p:childTnLst>
                                    <p:set>
                                      <p:cBhvr>
                                        <p:cTn id="270" dur="1" fill="hold">
                                          <p:stCondLst>
                                            <p:cond delay="0"/>
                                          </p:stCondLst>
                                        </p:cTn>
                                        <p:tgtEl>
                                          <p:spTgt spid="93"/>
                                        </p:tgtEl>
                                        <p:attrNameLst>
                                          <p:attrName>style.visibility</p:attrName>
                                        </p:attrNameLst>
                                      </p:cBhvr>
                                      <p:to>
                                        <p:strVal val="visible"/>
                                      </p:to>
                                    </p:set>
                                    <p:animEffect transition="in" filter="fade">
                                      <p:cBhvr>
                                        <p:cTn id="271" dur="1000"/>
                                        <p:tgtEl>
                                          <p:spTgt spid="93"/>
                                        </p:tgtEl>
                                      </p:cBhvr>
                                    </p:animEffect>
                                    <p:anim calcmode="lin" valueType="num">
                                      <p:cBhvr>
                                        <p:cTn id="272" dur="1000" fill="hold"/>
                                        <p:tgtEl>
                                          <p:spTgt spid="93"/>
                                        </p:tgtEl>
                                        <p:attrNameLst>
                                          <p:attrName>ppt_x</p:attrName>
                                        </p:attrNameLst>
                                      </p:cBhvr>
                                      <p:tavLst>
                                        <p:tav tm="0">
                                          <p:val>
                                            <p:strVal val="#ppt_x"/>
                                          </p:val>
                                        </p:tav>
                                        <p:tav tm="100000">
                                          <p:val>
                                            <p:strVal val="#ppt_x"/>
                                          </p:val>
                                        </p:tav>
                                      </p:tavLst>
                                    </p:anim>
                                    <p:anim calcmode="lin" valueType="num">
                                      <p:cBhvr>
                                        <p:cTn id="273" dur="1000" fill="hold"/>
                                        <p:tgtEl>
                                          <p:spTgt spid="93"/>
                                        </p:tgtEl>
                                        <p:attrNameLst>
                                          <p:attrName>ppt_y</p:attrName>
                                        </p:attrNameLst>
                                      </p:cBhvr>
                                      <p:tavLst>
                                        <p:tav tm="0">
                                          <p:val>
                                            <p:strVal val="#ppt_y+.1"/>
                                          </p:val>
                                        </p:tav>
                                        <p:tav tm="100000">
                                          <p:val>
                                            <p:strVal val="#ppt_y"/>
                                          </p:val>
                                        </p:tav>
                                      </p:tavLst>
                                    </p:anim>
                                  </p:childTnLst>
                                </p:cTn>
                              </p:par>
                              <p:par>
                                <p:cTn id="274" presetID="2" presetClass="entr" presetSubtype="4" fill="hold" grpId="0" nodeType="withEffect">
                                  <p:stCondLst>
                                    <p:cond delay="0"/>
                                  </p:stCondLst>
                                  <p:childTnLst>
                                    <p:set>
                                      <p:cBhvr>
                                        <p:cTn id="275" dur="1" fill="hold">
                                          <p:stCondLst>
                                            <p:cond delay="0"/>
                                          </p:stCondLst>
                                        </p:cTn>
                                        <p:tgtEl>
                                          <p:spTgt spid="94"/>
                                        </p:tgtEl>
                                        <p:attrNameLst>
                                          <p:attrName>style.visibility</p:attrName>
                                        </p:attrNameLst>
                                      </p:cBhvr>
                                      <p:to>
                                        <p:strVal val="visible"/>
                                      </p:to>
                                    </p:set>
                                    <p:anim calcmode="lin" valueType="num">
                                      <p:cBhvr additive="base">
                                        <p:cTn id="276" dur="1000" fill="hold"/>
                                        <p:tgtEl>
                                          <p:spTgt spid="94"/>
                                        </p:tgtEl>
                                        <p:attrNameLst>
                                          <p:attrName>ppt_x</p:attrName>
                                        </p:attrNameLst>
                                      </p:cBhvr>
                                      <p:tavLst>
                                        <p:tav tm="0">
                                          <p:val>
                                            <p:strVal val="#ppt_x"/>
                                          </p:val>
                                        </p:tav>
                                        <p:tav tm="100000">
                                          <p:val>
                                            <p:strVal val="#ppt_x"/>
                                          </p:val>
                                        </p:tav>
                                      </p:tavLst>
                                    </p:anim>
                                    <p:anim calcmode="lin" valueType="num">
                                      <p:cBhvr additive="base">
                                        <p:cTn id="277" dur="1000" fill="hold"/>
                                        <p:tgtEl>
                                          <p:spTgt spid="94"/>
                                        </p:tgtEl>
                                        <p:attrNameLst>
                                          <p:attrName>ppt_y</p:attrName>
                                        </p:attrNameLst>
                                      </p:cBhvr>
                                      <p:tavLst>
                                        <p:tav tm="0">
                                          <p:val>
                                            <p:strVal val="1+#ppt_h/2"/>
                                          </p:val>
                                        </p:tav>
                                        <p:tav tm="100000">
                                          <p:val>
                                            <p:strVal val="#ppt_y"/>
                                          </p:val>
                                        </p:tav>
                                      </p:tavLst>
                                    </p:anim>
                                  </p:childTnLst>
                                </p:cTn>
                              </p:par>
                              <p:par>
                                <p:cTn id="278" presetID="42" presetClass="entr" presetSubtype="0" fill="hold" nodeType="withEffect">
                                  <p:stCondLst>
                                    <p:cond delay="0"/>
                                  </p:stCondLst>
                                  <p:childTnLst>
                                    <p:set>
                                      <p:cBhvr>
                                        <p:cTn id="279" dur="1" fill="hold">
                                          <p:stCondLst>
                                            <p:cond delay="0"/>
                                          </p:stCondLst>
                                        </p:cTn>
                                        <p:tgtEl>
                                          <p:spTgt spid="95"/>
                                        </p:tgtEl>
                                        <p:attrNameLst>
                                          <p:attrName>style.visibility</p:attrName>
                                        </p:attrNameLst>
                                      </p:cBhvr>
                                      <p:to>
                                        <p:strVal val="visible"/>
                                      </p:to>
                                    </p:set>
                                    <p:animEffect transition="in" filter="fade">
                                      <p:cBhvr>
                                        <p:cTn id="280" dur="1000"/>
                                        <p:tgtEl>
                                          <p:spTgt spid="95"/>
                                        </p:tgtEl>
                                      </p:cBhvr>
                                    </p:animEffect>
                                    <p:anim calcmode="lin" valueType="num">
                                      <p:cBhvr>
                                        <p:cTn id="281" dur="1000" fill="hold"/>
                                        <p:tgtEl>
                                          <p:spTgt spid="95"/>
                                        </p:tgtEl>
                                        <p:attrNameLst>
                                          <p:attrName>ppt_x</p:attrName>
                                        </p:attrNameLst>
                                      </p:cBhvr>
                                      <p:tavLst>
                                        <p:tav tm="0">
                                          <p:val>
                                            <p:strVal val="#ppt_x"/>
                                          </p:val>
                                        </p:tav>
                                        <p:tav tm="100000">
                                          <p:val>
                                            <p:strVal val="#ppt_x"/>
                                          </p:val>
                                        </p:tav>
                                      </p:tavLst>
                                    </p:anim>
                                    <p:anim calcmode="lin" valueType="num">
                                      <p:cBhvr>
                                        <p:cTn id="282" dur="1000" fill="hold"/>
                                        <p:tgtEl>
                                          <p:spTgt spid="95"/>
                                        </p:tgtEl>
                                        <p:attrNameLst>
                                          <p:attrName>ppt_y</p:attrName>
                                        </p:attrNameLst>
                                      </p:cBhvr>
                                      <p:tavLst>
                                        <p:tav tm="0">
                                          <p:val>
                                            <p:strVal val="#ppt_y+.1"/>
                                          </p:val>
                                        </p:tav>
                                        <p:tav tm="100000">
                                          <p:val>
                                            <p:strVal val="#ppt_y"/>
                                          </p:val>
                                        </p:tav>
                                      </p:tavLst>
                                    </p:anim>
                                  </p:childTnLst>
                                </p:cTn>
                              </p:par>
                              <p:par>
                                <p:cTn id="283" presetID="42" presetClass="entr" presetSubtype="0" fill="hold" nodeType="withEffect">
                                  <p:stCondLst>
                                    <p:cond delay="0"/>
                                  </p:stCondLst>
                                  <p:childTnLst>
                                    <p:set>
                                      <p:cBhvr>
                                        <p:cTn id="284" dur="1" fill="hold">
                                          <p:stCondLst>
                                            <p:cond delay="0"/>
                                          </p:stCondLst>
                                        </p:cTn>
                                        <p:tgtEl>
                                          <p:spTgt spid="97"/>
                                        </p:tgtEl>
                                        <p:attrNameLst>
                                          <p:attrName>style.visibility</p:attrName>
                                        </p:attrNameLst>
                                      </p:cBhvr>
                                      <p:to>
                                        <p:strVal val="visible"/>
                                      </p:to>
                                    </p:set>
                                    <p:animEffect transition="in" filter="fade">
                                      <p:cBhvr>
                                        <p:cTn id="285" dur="1000"/>
                                        <p:tgtEl>
                                          <p:spTgt spid="97"/>
                                        </p:tgtEl>
                                      </p:cBhvr>
                                    </p:animEffect>
                                    <p:anim calcmode="lin" valueType="num">
                                      <p:cBhvr>
                                        <p:cTn id="286" dur="1000" fill="hold"/>
                                        <p:tgtEl>
                                          <p:spTgt spid="97"/>
                                        </p:tgtEl>
                                        <p:attrNameLst>
                                          <p:attrName>ppt_x</p:attrName>
                                        </p:attrNameLst>
                                      </p:cBhvr>
                                      <p:tavLst>
                                        <p:tav tm="0">
                                          <p:val>
                                            <p:strVal val="#ppt_x"/>
                                          </p:val>
                                        </p:tav>
                                        <p:tav tm="100000">
                                          <p:val>
                                            <p:strVal val="#ppt_x"/>
                                          </p:val>
                                        </p:tav>
                                      </p:tavLst>
                                    </p:anim>
                                    <p:anim calcmode="lin" valueType="num">
                                      <p:cBhvr>
                                        <p:cTn id="287"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par>
                    <p:cTn id="288" fill="hold">
                      <p:stCondLst>
                        <p:cond delay="indefinite"/>
                      </p:stCondLst>
                      <p:childTnLst>
                        <p:par>
                          <p:cTn id="289" fill="hold">
                            <p:stCondLst>
                              <p:cond delay="0"/>
                            </p:stCondLst>
                            <p:childTnLst>
                              <p:par>
                                <p:cTn id="290" presetID="10" presetClass="entr" presetSubtype="0" fill="hold" grpId="0" nodeType="clickEffect">
                                  <p:stCondLst>
                                    <p:cond delay="0"/>
                                  </p:stCondLst>
                                  <p:childTnLst>
                                    <p:set>
                                      <p:cBhvr>
                                        <p:cTn id="291" dur="1" fill="hold">
                                          <p:stCondLst>
                                            <p:cond delay="0"/>
                                          </p:stCondLst>
                                        </p:cTn>
                                        <p:tgtEl>
                                          <p:spTgt spid="82"/>
                                        </p:tgtEl>
                                        <p:attrNameLst>
                                          <p:attrName>style.visibility</p:attrName>
                                        </p:attrNameLst>
                                      </p:cBhvr>
                                      <p:to>
                                        <p:strVal val="visible"/>
                                      </p:to>
                                    </p:set>
                                    <p:animEffect transition="in" filter="fade">
                                      <p:cBhvr>
                                        <p:cTn id="292" dur="500"/>
                                        <p:tgtEl>
                                          <p:spTgt spid="82"/>
                                        </p:tgtEl>
                                      </p:cBhvr>
                                    </p:animEffect>
                                  </p:childTnLst>
                                </p:cTn>
                              </p:par>
                            </p:childTnLst>
                          </p:cTn>
                        </p:par>
                      </p:childTnLst>
                    </p:cTn>
                  </p:par>
                  <p:par>
                    <p:cTn id="293" fill="hold">
                      <p:stCondLst>
                        <p:cond delay="indefinite"/>
                      </p:stCondLst>
                      <p:childTnLst>
                        <p:par>
                          <p:cTn id="294" fill="hold">
                            <p:stCondLst>
                              <p:cond delay="0"/>
                            </p:stCondLst>
                            <p:childTnLst>
                              <p:par>
                                <p:cTn id="295" presetID="10" presetClass="entr" presetSubtype="0" fill="hold" grpId="0" nodeType="clickEffect">
                                  <p:stCondLst>
                                    <p:cond delay="0"/>
                                  </p:stCondLst>
                                  <p:childTnLst>
                                    <p:set>
                                      <p:cBhvr>
                                        <p:cTn id="296" dur="1" fill="hold">
                                          <p:stCondLst>
                                            <p:cond delay="0"/>
                                          </p:stCondLst>
                                        </p:cTn>
                                        <p:tgtEl>
                                          <p:spTgt spid="81"/>
                                        </p:tgtEl>
                                        <p:attrNameLst>
                                          <p:attrName>style.visibility</p:attrName>
                                        </p:attrNameLst>
                                      </p:cBhvr>
                                      <p:to>
                                        <p:strVal val="visible"/>
                                      </p:to>
                                    </p:set>
                                    <p:animEffect transition="in" filter="fade">
                                      <p:cBhvr>
                                        <p:cTn id="297" dur="500"/>
                                        <p:tgtEl>
                                          <p:spTgt spid="81"/>
                                        </p:tgtEl>
                                      </p:cBhvr>
                                    </p:animEffect>
                                  </p:childTnLst>
                                </p:cTn>
                              </p:par>
                            </p:childTnLst>
                          </p:cTn>
                        </p:par>
                      </p:childTnLst>
                    </p:cTn>
                  </p:par>
                  <p:par>
                    <p:cTn id="298" fill="hold">
                      <p:stCondLst>
                        <p:cond delay="indefinite"/>
                      </p:stCondLst>
                      <p:childTnLst>
                        <p:par>
                          <p:cTn id="299" fill="hold">
                            <p:stCondLst>
                              <p:cond delay="0"/>
                            </p:stCondLst>
                            <p:childTnLst>
                              <p:par>
                                <p:cTn id="300" presetID="22" presetClass="entr" presetSubtype="4" fill="hold" nodeType="clickEffect">
                                  <p:stCondLst>
                                    <p:cond delay="0"/>
                                  </p:stCondLst>
                                  <p:childTnLst>
                                    <p:set>
                                      <p:cBhvr>
                                        <p:cTn id="301" dur="1" fill="hold">
                                          <p:stCondLst>
                                            <p:cond delay="0"/>
                                          </p:stCondLst>
                                        </p:cTn>
                                        <p:tgtEl>
                                          <p:spTgt spid="83"/>
                                        </p:tgtEl>
                                        <p:attrNameLst>
                                          <p:attrName>style.visibility</p:attrName>
                                        </p:attrNameLst>
                                      </p:cBhvr>
                                      <p:to>
                                        <p:strVal val="visible"/>
                                      </p:to>
                                    </p:set>
                                    <p:animEffect transition="in" filter="wipe(down)">
                                      <p:cBhvr>
                                        <p:cTn id="302" dur="500"/>
                                        <p:tgtEl>
                                          <p:spTgt spid="83"/>
                                        </p:tgtEl>
                                      </p:cBhvr>
                                    </p:animEffect>
                                  </p:childTnLst>
                                </p:cTn>
                              </p:par>
                            </p:childTnLst>
                          </p:cTn>
                        </p:par>
                        <p:par>
                          <p:cTn id="303" fill="hold">
                            <p:stCondLst>
                              <p:cond delay="500"/>
                            </p:stCondLst>
                            <p:childTnLst>
                              <p:par>
                                <p:cTn id="304" presetID="10" presetClass="entr" presetSubtype="0" fill="hold" grpId="0" nodeType="afterEffect">
                                  <p:stCondLst>
                                    <p:cond delay="0"/>
                                  </p:stCondLst>
                                  <p:childTnLst>
                                    <p:set>
                                      <p:cBhvr>
                                        <p:cTn id="305" dur="1" fill="hold">
                                          <p:stCondLst>
                                            <p:cond delay="0"/>
                                          </p:stCondLst>
                                        </p:cTn>
                                        <p:tgtEl>
                                          <p:spTgt spid="108"/>
                                        </p:tgtEl>
                                        <p:attrNameLst>
                                          <p:attrName>style.visibility</p:attrName>
                                        </p:attrNameLst>
                                      </p:cBhvr>
                                      <p:to>
                                        <p:strVal val="visible"/>
                                      </p:to>
                                    </p:set>
                                    <p:animEffect transition="in" filter="fade">
                                      <p:cBhvr>
                                        <p:cTn id="306" dur="500"/>
                                        <p:tgtEl>
                                          <p:spTgt spid="108"/>
                                        </p:tgtEl>
                                      </p:cBhvr>
                                    </p:animEffect>
                                  </p:childTnLst>
                                </p:cTn>
                              </p:par>
                            </p:childTnLst>
                          </p:cTn>
                        </p:par>
                      </p:childTnLst>
                    </p:cTn>
                  </p:par>
                  <p:par>
                    <p:cTn id="307" fill="hold">
                      <p:stCondLst>
                        <p:cond delay="indefinite"/>
                      </p:stCondLst>
                      <p:childTnLst>
                        <p:par>
                          <p:cTn id="308" fill="hold">
                            <p:stCondLst>
                              <p:cond delay="0"/>
                            </p:stCondLst>
                            <p:childTnLst>
                              <p:par>
                                <p:cTn id="309" presetID="10" presetClass="entr" presetSubtype="0" fill="hold" grpId="0" nodeType="clickEffect">
                                  <p:stCondLst>
                                    <p:cond delay="0"/>
                                  </p:stCondLst>
                                  <p:childTnLst>
                                    <p:set>
                                      <p:cBhvr>
                                        <p:cTn id="310" dur="1" fill="hold">
                                          <p:stCondLst>
                                            <p:cond delay="0"/>
                                          </p:stCondLst>
                                        </p:cTn>
                                        <p:tgtEl>
                                          <p:spTgt spid="80"/>
                                        </p:tgtEl>
                                        <p:attrNameLst>
                                          <p:attrName>style.visibility</p:attrName>
                                        </p:attrNameLst>
                                      </p:cBhvr>
                                      <p:to>
                                        <p:strVal val="visible"/>
                                      </p:to>
                                    </p:set>
                                    <p:animEffect transition="in" filter="fade">
                                      <p:cBhvr>
                                        <p:cTn id="311" dur="500"/>
                                        <p:tgtEl>
                                          <p:spTgt spid="80"/>
                                        </p:tgtEl>
                                      </p:cBhvr>
                                    </p:animEffect>
                                  </p:childTnLst>
                                </p:cTn>
                              </p:par>
                            </p:childTnLst>
                          </p:cTn>
                        </p:par>
                      </p:childTnLst>
                    </p:cTn>
                  </p:par>
                  <p:par>
                    <p:cTn id="312" fill="hold">
                      <p:stCondLst>
                        <p:cond delay="indefinite"/>
                      </p:stCondLst>
                      <p:childTnLst>
                        <p:par>
                          <p:cTn id="313" fill="hold">
                            <p:stCondLst>
                              <p:cond delay="0"/>
                            </p:stCondLst>
                            <p:childTnLst>
                              <p:par>
                                <p:cTn id="314" presetID="10" presetClass="entr" presetSubtype="0" fill="hold" grpId="0" nodeType="clickEffect">
                                  <p:stCondLst>
                                    <p:cond delay="0"/>
                                  </p:stCondLst>
                                  <p:childTnLst>
                                    <p:set>
                                      <p:cBhvr>
                                        <p:cTn id="315" dur="1" fill="hold">
                                          <p:stCondLst>
                                            <p:cond delay="0"/>
                                          </p:stCondLst>
                                        </p:cTn>
                                        <p:tgtEl>
                                          <p:spTgt spid="98"/>
                                        </p:tgtEl>
                                        <p:attrNameLst>
                                          <p:attrName>style.visibility</p:attrName>
                                        </p:attrNameLst>
                                      </p:cBhvr>
                                      <p:to>
                                        <p:strVal val="visible"/>
                                      </p:to>
                                    </p:set>
                                    <p:animEffect transition="in" filter="fade">
                                      <p:cBhvr>
                                        <p:cTn id="316" dur="500"/>
                                        <p:tgtEl>
                                          <p:spTgt spid="98"/>
                                        </p:tgtEl>
                                      </p:cBhvr>
                                    </p:animEffect>
                                  </p:childTnLst>
                                </p:cTn>
                              </p:par>
                            </p:childTnLst>
                          </p:cTn>
                        </p:par>
                      </p:childTnLst>
                    </p:cTn>
                  </p:par>
                  <p:par>
                    <p:cTn id="317" fill="hold">
                      <p:stCondLst>
                        <p:cond delay="indefinite"/>
                      </p:stCondLst>
                      <p:childTnLst>
                        <p:par>
                          <p:cTn id="318" fill="hold">
                            <p:stCondLst>
                              <p:cond delay="0"/>
                            </p:stCondLst>
                            <p:childTnLst>
                              <p:par>
                                <p:cTn id="319" presetID="22" presetClass="entr" presetSubtype="4" fill="hold" nodeType="clickEffect">
                                  <p:stCondLst>
                                    <p:cond delay="0"/>
                                  </p:stCondLst>
                                  <p:childTnLst>
                                    <p:set>
                                      <p:cBhvr>
                                        <p:cTn id="320" dur="1" fill="hold">
                                          <p:stCondLst>
                                            <p:cond delay="0"/>
                                          </p:stCondLst>
                                        </p:cTn>
                                        <p:tgtEl>
                                          <p:spTgt spid="11"/>
                                        </p:tgtEl>
                                        <p:attrNameLst>
                                          <p:attrName>style.visibility</p:attrName>
                                        </p:attrNameLst>
                                      </p:cBhvr>
                                      <p:to>
                                        <p:strVal val="visible"/>
                                      </p:to>
                                    </p:set>
                                    <p:animEffect transition="in" filter="wipe(down)">
                                      <p:cBhvr>
                                        <p:cTn id="321" dur="500"/>
                                        <p:tgtEl>
                                          <p:spTgt spid="11"/>
                                        </p:tgtEl>
                                      </p:cBhvr>
                                    </p:animEffect>
                                  </p:childTnLst>
                                </p:cTn>
                              </p:par>
                            </p:childTnLst>
                          </p:cTn>
                        </p:par>
                        <p:par>
                          <p:cTn id="322" fill="hold">
                            <p:stCondLst>
                              <p:cond delay="500"/>
                            </p:stCondLst>
                            <p:childTnLst>
                              <p:par>
                                <p:cTn id="323" presetID="10" presetClass="entr" presetSubtype="0" fill="hold" grpId="0" nodeType="afterEffect">
                                  <p:stCondLst>
                                    <p:cond delay="0"/>
                                  </p:stCondLst>
                                  <p:childTnLst>
                                    <p:set>
                                      <p:cBhvr>
                                        <p:cTn id="324" dur="1" fill="hold">
                                          <p:stCondLst>
                                            <p:cond delay="0"/>
                                          </p:stCondLst>
                                        </p:cTn>
                                        <p:tgtEl>
                                          <p:spTgt spid="107"/>
                                        </p:tgtEl>
                                        <p:attrNameLst>
                                          <p:attrName>style.visibility</p:attrName>
                                        </p:attrNameLst>
                                      </p:cBhvr>
                                      <p:to>
                                        <p:strVal val="visible"/>
                                      </p:to>
                                    </p:set>
                                    <p:animEffect transition="in" filter="fade">
                                      <p:cBhvr>
                                        <p:cTn id="325" dur="500"/>
                                        <p:tgtEl>
                                          <p:spTgt spid="107"/>
                                        </p:tgtEl>
                                      </p:cBhvr>
                                    </p:animEffect>
                                  </p:childTnLst>
                                </p:cTn>
                              </p:par>
                            </p:childTnLst>
                          </p:cTn>
                        </p:par>
                      </p:childTnLst>
                    </p:cTn>
                  </p:par>
                  <p:par>
                    <p:cTn id="326" fill="hold">
                      <p:stCondLst>
                        <p:cond delay="indefinite"/>
                      </p:stCondLst>
                      <p:childTnLst>
                        <p:par>
                          <p:cTn id="327" fill="hold">
                            <p:stCondLst>
                              <p:cond delay="0"/>
                            </p:stCondLst>
                            <p:childTnLst>
                              <p:par>
                                <p:cTn id="328" presetID="22" presetClass="entr" presetSubtype="1" fill="hold" nodeType="clickEffect">
                                  <p:stCondLst>
                                    <p:cond delay="0"/>
                                  </p:stCondLst>
                                  <p:childTnLst>
                                    <p:set>
                                      <p:cBhvr>
                                        <p:cTn id="329" dur="1" fill="hold">
                                          <p:stCondLst>
                                            <p:cond delay="0"/>
                                          </p:stCondLst>
                                        </p:cTn>
                                        <p:tgtEl>
                                          <p:spTgt spid="84"/>
                                        </p:tgtEl>
                                        <p:attrNameLst>
                                          <p:attrName>style.visibility</p:attrName>
                                        </p:attrNameLst>
                                      </p:cBhvr>
                                      <p:to>
                                        <p:strVal val="visible"/>
                                      </p:to>
                                    </p:set>
                                    <p:animEffect transition="in" filter="wipe(up)">
                                      <p:cBhvr>
                                        <p:cTn id="330" dur="500"/>
                                        <p:tgtEl>
                                          <p:spTgt spid="84"/>
                                        </p:tgtEl>
                                      </p:cBhvr>
                                    </p:animEffect>
                                  </p:childTnLst>
                                </p:cTn>
                              </p:par>
                            </p:childTnLst>
                          </p:cTn>
                        </p:par>
                        <p:par>
                          <p:cTn id="331" fill="hold">
                            <p:stCondLst>
                              <p:cond delay="500"/>
                            </p:stCondLst>
                            <p:childTnLst>
                              <p:par>
                                <p:cTn id="332" presetID="10" presetClass="entr" presetSubtype="0" fill="hold" grpId="0" nodeType="afterEffect">
                                  <p:stCondLst>
                                    <p:cond delay="0"/>
                                  </p:stCondLst>
                                  <p:childTnLst>
                                    <p:set>
                                      <p:cBhvr>
                                        <p:cTn id="333" dur="1" fill="hold">
                                          <p:stCondLst>
                                            <p:cond delay="0"/>
                                          </p:stCondLst>
                                        </p:cTn>
                                        <p:tgtEl>
                                          <p:spTgt spid="109"/>
                                        </p:tgtEl>
                                        <p:attrNameLst>
                                          <p:attrName>style.visibility</p:attrName>
                                        </p:attrNameLst>
                                      </p:cBhvr>
                                      <p:to>
                                        <p:strVal val="visible"/>
                                      </p:to>
                                    </p:set>
                                    <p:animEffect transition="in" filter="fade">
                                      <p:cBhvr>
                                        <p:cTn id="334" dur="500"/>
                                        <p:tgtEl>
                                          <p:spTgt spid="109"/>
                                        </p:tgtEl>
                                      </p:cBhvr>
                                    </p:animEffect>
                                  </p:childTnLst>
                                </p:cTn>
                              </p:par>
                            </p:childTnLst>
                          </p:cTn>
                        </p:par>
                      </p:childTnLst>
                    </p:cTn>
                  </p:par>
                  <p:par>
                    <p:cTn id="335" fill="hold">
                      <p:stCondLst>
                        <p:cond delay="indefinite"/>
                      </p:stCondLst>
                      <p:childTnLst>
                        <p:par>
                          <p:cTn id="336" fill="hold">
                            <p:stCondLst>
                              <p:cond delay="0"/>
                            </p:stCondLst>
                            <p:childTnLst>
                              <p:par>
                                <p:cTn id="337" presetID="22" presetClass="entr" presetSubtype="2" fill="hold" nodeType="clickEffect">
                                  <p:stCondLst>
                                    <p:cond delay="0"/>
                                  </p:stCondLst>
                                  <p:childTnLst>
                                    <p:set>
                                      <p:cBhvr>
                                        <p:cTn id="338" dur="1" fill="hold">
                                          <p:stCondLst>
                                            <p:cond delay="0"/>
                                          </p:stCondLst>
                                        </p:cTn>
                                        <p:tgtEl>
                                          <p:spTgt spid="110"/>
                                        </p:tgtEl>
                                        <p:attrNameLst>
                                          <p:attrName>style.visibility</p:attrName>
                                        </p:attrNameLst>
                                      </p:cBhvr>
                                      <p:to>
                                        <p:strVal val="visible"/>
                                      </p:to>
                                    </p:set>
                                    <p:animEffect transition="in" filter="wipe(right)">
                                      <p:cBhvr>
                                        <p:cTn id="339" dur="500"/>
                                        <p:tgtEl>
                                          <p:spTgt spid="110"/>
                                        </p:tgtEl>
                                      </p:cBhvr>
                                    </p:animEffect>
                                  </p:childTnLst>
                                </p:cTn>
                              </p:par>
                            </p:childTnLst>
                          </p:cTn>
                        </p:par>
                        <p:par>
                          <p:cTn id="340" fill="hold">
                            <p:stCondLst>
                              <p:cond delay="500"/>
                            </p:stCondLst>
                            <p:childTnLst>
                              <p:par>
                                <p:cTn id="341" presetID="10" presetClass="entr" presetSubtype="0" fill="hold" grpId="0" nodeType="afterEffect">
                                  <p:stCondLst>
                                    <p:cond delay="0"/>
                                  </p:stCondLst>
                                  <p:childTnLst>
                                    <p:set>
                                      <p:cBhvr>
                                        <p:cTn id="342" dur="1" fill="hold">
                                          <p:stCondLst>
                                            <p:cond delay="0"/>
                                          </p:stCondLst>
                                        </p:cTn>
                                        <p:tgtEl>
                                          <p:spTgt spid="112"/>
                                        </p:tgtEl>
                                        <p:attrNameLst>
                                          <p:attrName>style.visibility</p:attrName>
                                        </p:attrNameLst>
                                      </p:cBhvr>
                                      <p:to>
                                        <p:strVal val="visible"/>
                                      </p:to>
                                    </p:set>
                                    <p:animEffect transition="in" filter="fade">
                                      <p:cBhvr>
                                        <p:cTn id="343" dur="500"/>
                                        <p:tgtEl>
                                          <p:spTgt spid="112"/>
                                        </p:tgtEl>
                                      </p:cBhvr>
                                    </p:animEffect>
                                  </p:childTnLst>
                                </p:cTn>
                              </p:par>
                            </p:childTnLst>
                          </p:cTn>
                        </p:par>
                      </p:childTnLst>
                    </p:cTn>
                  </p:par>
                  <p:par>
                    <p:cTn id="344" fill="hold">
                      <p:stCondLst>
                        <p:cond delay="indefinite"/>
                      </p:stCondLst>
                      <p:childTnLst>
                        <p:par>
                          <p:cTn id="345" fill="hold">
                            <p:stCondLst>
                              <p:cond delay="0"/>
                            </p:stCondLst>
                            <p:childTnLst>
                              <p:par>
                                <p:cTn id="346" presetID="22" presetClass="entr" presetSubtype="4" fill="hold" nodeType="clickEffect">
                                  <p:stCondLst>
                                    <p:cond delay="0"/>
                                  </p:stCondLst>
                                  <p:childTnLst>
                                    <p:set>
                                      <p:cBhvr>
                                        <p:cTn id="347" dur="1" fill="hold">
                                          <p:stCondLst>
                                            <p:cond delay="0"/>
                                          </p:stCondLst>
                                        </p:cTn>
                                        <p:tgtEl>
                                          <p:spTgt spid="99"/>
                                        </p:tgtEl>
                                        <p:attrNameLst>
                                          <p:attrName>style.visibility</p:attrName>
                                        </p:attrNameLst>
                                      </p:cBhvr>
                                      <p:to>
                                        <p:strVal val="visible"/>
                                      </p:to>
                                    </p:set>
                                    <p:animEffect transition="in" filter="wipe(down)">
                                      <p:cBhvr>
                                        <p:cTn id="348" dur="500"/>
                                        <p:tgtEl>
                                          <p:spTgt spid="99"/>
                                        </p:tgtEl>
                                      </p:cBhvr>
                                    </p:animEffect>
                                  </p:childTnLst>
                                </p:cTn>
                              </p:par>
                            </p:childTnLst>
                          </p:cTn>
                        </p:par>
                        <p:par>
                          <p:cTn id="349" fill="hold">
                            <p:stCondLst>
                              <p:cond delay="500"/>
                            </p:stCondLst>
                            <p:childTnLst>
                              <p:par>
                                <p:cTn id="350" presetID="10" presetClass="entr" presetSubtype="0" fill="hold" grpId="0" nodeType="afterEffect">
                                  <p:stCondLst>
                                    <p:cond delay="0"/>
                                  </p:stCondLst>
                                  <p:childTnLst>
                                    <p:set>
                                      <p:cBhvr>
                                        <p:cTn id="351" dur="1" fill="hold">
                                          <p:stCondLst>
                                            <p:cond delay="0"/>
                                          </p:stCondLst>
                                        </p:cTn>
                                        <p:tgtEl>
                                          <p:spTgt spid="100"/>
                                        </p:tgtEl>
                                        <p:attrNameLst>
                                          <p:attrName>style.visibility</p:attrName>
                                        </p:attrNameLst>
                                      </p:cBhvr>
                                      <p:to>
                                        <p:strVal val="visible"/>
                                      </p:to>
                                    </p:set>
                                    <p:animEffect transition="in" filter="fade">
                                      <p:cBhvr>
                                        <p:cTn id="352" dur="500"/>
                                        <p:tgtEl>
                                          <p:spTgt spid="100"/>
                                        </p:tgtEl>
                                      </p:cBhvr>
                                    </p:animEffect>
                                  </p:childTnLst>
                                </p:cTn>
                              </p:par>
                            </p:childTnLst>
                          </p:cTn>
                        </p:par>
                      </p:childTnLst>
                    </p:cTn>
                  </p:par>
                  <p:par>
                    <p:cTn id="353" fill="hold">
                      <p:stCondLst>
                        <p:cond delay="indefinite"/>
                      </p:stCondLst>
                      <p:childTnLst>
                        <p:par>
                          <p:cTn id="354" fill="hold">
                            <p:stCondLst>
                              <p:cond delay="0"/>
                            </p:stCondLst>
                            <p:childTnLst>
                              <p:par>
                                <p:cTn id="355" presetID="10" presetClass="entr" presetSubtype="0" fill="hold" grpId="0" nodeType="clickEffect">
                                  <p:stCondLst>
                                    <p:cond delay="0"/>
                                  </p:stCondLst>
                                  <p:childTnLst>
                                    <p:set>
                                      <p:cBhvr>
                                        <p:cTn id="356" dur="1" fill="hold">
                                          <p:stCondLst>
                                            <p:cond delay="0"/>
                                          </p:stCondLst>
                                        </p:cTn>
                                        <p:tgtEl>
                                          <p:spTgt spid="101"/>
                                        </p:tgtEl>
                                        <p:attrNameLst>
                                          <p:attrName>style.visibility</p:attrName>
                                        </p:attrNameLst>
                                      </p:cBhvr>
                                      <p:to>
                                        <p:strVal val="visible"/>
                                      </p:to>
                                    </p:set>
                                    <p:animEffect transition="in" filter="fade">
                                      <p:cBhvr>
                                        <p:cTn id="357" dur="500"/>
                                        <p:tgtEl>
                                          <p:spTgt spid="101"/>
                                        </p:tgtEl>
                                      </p:cBhvr>
                                    </p:animEffect>
                                  </p:childTnLst>
                                </p:cTn>
                              </p:par>
                            </p:childTnLst>
                          </p:cTn>
                        </p:par>
                      </p:childTnLst>
                    </p:cTn>
                  </p:par>
                  <p:par>
                    <p:cTn id="358" fill="hold">
                      <p:stCondLst>
                        <p:cond delay="indefinite"/>
                      </p:stCondLst>
                      <p:childTnLst>
                        <p:par>
                          <p:cTn id="359" fill="hold">
                            <p:stCondLst>
                              <p:cond delay="0"/>
                            </p:stCondLst>
                            <p:childTnLst>
                              <p:par>
                                <p:cTn id="360" presetID="22" presetClass="entr" presetSubtype="8" fill="hold" grpId="0" nodeType="clickEffect">
                                  <p:stCondLst>
                                    <p:cond delay="0"/>
                                  </p:stCondLst>
                                  <p:childTnLst>
                                    <p:set>
                                      <p:cBhvr>
                                        <p:cTn id="361" dur="1" fill="hold">
                                          <p:stCondLst>
                                            <p:cond delay="0"/>
                                          </p:stCondLst>
                                        </p:cTn>
                                        <p:tgtEl>
                                          <p:spTgt spid="115"/>
                                        </p:tgtEl>
                                        <p:attrNameLst>
                                          <p:attrName>style.visibility</p:attrName>
                                        </p:attrNameLst>
                                      </p:cBhvr>
                                      <p:to>
                                        <p:strVal val="visible"/>
                                      </p:to>
                                    </p:set>
                                    <p:animEffect transition="in" filter="wipe(left)">
                                      <p:cBhvr>
                                        <p:cTn id="362"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44" grpId="0"/>
      <p:bldP spid="47" grpId="0"/>
      <p:bldP spid="49" grpId="0"/>
      <p:bldP spid="50" grpId="0"/>
      <p:bldP spid="51" grpId="0"/>
      <p:bldP spid="52" grpId="0"/>
      <p:bldP spid="53" grpId="0"/>
      <p:bldP spid="54" grpId="0"/>
      <p:bldP spid="56" grpId="0"/>
      <p:bldP spid="57" grpId="0"/>
      <p:bldP spid="58" grpId="0"/>
      <p:bldP spid="61" grpId="0"/>
      <p:bldP spid="64" grpId="0"/>
      <p:bldP spid="65" grpId="0"/>
      <p:bldP spid="66" grpId="0"/>
      <p:bldP spid="67" grpId="0"/>
      <p:bldP spid="75" grpId="0"/>
      <p:bldP spid="79" grpId="0"/>
      <p:bldP spid="82" grpId="0"/>
      <p:bldP spid="81" grpId="0"/>
      <p:bldP spid="93" grpId="0"/>
      <p:bldP spid="94" grpId="0"/>
      <p:bldP spid="107" grpId="0"/>
      <p:bldP spid="108" grpId="0"/>
      <p:bldP spid="80" grpId="0"/>
      <p:bldP spid="109" grpId="0" animBg="1"/>
      <p:bldP spid="112" grpId="0" animBg="1"/>
      <p:bldP spid="115" grpId="0" animBg="1"/>
      <p:bldP spid="98" grpId="0"/>
      <p:bldP spid="100" grpId="0"/>
      <p:bldP spid="10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33</a:t>
            </a:fld>
            <a:endParaRPr lang="en-US" dirty="0"/>
          </a:p>
        </p:txBody>
      </p:sp>
      <p:sp>
        <p:nvSpPr>
          <p:cNvPr id="13" name="Rectangle 12"/>
          <p:cNvSpPr/>
          <p:nvPr/>
        </p:nvSpPr>
        <p:spPr>
          <a:xfrm>
            <a:off x="611560" y="1273695"/>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Two or More Phenytoin Steady-State Serum Concentrations</a:t>
            </a:r>
          </a:p>
          <a:p>
            <a:r>
              <a:rPr lang="en-US" sz="2000" b="1" dirty="0">
                <a:solidFill>
                  <a:srgbClr val="FFFF00"/>
                </a:solidFill>
              </a:rPr>
              <a:t>     at Two or More Dosage Levels Methods</a:t>
            </a:r>
          </a:p>
        </p:txBody>
      </p:sp>
      <p:sp>
        <p:nvSpPr>
          <p:cNvPr id="31" name="Rectangle 30"/>
          <p:cNvSpPr/>
          <p:nvPr/>
        </p:nvSpPr>
        <p:spPr>
          <a:xfrm>
            <a:off x="611560" y="2417983"/>
            <a:ext cx="7772400" cy="830997"/>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This method involves the arrangement of the </a:t>
            </a:r>
            <a:r>
              <a:rPr lang="en-US" sz="1600" dirty="0" err="1">
                <a:solidFill>
                  <a:schemeClr val="tx1"/>
                </a:solidFill>
              </a:rPr>
              <a:t>Michaelis-Menten</a:t>
            </a:r>
            <a:r>
              <a:rPr lang="en-US" sz="1600" dirty="0">
                <a:solidFill>
                  <a:schemeClr val="tx1"/>
                </a:solidFill>
              </a:rPr>
              <a:t> equation so that two or more maintenance doses (MD, in mg/d of phenytoin) and steady-state concentrations (</a:t>
            </a:r>
            <a:r>
              <a:rPr lang="en-US" sz="1600" dirty="0" err="1">
                <a:solidFill>
                  <a:schemeClr val="tx1"/>
                </a:solidFill>
              </a:rPr>
              <a:t>Css</a:t>
            </a:r>
            <a:r>
              <a:rPr lang="en-US" sz="1600" dirty="0">
                <a:solidFill>
                  <a:schemeClr val="tx1"/>
                </a:solidFill>
              </a:rPr>
              <a:t> in mg/L = </a:t>
            </a:r>
            <a:r>
              <a:rPr lang="en-US" sz="1600" dirty="0" err="1">
                <a:solidFill>
                  <a:schemeClr val="tx1"/>
                </a:solidFill>
              </a:rPr>
              <a:t>μg</a:t>
            </a:r>
            <a:r>
              <a:rPr lang="en-US" sz="1600" dirty="0">
                <a:solidFill>
                  <a:schemeClr val="tx1"/>
                </a:solidFill>
              </a:rPr>
              <a:t>/mL) can be used to obtain graphical solutions for </a:t>
            </a:r>
            <a:r>
              <a:rPr lang="en-US" sz="1600" dirty="0" err="1">
                <a:solidFill>
                  <a:schemeClr val="tx1"/>
                </a:solidFill>
              </a:rPr>
              <a:t>Vmax</a:t>
            </a:r>
            <a:r>
              <a:rPr lang="en-US" sz="1600" dirty="0">
                <a:solidFill>
                  <a:schemeClr val="tx1"/>
                </a:solidFill>
              </a:rPr>
              <a:t> and Km</a:t>
            </a:r>
          </a:p>
        </p:txBody>
      </p:sp>
      <p:sp>
        <p:nvSpPr>
          <p:cNvPr id="8" name="Rectangle 7"/>
          <p:cNvSpPr/>
          <p:nvPr/>
        </p:nvSpPr>
        <p:spPr>
          <a:xfrm>
            <a:off x="611560" y="203878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LUDDEN METHOD</a:t>
            </a:r>
          </a:p>
        </p:txBody>
      </p:sp>
      <mc:AlternateContent xmlns:mc="http://schemas.openxmlformats.org/markup-compatibility/2006" xmlns:a14="http://schemas.microsoft.com/office/drawing/2010/main">
        <mc:Choice Requires="a14">
          <p:sp>
            <p:nvSpPr>
              <p:cNvPr id="10" name="Rectangle 9"/>
              <p:cNvSpPr/>
              <p:nvPr/>
            </p:nvSpPr>
            <p:spPr>
              <a:xfrm>
                <a:off x="611560" y="3293985"/>
                <a:ext cx="2655295" cy="797141"/>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14:m>
                  <m:oMath xmlns:m="http://schemas.openxmlformats.org/officeDocument/2006/math">
                    <m:r>
                      <a:rPr lang="en-US" sz="2000" b="1" i="1" smtClean="0">
                        <a:solidFill>
                          <a:srgbClr val="FFFF00"/>
                        </a:solidFill>
                        <a:latin typeface="Cambria Math"/>
                        <a:ea typeface="Cambria Math" pitchFamily="18" charset="0"/>
                      </a:rPr>
                      <m:t>𝑴</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𝑫</m:t>
                    </m:r>
                    <m:r>
                      <a:rPr lang="en-US" sz="2000" b="1" i="1">
                        <a:solidFill>
                          <a:srgbClr val="FFFF00"/>
                        </a:solidFill>
                        <a:latin typeface="Cambria Math" pitchFamily="18" charset="0"/>
                        <a:ea typeface="Cambria Math" pitchFamily="18" charset="0"/>
                      </a:rPr>
                      <m:t>=</m:t>
                    </m:r>
                    <m:f>
                      <m:fPr>
                        <m:ctrlPr>
                          <a:rPr lang="en-US" sz="2000" b="1" i="1">
                            <a:solidFill>
                              <a:srgbClr val="FFFF00"/>
                            </a:solidFill>
                            <a:latin typeface="Cambria Math" panose="02040503050406030204" pitchFamily="18" charset="0"/>
                            <a:ea typeface="Cambria Math" pitchFamily="18" charset="0"/>
                          </a:rPr>
                        </m:ctrlPr>
                      </m:fPr>
                      <m:num>
                        <m:d>
                          <m:dPr>
                            <m:ctrlPr>
                              <a:rPr lang="en-US" sz="2000" b="1" i="1">
                                <a:solidFill>
                                  <a:srgbClr val="FFFF00"/>
                                </a:solidFill>
                                <a:latin typeface="Cambria Math" panose="02040503050406030204" pitchFamily="18" charset="0"/>
                                <a:ea typeface="Cambria Math" pitchFamily="18" charset="0"/>
                              </a:rPr>
                            </m:ctrlPr>
                          </m:dPr>
                          <m:e>
                            <m:r>
                              <a:rPr lang="en-US" sz="2000" b="1" i="1">
                                <a:solidFill>
                                  <a:srgbClr val="FFFF00"/>
                                </a:solidFill>
                                <a:latin typeface="Cambria Math" pitchFamily="18" charset="0"/>
                                <a:ea typeface="Cambria Math" pitchFamily="18" charset="0"/>
                              </a:rPr>
                              <m:t>𝑽</m:t>
                            </m:r>
                            <m:r>
                              <a:rPr lang="en-US" sz="2000" b="1" i="1" baseline="-25000">
                                <a:solidFill>
                                  <a:srgbClr val="FFFF00"/>
                                </a:solidFill>
                                <a:latin typeface="Cambria Math" pitchFamily="18" charset="0"/>
                                <a:ea typeface="Cambria Math" pitchFamily="18" charset="0"/>
                              </a:rPr>
                              <m:t>𝒎</m:t>
                            </m:r>
                            <m:r>
                              <a:rPr lang="en-US" sz="2000" b="1" i="1" baseline="-25000">
                                <a:solidFill>
                                  <a:srgbClr val="FFFF00"/>
                                </a:solidFill>
                                <a:latin typeface="Cambria Math"/>
                                <a:ea typeface="Cambria Math" pitchFamily="18" charset="0"/>
                              </a:rPr>
                              <m:t>𝒂𝒙</m:t>
                            </m:r>
                          </m:e>
                        </m:d>
                        <m:d>
                          <m:dPr>
                            <m:ctrlPr>
                              <a:rPr lang="en-US" sz="2000" b="1" i="1">
                                <a:solidFill>
                                  <a:srgbClr val="FFFF00"/>
                                </a:solidFill>
                                <a:latin typeface="Cambria Math" panose="02040503050406030204" pitchFamily="18" charset="0"/>
                                <a:ea typeface="Cambria Math" pitchFamily="18" charset="0"/>
                              </a:rPr>
                            </m:ctrlPr>
                          </m:dPr>
                          <m:e>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e>
                        </m:d>
                      </m:num>
                      <m:den>
                        <m:r>
                          <a:rPr lang="en-US" sz="2000" b="1" i="1">
                            <a:solidFill>
                              <a:srgbClr val="FFFF00"/>
                            </a:solidFill>
                            <a:latin typeface="Cambria Math" pitchFamily="18" charset="0"/>
                            <a:ea typeface="Cambria Math" pitchFamily="18" charset="0"/>
                          </a:rPr>
                          <m:t>𝑲𝒎</m:t>
                        </m:r>
                        <m:r>
                          <a:rPr lang="en-US" sz="2000" b="1" i="1">
                            <a:solidFill>
                              <a:srgbClr val="FFFF00"/>
                            </a:solidFill>
                            <a:latin typeface="Cambria Math" pitchFamily="18" charset="0"/>
                            <a:ea typeface="Cambria Math" pitchFamily="18" charset="0"/>
                          </a:rPr>
                          <m:t>+</m:t>
                        </m:r>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den>
                    </m:f>
                  </m:oMath>
                </a14:m>
                <a:r>
                  <a:rPr lang="en-US" sz="1600" dirty="0">
                    <a:solidFill>
                      <a:schemeClr val="tx1"/>
                    </a:solidFill>
                  </a:rPr>
                  <a:t> </a:t>
                </a:r>
              </a:p>
              <a:p>
                <a:endParaRPr lang="en-US" sz="1600" dirty="0">
                  <a:solidFill>
                    <a:srgbClr val="FFFF00"/>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611560" y="3293985"/>
                <a:ext cx="2655295" cy="797141"/>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2" name="Right Arrow 1"/>
          <p:cNvSpPr/>
          <p:nvPr/>
        </p:nvSpPr>
        <p:spPr>
          <a:xfrm>
            <a:off x="3311860" y="3429000"/>
            <a:ext cx="720080" cy="579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12" name="Rectangle 11"/>
              <p:cNvSpPr/>
              <p:nvPr/>
            </p:nvSpPr>
            <p:spPr>
              <a:xfrm>
                <a:off x="4076945" y="3293985"/>
                <a:ext cx="3555395" cy="797141"/>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1600" dirty="0">
                    <a:solidFill>
                      <a:schemeClr val="tx1"/>
                    </a:solidFill>
                  </a:rPr>
                  <a:t> </a:t>
                </a:r>
                <a14:m>
                  <m:oMath xmlns:m="http://schemas.openxmlformats.org/officeDocument/2006/math">
                    <m:r>
                      <a:rPr lang="en-US" sz="2000" b="1" i="1" smtClean="0">
                        <a:solidFill>
                          <a:srgbClr val="FFFF00"/>
                        </a:solidFill>
                        <a:latin typeface="Cambria Math"/>
                        <a:ea typeface="Cambria Math" pitchFamily="18" charset="0"/>
                      </a:rPr>
                      <m:t>𝑴</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𝑫</m:t>
                    </m:r>
                    <m:r>
                      <a:rPr lang="en-US" sz="2000" b="1" i="1" smtClean="0">
                        <a:solidFill>
                          <a:srgbClr val="FFFF00"/>
                        </a:solidFill>
                        <a:latin typeface="Cambria Math"/>
                        <a:ea typeface="Cambria Math" pitchFamily="18" charset="0"/>
                      </a:rPr>
                      <m:t>/</m:t>
                    </m:r>
                    <m:d>
                      <m:dPr>
                        <m:ctrlPr>
                          <a:rPr lang="en-US" sz="2000" b="1" i="1">
                            <a:solidFill>
                              <a:srgbClr val="FFFF00"/>
                            </a:solidFill>
                            <a:latin typeface="Cambria Math" panose="02040503050406030204" pitchFamily="18" charset="0"/>
                            <a:ea typeface="Cambria Math" pitchFamily="18" charset="0"/>
                          </a:rPr>
                        </m:ctrlPr>
                      </m:dPr>
                      <m:e>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e>
                    </m:d>
                    <m:r>
                      <a:rPr lang="en-US" sz="2000" b="1" i="1">
                        <a:solidFill>
                          <a:srgbClr val="FFFF00"/>
                        </a:solidFill>
                        <a:latin typeface="Cambria Math" pitchFamily="18" charset="0"/>
                        <a:ea typeface="Cambria Math" pitchFamily="18" charset="0"/>
                      </a:rPr>
                      <m:t>=</m:t>
                    </m:r>
                    <m:f>
                      <m:fPr>
                        <m:ctrlPr>
                          <a:rPr lang="en-US" sz="2000" b="1" i="1">
                            <a:solidFill>
                              <a:srgbClr val="FFFF00"/>
                            </a:solidFill>
                            <a:latin typeface="Cambria Math" panose="02040503050406030204" pitchFamily="18" charset="0"/>
                            <a:ea typeface="Cambria Math" pitchFamily="18" charset="0"/>
                          </a:rPr>
                        </m:ctrlPr>
                      </m:fPr>
                      <m:num>
                        <m:d>
                          <m:dPr>
                            <m:ctrlPr>
                              <a:rPr lang="en-US" sz="2000" b="1" i="1">
                                <a:solidFill>
                                  <a:srgbClr val="FFFF00"/>
                                </a:solidFill>
                                <a:latin typeface="Cambria Math" panose="02040503050406030204" pitchFamily="18" charset="0"/>
                                <a:ea typeface="Cambria Math" pitchFamily="18" charset="0"/>
                              </a:rPr>
                            </m:ctrlPr>
                          </m:dPr>
                          <m:e>
                            <m:r>
                              <a:rPr lang="en-US" sz="2000" b="1" i="1">
                                <a:solidFill>
                                  <a:srgbClr val="FFFF00"/>
                                </a:solidFill>
                                <a:latin typeface="Cambria Math" pitchFamily="18" charset="0"/>
                                <a:ea typeface="Cambria Math" pitchFamily="18" charset="0"/>
                              </a:rPr>
                              <m:t>𝑽</m:t>
                            </m:r>
                            <m:r>
                              <a:rPr lang="en-US" sz="2000" b="1" i="1" baseline="-25000">
                                <a:solidFill>
                                  <a:srgbClr val="FFFF00"/>
                                </a:solidFill>
                                <a:latin typeface="Cambria Math" pitchFamily="18" charset="0"/>
                                <a:ea typeface="Cambria Math" pitchFamily="18" charset="0"/>
                              </a:rPr>
                              <m:t>𝒎</m:t>
                            </m:r>
                            <m:r>
                              <a:rPr lang="en-US" sz="2000" b="1" i="1" baseline="-25000">
                                <a:solidFill>
                                  <a:srgbClr val="FFFF00"/>
                                </a:solidFill>
                                <a:latin typeface="Cambria Math"/>
                                <a:ea typeface="Cambria Math" pitchFamily="18" charset="0"/>
                              </a:rPr>
                              <m:t>𝒂𝒙</m:t>
                            </m:r>
                          </m:e>
                        </m:d>
                      </m:num>
                      <m:den>
                        <m:r>
                          <a:rPr lang="en-US" sz="2000" b="1" i="1">
                            <a:solidFill>
                              <a:srgbClr val="FFFF00"/>
                            </a:solidFill>
                            <a:latin typeface="Cambria Math" pitchFamily="18" charset="0"/>
                            <a:ea typeface="Cambria Math" pitchFamily="18" charset="0"/>
                          </a:rPr>
                          <m:t>𝑲𝒎</m:t>
                        </m:r>
                        <m:r>
                          <a:rPr lang="en-US" sz="2000" b="1" i="1">
                            <a:solidFill>
                              <a:srgbClr val="FFFF00"/>
                            </a:solidFill>
                            <a:latin typeface="Cambria Math" pitchFamily="18" charset="0"/>
                            <a:ea typeface="Cambria Math" pitchFamily="18" charset="0"/>
                          </a:rPr>
                          <m:t>+</m:t>
                        </m:r>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den>
                    </m:f>
                  </m:oMath>
                </a14:m>
                <a:r>
                  <a:rPr lang="en-US" sz="1600" dirty="0">
                    <a:solidFill>
                      <a:schemeClr val="tx1"/>
                    </a:solidFill>
                  </a:rPr>
                  <a:t> </a:t>
                </a:r>
              </a:p>
              <a:p>
                <a:endParaRPr lang="en-US" sz="1600" dirty="0">
                  <a:solidFill>
                    <a:srgbClr val="FFFF00"/>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4076945" y="3293985"/>
                <a:ext cx="3555395" cy="797141"/>
              </a:xfrm>
              <a:prstGeom prst="rect">
                <a:avLst/>
              </a:prstGeom>
              <a:blipFill rotWithShape="1">
                <a:blip r:embed="rId3"/>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14" name="Right Arrow 13"/>
          <p:cNvSpPr/>
          <p:nvPr/>
        </p:nvSpPr>
        <p:spPr>
          <a:xfrm>
            <a:off x="7722350" y="3383995"/>
            <a:ext cx="720080" cy="579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15" name="Rectangle 14"/>
              <p:cNvSpPr/>
              <p:nvPr/>
            </p:nvSpPr>
            <p:spPr>
              <a:xfrm>
                <a:off x="611561" y="4149080"/>
                <a:ext cx="2070230" cy="797141"/>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14:m>
                  <m:oMath xmlns:m="http://schemas.openxmlformats.org/officeDocument/2006/math">
                    <m:r>
                      <a:rPr lang="en-US" sz="2000" b="1" i="1" smtClean="0">
                        <a:solidFill>
                          <a:srgbClr val="FFFF00"/>
                        </a:solidFill>
                        <a:latin typeface="Cambria Math"/>
                        <a:ea typeface="Cambria Math" pitchFamily="18" charset="0"/>
                      </a:rPr>
                      <m:t>𝑪𝒍</m:t>
                    </m:r>
                    <m:r>
                      <a:rPr lang="en-US" sz="2000" b="1" i="1">
                        <a:solidFill>
                          <a:srgbClr val="FFFF00"/>
                        </a:solidFill>
                        <a:latin typeface="Cambria Math" pitchFamily="18" charset="0"/>
                        <a:ea typeface="Cambria Math" pitchFamily="18" charset="0"/>
                      </a:rPr>
                      <m:t>=</m:t>
                    </m:r>
                    <m:f>
                      <m:fPr>
                        <m:ctrlPr>
                          <a:rPr lang="en-US" sz="2000" b="1" i="1">
                            <a:solidFill>
                              <a:srgbClr val="FFFF00"/>
                            </a:solidFill>
                            <a:latin typeface="Cambria Math" panose="02040503050406030204" pitchFamily="18" charset="0"/>
                            <a:ea typeface="Cambria Math" pitchFamily="18" charset="0"/>
                          </a:rPr>
                        </m:ctrlPr>
                      </m:fPr>
                      <m:num>
                        <m:d>
                          <m:dPr>
                            <m:ctrlPr>
                              <a:rPr lang="en-US" sz="2000" b="1" i="1">
                                <a:solidFill>
                                  <a:srgbClr val="FFFF00"/>
                                </a:solidFill>
                                <a:latin typeface="Cambria Math" panose="02040503050406030204" pitchFamily="18" charset="0"/>
                                <a:ea typeface="Cambria Math" pitchFamily="18" charset="0"/>
                              </a:rPr>
                            </m:ctrlPr>
                          </m:dPr>
                          <m:e>
                            <m:r>
                              <a:rPr lang="en-US" sz="2000" b="1" i="1">
                                <a:solidFill>
                                  <a:srgbClr val="FFFF00"/>
                                </a:solidFill>
                                <a:latin typeface="Cambria Math" pitchFamily="18" charset="0"/>
                                <a:ea typeface="Cambria Math" pitchFamily="18" charset="0"/>
                              </a:rPr>
                              <m:t>𝑽</m:t>
                            </m:r>
                            <m:r>
                              <a:rPr lang="en-US" sz="2000" b="1" i="1" baseline="-25000">
                                <a:solidFill>
                                  <a:srgbClr val="FFFF00"/>
                                </a:solidFill>
                                <a:latin typeface="Cambria Math" pitchFamily="18" charset="0"/>
                                <a:ea typeface="Cambria Math" pitchFamily="18" charset="0"/>
                              </a:rPr>
                              <m:t>𝒎</m:t>
                            </m:r>
                            <m:r>
                              <a:rPr lang="en-US" sz="2000" b="1" i="1" baseline="-25000">
                                <a:solidFill>
                                  <a:srgbClr val="FFFF00"/>
                                </a:solidFill>
                                <a:latin typeface="Cambria Math"/>
                                <a:ea typeface="Cambria Math" pitchFamily="18" charset="0"/>
                              </a:rPr>
                              <m:t>𝒂𝒙</m:t>
                            </m:r>
                          </m:e>
                        </m:d>
                      </m:num>
                      <m:den>
                        <m:r>
                          <a:rPr lang="en-US" sz="2000" b="1" i="1">
                            <a:solidFill>
                              <a:srgbClr val="FFFF00"/>
                            </a:solidFill>
                            <a:latin typeface="Cambria Math" pitchFamily="18" charset="0"/>
                            <a:ea typeface="Cambria Math" pitchFamily="18" charset="0"/>
                          </a:rPr>
                          <m:t>𝑲𝒎</m:t>
                        </m:r>
                        <m:r>
                          <a:rPr lang="en-US" sz="2000" b="1" i="1">
                            <a:solidFill>
                              <a:srgbClr val="FFFF00"/>
                            </a:solidFill>
                            <a:latin typeface="Cambria Math" pitchFamily="18" charset="0"/>
                            <a:ea typeface="Cambria Math" pitchFamily="18" charset="0"/>
                          </a:rPr>
                          <m:t>+</m:t>
                        </m:r>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den>
                    </m:f>
                  </m:oMath>
                </a14:m>
                <a:r>
                  <a:rPr lang="en-US" sz="1600" dirty="0">
                    <a:solidFill>
                      <a:schemeClr val="tx1"/>
                    </a:solidFill>
                  </a:rPr>
                  <a:t> </a:t>
                </a:r>
              </a:p>
              <a:p>
                <a:endParaRPr lang="en-US" sz="1600" dirty="0">
                  <a:solidFill>
                    <a:srgbClr val="FFFF00"/>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611561" y="4149080"/>
                <a:ext cx="2070230" cy="797141"/>
              </a:xfrm>
              <a:prstGeom prst="rect">
                <a:avLst/>
              </a:prstGeom>
              <a:blipFill rotWithShape="1">
                <a:blip r:embed="rId4"/>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16" name="Right Arrow 15"/>
          <p:cNvSpPr/>
          <p:nvPr/>
        </p:nvSpPr>
        <p:spPr>
          <a:xfrm>
            <a:off x="2771800" y="4199515"/>
            <a:ext cx="720080" cy="579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17" name="Rectangle 16"/>
              <p:cNvSpPr/>
              <p:nvPr/>
            </p:nvSpPr>
            <p:spPr>
              <a:xfrm>
                <a:off x="3581889" y="4194085"/>
                <a:ext cx="4050451" cy="63921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1600" dirty="0">
                    <a:solidFill>
                      <a:schemeClr val="tx1"/>
                    </a:solidFill>
                  </a:rPr>
                  <a:t> </a:t>
                </a:r>
                <a14:m>
                  <m:oMath xmlns:m="http://schemas.openxmlformats.org/officeDocument/2006/math">
                    <m:r>
                      <a:rPr lang="en-US" sz="2000" b="1" i="1" smtClean="0">
                        <a:solidFill>
                          <a:srgbClr val="FFFF00"/>
                        </a:solidFill>
                        <a:latin typeface="Cambria Math"/>
                        <a:ea typeface="Cambria Math" pitchFamily="18" charset="0"/>
                      </a:rPr>
                      <m:t>𝑪𝒍</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𝑲𝒎</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𝑪𝒍</m:t>
                    </m:r>
                    <m:r>
                      <a:rPr lang="en-US" sz="2000" b="1" i="1" smtClean="0">
                        <a:solidFill>
                          <a:srgbClr val="FFFF00"/>
                        </a:solidFill>
                        <a:latin typeface="Cambria Math"/>
                        <a:ea typeface="Cambria Math" pitchFamily="18" charset="0"/>
                      </a:rPr>
                      <m:t>.</m:t>
                    </m:r>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r>
                      <a:rPr lang="en-US" sz="2000" b="1" i="1" smtClean="0">
                        <a:solidFill>
                          <a:srgbClr val="FFFF00"/>
                        </a:solidFill>
                        <a:latin typeface="Cambria Math" pitchFamily="18" charset="0"/>
                        <a:ea typeface="Cambria Math" pitchFamily="18" charset="0"/>
                      </a:rPr>
                      <m:t>=</m:t>
                    </m:r>
                    <m:r>
                      <a:rPr lang="en-US" sz="2000" b="1" i="1" smtClean="0">
                        <a:solidFill>
                          <a:srgbClr val="FFFF00"/>
                        </a:solidFill>
                        <a:latin typeface="Cambria Math"/>
                        <a:ea typeface="Cambria Math" pitchFamily="18" charset="0"/>
                      </a:rPr>
                      <m:t>𝑽</m:t>
                    </m:r>
                    <m:r>
                      <a:rPr lang="en-US" sz="2000" b="1" i="1" baseline="-25000" smtClean="0">
                        <a:solidFill>
                          <a:srgbClr val="FFFF00"/>
                        </a:solidFill>
                        <a:latin typeface="Cambria Math"/>
                        <a:ea typeface="Cambria Math" pitchFamily="18" charset="0"/>
                      </a:rPr>
                      <m:t>𝒎𝒂𝒙</m:t>
                    </m:r>
                  </m:oMath>
                </a14:m>
                <a:endParaRPr lang="en-US" sz="1600" baseline="-25000" dirty="0">
                  <a:solidFill>
                    <a:schemeClr val="tx1"/>
                  </a:solidFill>
                </a:endParaRPr>
              </a:p>
              <a:p>
                <a:endParaRPr lang="en-US" sz="1600" dirty="0">
                  <a:solidFill>
                    <a:srgbClr val="FFFF00"/>
                  </a:solidFill>
                </a:endParaRPr>
              </a:p>
            </p:txBody>
          </p:sp>
        </mc:Choice>
        <mc:Fallback xmlns="">
          <p:sp>
            <p:nvSpPr>
              <p:cNvPr id="17" name="Rectangle 16"/>
              <p:cNvSpPr>
                <a:spLocks noRot="1" noChangeAspect="1" noMove="1" noResize="1" noEditPoints="1" noAdjustHandles="1" noChangeArrowheads="1" noChangeShapeType="1" noTextEdit="1"/>
              </p:cNvSpPr>
              <p:nvPr/>
            </p:nvSpPr>
            <p:spPr>
              <a:xfrm>
                <a:off x="3581889" y="4194085"/>
                <a:ext cx="4050451" cy="639214"/>
              </a:xfrm>
              <a:prstGeom prst="rect">
                <a:avLst/>
              </a:prstGeom>
              <a:blipFill rotWithShape="1">
                <a:blip r:embed="rId5"/>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18" name="Right Arrow 17"/>
          <p:cNvSpPr/>
          <p:nvPr/>
        </p:nvSpPr>
        <p:spPr>
          <a:xfrm>
            <a:off x="7722350" y="4239090"/>
            <a:ext cx="720080" cy="579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19" name="Rectangle 18"/>
              <p:cNvSpPr/>
              <p:nvPr/>
            </p:nvSpPr>
            <p:spPr>
              <a:xfrm>
                <a:off x="611561" y="4995031"/>
                <a:ext cx="3060339"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1600" dirty="0">
                    <a:solidFill>
                      <a:schemeClr val="tx1"/>
                    </a:solidFill>
                  </a:rPr>
                  <a:t> </a:t>
                </a:r>
                <a14:m>
                  <m:oMath xmlns:m="http://schemas.openxmlformats.org/officeDocument/2006/math">
                    <m:r>
                      <a:rPr lang="en-US" sz="2000" b="1" i="1" smtClean="0">
                        <a:solidFill>
                          <a:srgbClr val="FFFF00"/>
                        </a:solidFill>
                        <a:latin typeface="Cambria Math"/>
                        <a:ea typeface="Cambria Math" pitchFamily="18" charset="0"/>
                      </a:rPr>
                      <m:t>𝑪𝒍</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𝑲𝒎</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𝑴</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𝑫</m:t>
                    </m:r>
                    <m:r>
                      <a:rPr lang="en-US" sz="2000" b="1" i="1" smtClean="0">
                        <a:solidFill>
                          <a:srgbClr val="FFFF00"/>
                        </a:solidFill>
                        <a:latin typeface="Cambria Math" pitchFamily="18" charset="0"/>
                        <a:ea typeface="Cambria Math" pitchFamily="18" charset="0"/>
                      </a:rPr>
                      <m:t>=</m:t>
                    </m:r>
                    <m:r>
                      <a:rPr lang="en-US" sz="2000" b="1" i="1" smtClean="0">
                        <a:solidFill>
                          <a:srgbClr val="FFFF00"/>
                        </a:solidFill>
                        <a:latin typeface="Cambria Math"/>
                        <a:ea typeface="Cambria Math" pitchFamily="18" charset="0"/>
                      </a:rPr>
                      <m:t>𝑽</m:t>
                    </m:r>
                    <m:r>
                      <a:rPr lang="en-US" sz="2000" b="1" i="1" baseline="-25000" smtClean="0">
                        <a:solidFill>
                          <a:srgbClr val="FFFF00"/>
                        </a:solidFill>
                        <a:latin typeface="Cambria Math"/>
                        <a:ea typeface="Cambria Math" pitchFamily="18" charset="0"/>
                      </a:rPr>
                      <m:t>𝒎𝒂𝒙</m:t>
                    </m:r>
                  </m:oMath>
                </a14:m>
                <a:endParaRPr lang="en-US" sz="1600" dirty="0">
                  <a:solidFill>
                    <a:srgbClr val="FFFF00"/>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611561" y="4995031"/>
                <a:ext cx="3060339" cy="400110"/>
              </a:xfrm>
              <a:prstGeom prst="rect">
                <a:avLst/>
              </a:prstGeom>
              <a:blipFill rotWithShape="1">
                <a:blip r:embed="rId6"/>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20" name="Right Arrow 19"/>
          <p:cNvSpPr/>
          <p:nvPr/>
        </p:nvSpPr>
        <p:spPr>
          <a:xfrm>
            <a:off x="3761910" y="4914165"/>
            <a:ext cx="720080" cy="579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21" name="Rectangle 20"/>
              <p:cNvSpPr/>
              <p:nvPr/>
            </p:nvSpPr>
            <p:spPr>
              <a:xfrm>
                <a:off x="4526996" y="5004175"/>
                <a:ext cx="3060339"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FFFF00"/>
                          </a:solidFill>
                          <a:latin typeface="Cambria Math"/>
                          <a:ea typeface="Cambria Math" pitchFamily="18" charset="0"/>
                        </a:rPr>
                        <m:t>𝑴</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𝑫</m:t>
                      </m:r>
                      <m:r>
                        <a:rPr lang="en-US" sz="2000" b="1" i="1" smtClean="0">
                          <a:solidFill>
                            <a:srgbClr val="FFFF00"/>
                          </a:solidFill>
                          <a:latin typeface="Cambria Math" pitchFamily="18" charset="0"/>
                          <a:ea typeface="Cambria Math" pitchFamily="18" charset="0"/>
                        </a:rPr>
                        <m:t>=</m:t>
                      </m:r>
                      <m:r>
                        <a:rPr lang="en-US" sz="2000" b="1" i="1" smtClean="0">
                          <a:solidFill>
                            <a:srgbClr val="FFFF00"/>
                          </a:solidFill>
                          <a:latin typeface="Cambria Math"/>
                          <a:ea typeface="Cambria Math" pitchFamily="18" charset="0"/>
                        </a:rPr>
                        <m:t>−</m:t>
                      </m:r>
                      <m:r>
                        <a:rPr lang="en-US" sz="2000" b="1" i="1">
                          <a:solidFill>
                            <a:srgbClr val="FFFF00"/>
                          </a:solidFill>
                          <a:latin typeface="Cambria Math"/>
                          <a:ea typeface="Cambria Math" pitchFamily="18" charset="0"/>
                        </a:rPr>
                        <m:t>𝑪𝒍</m:t>
                      </m:r>
                      <m:r>
                        <a:rPr lang="en-US" sz="2000" b="1" i="1">
                          <a:solidFill>
                            <a:srgbClr val="FFFF00"/>
                          </a:solidFill>
                          <a:latin typeface="Cambria Math"/>
                          <a:ea typeface="Cambria Math" pitchFamily="18" charset="0"/>
                        </a:rPr>
                        <m:t>.</m:t>
                      </m:r>
                      <m:r>
                        <a:rPr lang="en-US" sz="2000" b="1" i="1">
                          <a:solidFill>
                            <a:srgbClr val="FFFF00"/>
                          </a:solidFill>
                          <a:latin typeface="Cambria Math"/>
                          <a:ea typeface="Cambria Math" pitchFamily="18" charset="0"/>
                        </a:rPr>
                        <m:t>𝑲𝒎</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𝑽𝒎𝒂𝒙</m:t>
                      </m:r>
                    </m:oMath>
                  </m:oMathPara>
                </a14:m>
                <a:endParaRPr lang="en-US" sz="1600" dirty="0">
                  <a:solidFill>
                    <a:srgbClr val="FFFF00"/>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4526996" y="5004175"/>
                <a:ext cx="3060339" cy="400110"/>
              </a:xfrm>
              <a:prstGeom prst="rect">
                <a:avLst/>
              </a:prstGeom>
              <a:blipFill rotWithShape="1">
                <a:blip r:embed="rId7"/>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22" name="Right Arrow 21"/>
          <p:cNvSpPr/>
          <p:nvPr/>
        </p:nvSpPr>
        <p:spPr>
          <a:xfrm>
            <a:off x="7677345" y="4959170"/>
            <a:ext cx="720080" cy="579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23" name="Rectangle 22"/>
              <p:cNvSpPr/>
              <p:nvPr/>
            </p:nvSpPr>
            <p:spPr>
              <a:xfrm>
                <a:off x="656565" y="5454225"/>
                <a:ext cx="567063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FFFF00"/>
                          </a:solidFill>
                          <a:latin typeface="Cambria Math"/>
                          <a:ea typeface="Cambria Math" pitchFamily="18" charset="0"/>
                        </a:rPr>
                        <m:t>𝑴</m:t>
                      </m:r>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𝑫</m:t>
                      </m:r>
                      <m:r>
                        <a:rPr lang="en-US" sz="2000" b="1" i="1" smtClean="0">
                          <a:solidFill>
                            <a:srgbClr val="FFFF00"/>
                          </a:solidFill>
                          <a:latin typeface="Cambria Math" pitchFamily="18" charset="0"/>
                          <a:ea typeface="Cambria Math" pitchFamily="18" charset="0"/>
                        </a:rPr>
                        <m:t>=</m:t>
                      </m:r>
                      <m:r>
                        <a:rPr lang="en-US" sz="2000" b="1" i="1" smtClean="0">
                          <a:solidFill>
                            <a:srgbClr val="FFFF00"/>
                          </a:solidFill>
                          <a:latin typeface="Cambria Math"/>
                          <a:ea typeface="Cambria Math" pitchFamily="18" charset="0"/>
                        </a:rPr>
                        <m:t>−</m:t>
                      </m:r>
                      <m:r>
                        <a:rPr lang="en-US" sz="2000" b="1" i="1">
                          <a:solidFill>
                            <a:srgbClr val="FFFF00"/>
                          </a:solidFill>
                          <a:latin typeface="Cambria Math"/>
                          <a:ea typeface="Cambria Math" pitchFamily="18" charset="0"/>
                        </a:rPr>
                        <m:t>𝑲𝒎</m:t>
                      </m:r>
                      <m:r>
                        <a:rPr lang="en-US" sz="2000" b="1" i="1" smtClean="0">
                          <a:solidFill>
                            <a:srgbClr val="FFFF00"/>
                          </a:solidFill>
                          <a:latin typeface="Cambria Math"/>
                          <a:ea typeface="Cambria Math" pitchFamily="18" charset="0"/>
                        </a:rPr>
                        <m:t>.[</m:t>
                      </m:r>
                      <m:r>
                        <a:rPr lang="en-US" sz="2000" b="1" i="1">
                          <a:solidFill>
                            <a:srgbClr val="FFFF00"/>
                          </a:solidFill>
                          <a:latin typeface="Cambria Math"/>
                          <a:ea typeface="Cambria Math" pitchFamily="18" charset="0"/>
                        </a:rPr>
                        <m:t>𝑴</m:t>
                      </m:r>
                      <m:r>
                        <a:rPr lang="en-US" sz="2000" b="1" i="1">
                          <a:solidFill>
                            <a:srgbClr val="FFFF00"/>
                          </a:solidFill>
                          <a:latin typeface="Cambria Math"/>
                          <a:ea typeface="Cambria Math" pitchFamily="18" charset="0"/>
                        </a:rPr>
                        <m:t>.</m:t>
                      </m:r>
                      <m:r>
                        <a:rPr lang="en-US" sz="2000" b="1" i="1">
                          <a:solidFill>
                            <a:srgbClr val="FFFF00"/>
                          </a:solidFill>
                          <a:latin typeface="Cambria Math"/>
                          <a:ea typeface="Cambria Math" pitchFamily="18" charset="0"/>
                        </a:rPr>
                        <m:t>𝑫</m:t>
                      </m:r>
                      <m:r>
                        <a:rPr lang="en-US" sz="2000" b="1" i="1">
                          <a:solidFill>
                            <a:srgbClr val="FFFF00"/>
                          </a:solidFill>
                          <a:latin typeface="Cambria Math"/>
                          <a:ea typeface="Cambria Math" pitchFamily="18" charset="0"/>
                        </a:rPr>
                        <m:t>/</m:t>
                      </m:r>
                      <m:d>
                        <m:dPr>
                          <m:ctrlPr>
                            <a:rPr lang="en-US" sz="2000" b="1" i="1" smtClean="0">
                              <a:solidFill>
                                <a:srgbClr val="FFFF00"/>
                              </a:solidFill>
                              <a:latin typeface="Cambria Math" panose="02040503050406030204" pitchFamily="18" charset="0"/>
                              <a:ea typeface="Cambria Math" pitchFamily="18" charset="0"/>
                            </a:rPr>
                          </m:ctrlPr>
                        </m:dPr>
                        <m:e>
                          <m:r>
                            <a:rPr lang="en-US" sz="2000" b="1" i="1">
                              <a:solidFill>
                                <a:srgbClr val="FFFF00"/>
                              </a:solidFill>
                              <a:latin typeface="Cambria Math"/>
                              <a:ea typeface="Cambria Math" pitchFamily="18" charset="0"/>
                            </a:rPr>
                            <m:t>𝑪</m:t>
                          </m:r>
                          <m:r>
                            <a:rPr lang="en-US" sz="2000" b="1" i="1" baseline="-25000">
                              <a:solidFill>
                                <a:srgbClr val="FFFF00"/>
                              </a:solidFill>
                              <a:latin typeface="Cambria Math"/>
                              <a:ea typeface="Cambria Math" pitchFamily="18" charset="0"/>
                            </a:rPr>
                            <m:t>𝑺</m:t>
                          </m:r>
                          <m:r>
                            <a:rPr lang="en-US" sz="2000" b="1" i="1" baseline="-25000">
                              <a:solidFill>
                                <a:srgbClr val="FFFF00"/>
                              </a:solidFill>
                              <a:latin typeface="Cambria Math" pitchFamily="18" charset="0"/>
                              <a:ea typeface="Cambria Math" pitchFamily="18" charset="0"/>
                            </a:rPr>
                            <m:t>𝑺</m:t>
                          </m:r>
                          <m:r>
                            <a:rPr lang="en-US" sz="2000" b="1" i="1" baseline="-25000">
                              <a:solidFill>
                                <a:srgbClr val="FFFF00"/>
                              </a:solidFill>
                              <a:latin typeface="Cambria Math"/>
                              <a:ea typeface="Cambria Math" pitchFamily="18" charset="0"/>
                            </a:rPr>
                            <m:t> </m:t>
                          </m:r>
                          <m:r>
                            <a:rPr lang="en-US" sz="2000" b="1" i="1" baseline="-25000">
                              <a:solidFill>
                                <a:srgbClr val="FFFF00"/>
                              </a:solidFill>
                              <a:latin typeface="Cambria Math"/>
                              <a:ea typeface="Cambria Math" pitchFamily="18" charset="0"/>
                            </a:rPr>
                            <m:t>𝒂𝒗𝒆</m:t>
                          </m:r>
                        </m:e>
                      </m:d>
                      <m:r>
                        <a:rPr lang="en-US" sz="2000" b="1" i="1" smtClean="0">
                          <a:solidFill>
                            <a:srgbClr val="FFFF00"/>
                          </a:solidFill>
                          <a:latin typeface="Cambria Math"/>
                          <a:ea typeface="Cambria Math" pitchFamily="18" charset="0"/>
                        </a:rPr>
                        <m:t>]+</m:t>
                      </m:r>
                      <m:r>
                        <a:rPr lang="en-US" sz="2000" b="1" i="1" smtClean="0">
                          <a:solidFill>
                            <a:srgbClr val="FFFF00"/>
                          </a:solidFill>
                          <a:latin typeface="Cambria Math"/>
                          <a:ea typeface="Cambria Math" pitchFamily="18" charset="0"/>
                        </a:rPr>
                        <m:t>𝑽𝒎𝒂𝒙</m:t>
                      </m:r>
                    </m:oMath>
                  </m:oMathPara>
                </a14:m>
                <a:endParaRPr lang="en-US" sz="1600" dirty="0">
                  <a:solidFill>
                    <a:srgbClr val="FFFF00"/>
                  </a:solidFill>
                </a:endParaRPr>
              </a:p>
            </p:txBody>
          </p:sp>
        </mc:Choice>
        <mc:Fallback xmlns="">
          <p:sp>
            <p:nvSpPr>
              <p:cNvPr id="23" name="Rectangle 22"/>
              <p:cNvSpPr>
                <a:spLocks noRot="1" noChangeAspect="1" noMove="1" noResize="1" noEditPoints="1" noAdjustHandles="1" noChangeArrowheads="1" noChangeShapeType="1" noTextEdit="1"/>
              </p:cNvSpPr>
              <p:nvPr/>
            </p:nvSpPr>
            <p:spPr>
              <a:xfrm>
                <a:off x="656565" y="5454225"/>
                <a:ext cx="5670630" cy="400110"/>
              </a:xfrm>
              <a:prstGeom prst="rect">
                <a:avLst/>
              </a:prstGeom>
              <a:blipFill rotWithShape="1">
                <a:blip r:embed="rId8"/>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656565" y="5909210"/>
                <a:ext cx="567063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FFFF00"/>
                          </a:solidFill>
                          <a:latin typeface="Cambria Math"/>
                          <a:ea typeface="Cambria Math" pitchFamily="18" charset="0"/>
                        </a:rPr>
                        <m:t>𝒀</m:t>
                      </m:r>
                      <m:r>
                        <a:rPr lang="en-US" sz="2000" b="1" i="1" smtClean="0">
                          <a:solidFill>
                            <a:srgbClr val="FFFF00"/>
                          </a:solidFill>
                          <a:latin typeface="Cambria Math"/>
                          <a:ea typeface="Cambria Math" pitchFamily="18" charset="0"/>
                        </a:rPr>
                        <m:t>    =</m:t>
                      </m:r>
                      <m:r>
                        <a:rPr lang="en-US" sz="2000" b="1" i="1">
                          <a:solidFill>
                            <a:srgbClr val="FFFF00"/>
                          </a:solidFill>
                          <a:latin typeface="Cambria Math"/>
                          <a:ea typeface="Cambria Math" pitchFamily="18" charset="0"/>
                        </a:rPr>
                        <m:t>𝒎</m:t>
                      </m:r>
                      <m:r>
                        <a:rPr lang="en-US" sz="2000" b="1" i="1" smtClean="0">
                          <a:solidFill>
                            <a:srgbClr val="FFFF00"/>
                          </a:solidFill>
                          <a:latin typeface="Cambria Math"/>
                          <a:ea typeface="Cambria Math" pitchFamily="18" charset="0"/>
                        </a:rPr>
                        <m:t>.                      </m:t>
                      </m:r>
                      <m:r>
                        <a:rPr lang="en-US" sz="2000" b="1" i="1" smtClean="0">
                          <a:solidFill>
                            <a:srgbClr val="FFFF00"/>
                          </a:solidFill>
                          <a:latin typeface="Cambria Math"/>
                          <a:ea typeface="Cambria Math" pitchFamily="18" charset="0"/>
                        </a:rPr>
                        <m:t>𝑿</m:t>
                      </m:r>
                      <m:r>
                        <a:rPr lang="en-US" sz="2000" b="1" i="1" smtClean="0">
                          <a:solidFill>
                            <a:srgbClr val="FFFF00"/>
                          </a:solidFill>
                          <a:latin typeface="Cambria Math"/>
                          <a:ea typeface="Cambria Math" pitchFamily="18" charset="0"/>
                        </a:rPr>
                        <m:t>         +    </m:t>
                      </m:r>
                      <m:r>
                        <a:rPr lang="en-US" sz="2000" b="1" i="1" smtClean="0">
                          <a:solidFill>
                            <a:srgbClr val="FFFF00"/>
                          </a:solidFill>
                          <a:latin typeface="Cambria Math"/>
                          <a:ea typeface="Cambria Math" pitchFamily="18" charset="0"/>
                        </a:rPr>
                        <m:t>𝒃</m:t>
                      </m:r>
                    </m:oMath>
                  </m:oMathPara>
                </a14:m>
                <a:endParaRPr lang="en-US" sz="1600" dirty="0">
                  <a:solidFill>
                    <a:srgbClr val="FFFF00"/>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656565" y="5909210"/>
                <a:ext cx="5670630" cy="400110"/>
              </a:xfrm>
              <a:prstGeom prst="rect">
                <a:avLst/>
              </a:prstGeom>
              <a:blipFill rotWithShape="1">
                <a:blip r:embed="rId9"/>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25962031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000"/>
                                        <p:tgtEl>
                                          <p:spTgt spid="19"/>
                                        </p:tgtEl>
                                      </p:cBhvr>
                                    </p:animEffect>
                                    <p:anim calcmode="lin" valueType="num">
                                      <p:cBhvr>
                                        <p:cTn id="81" dur="1000" fill="hold"/>
                                        <p:tgtEl>
                                          <p:spTgt spid="19"/>
                                        </p:tgtEl>
                                        <p:attrNameLst>
                                          <p:attrName>ppt_x</p:attrName>
                                        </p:attrNameLst>
                                      </p:cBhvr>
                                      <p:tavLst>
                                        <p:tav tm="0">
                                          <p:val>
                                            <p:strVal val="#ppt_x"/>
                                          </p:val>
                                        </p:tav>
                                        <p:tav tm="100000">
                                          <p:val>
                                            <p:strVal val="#ppt_x"/>
                                          </p:val>
                                        </p:tav>
                                      </p:tavLst>
                                    </p:anim>
                                    <p:anim calcmode="lin" valueType="num">
                                      <p:cBhvr>
                                        <p:cTn id="8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47" presetClass="entr" presetSubtype="0"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fade">
                                      <p:cBhvr>
                                        <p:cTn id="92" dur="1000"/>
                                        <p:tgtEl>
                                          <p:spTgt spid="21"/>
                                        </p:tgtEl>
                                      </p:cBhvr>
                                    </p:animEffect>
                                    <p:anim calcmode="lin" valueType="num">
                                      <p:cBhvr>
                                        <p:cTn id="93" dur="1000" fill="hold"/>
                                        <p:tgtEl>
                                          <p:spTgt spid="21"/>
                                        </p:tgtEl>
                                        <p:attrNameLst>
                                          <p:attrName>ppt_x</p:attrName>
                                        </p:attrNameLst>
                                      </p:cBhvr>
                                      <p:tavLst>
                                        <p:tav tm="0">
                                          <p:val>
                                            <p:strVal val="#ppt_x"/>
                                          </p:val>
                                        </p:tav>
                                        <p:tav tm="100000">
                                          <p:val>
                                            <p:strVal val="#ppt_x"/>
                                          </p:val>
                                        </p:tav>
                                      </p:tavLst>
                                    </p:anim>
                                    <p:anim calcmode="lin" valueType="num">
                                      <p:cBhvr>
                                        <p:cTn id="9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500"/>
                                        <p:tgtEl>
                                          <p:spTgt spid="22"/>
                                        </p:tgtEl>
                                      </p:cBhvr>
                                    </p:animEffect>
                                  </p:childTnLst>
                                </p:cTn>
                              </p:par>
                            </p:childTnLst>
                          </p:cTn>
                        </p:par>
                      </p:childTnLst>
                    </p:cTn>
                  </p:par>
                  <p:par>
                    <p:cTn id="100" fill="hold">
                      <p:stCondLst>
                        <p:cond delay="indefinite"/>
                      </p:stCondLst>
                      <p:childTnLst>
                        <p:par>
                          <p:cTn id="101" fill="hold">
                            <p:stCondLst>
                              <p:cond delay="0"/>
                            </p:stCondLst>
                            <p:childTnLst>
                              <p:par>
                                <p:cTn id="102" presetID="47" presetClass="entr" presetSubtype="0" fill="hold" grpId="0" nodeType="click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anim calcmode="lin" valueType="num">
                                      <p:cBhvr>
                                        <p:cTn id="105" dur="1000" fill="hold"/>
                                        <p:tgtEl>
                                          <p:spTgt spid="23"/>
                                        </p:tgtEl>
                                        <p:attrNameLst>
                                          <p:attrName>ppt_x</p:attrName>
                                        </p:attrNameLst>
                                      </p:cBhvr>
                                      <p:tavLst>
                                        <p:tav tm="0">
                                          <p:val>
                                            <p:strVal val="#ppt_x"/>
                                          </p:val>
                                        </p:tav>
                                        <p:tav tm="100000">
                                          <p:val>
                                            <p:strVal val="#ppt_x"/>
                                          </p:val>
                                        </p:tav>
                                      </p:tavLst>
                                    </p:anim>
                                    <p:anim calcmode="lin" valueType="num">
                                      <p:cBhvr>
                                        <p:cTn id="10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7"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31" grpId="0" animBg="1"/>
      <p:bldP spid="8" grpId="0" animBg="1"/>
      <p:bldP spid="10" grpId="0" animBg="1"/>
      <p:bldP spid="2"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34</a:t>
            </a:fld>
            <a:endParaRPr lang="en-US" dirty="0"/>
          </a:p>
        </p:txBody>
      </p:sp>
      <p:sp>
        <p:nvSpPr>
          <p:cNvPr id="13" name="Rectangle 12"/>
          <p:cNvSpPr/>
          <p:nvPr/>
        </p:nvSpPr>
        <p:spPr>
          <a:xfrm>
            <a:off x="611560" y="1273695"/>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Two or More Phenytoin Steady-State Serum Concentrations</a:t>
            </a:r>
          </a:p>
          <a:p>
            <a:r>
              <a:rPr lang="en-US" sz="2000" b="1" dirty="0">
                <a:solidFill>
                  <a:srgbClr val="FFFF00"/>
                </a:solidFill>
              </a:rPr>
              <a:t>     at Two or More Dosage Levels Methods</a:t>
            </a:r>
          </a:p>
        </p:txBody>
      </p:sp>
      <p:sp>
        <p:nvSpPr>
          <p:cNvPr id="8" name="Rectangle 7"/>
          <p:cNvSpPr/>
          <p:nvPr/>
        </p:nvSpPr>
        <p:spPr>
          <a:xfrm>
            <a:off x="611560" y="203878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LUDDEN METHOD</a:t>
            </a:r>
          </a:p>
        </p:txBody>
      </p:sp>
      <p:sp>
        <p:nvSpPr>
          <p:cNvPr id="10" name="Rectangle 9"/>
          <p:cNvSpPr/>
          <p:nvPr/>
        </p:nvSpPr>
        <p:spPr>
          <a:xfrm>
            <a:off x="611560" y="2483895"/>
            <a:ext cx="7772400" cy="230832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 </a:t>
            </a:r>
            <a:r>
              <a:rPr lang="en-US" sz="1600" b="1" dirty="0">
                <a:solidFill>
                  <a:srgbClr val="FFFF00"/>
                </a:solidFill>
              </a:rPr>
              <a:t>Example 3 </a:t>
            </a:r>
            <a:r>
              <a:rPr lang="en-US" sz="1600" dirty="0">
                <a:solidFill>
                  <a:schemeClr val="tx1"/>
                </a:solidFill>
              </a:rPr>
              <a:t>TD is a 50-year-old, 75-kg (5 </a:t>
            </a:r>
            <a:r>
              <a:rPr lang="en-US" sz="1600" dirty="0" err="1">
                <a:solidFill>
                  <a:schemeClr val="tx1"/>
                </a:solidFill>
              </a:rPr>
              <a:t>ft</a:t>
            </a:r>
            <a:r>
              <a:rPr lang="en-US" sz="1600" dirty="0">
                <a:solidFill>
                  <a:schemeClr val="tx1"/>
                </a:solidFill>
              </a:rPr>
              <a:t> 10 in) male with simple partial seizures who requires therapy with oral phenytoin. He has normal liver and renal function. The patient was prescribed </a:t>
            </a:r>
            <a:r>
              <a:rPr lang="en-US" sz="1600" dirty="0">
                <a:solidFill>
                  <a:srgbClr val="FFFF00"/>
                </a:solidFill>
              </a:rPr>
              <a:t>400 mg/d </a:t>
            </a:r>
            <a:r>
              <a:rPr lang="en-US" sz="1600" dirty="0">
                <a:solidFill>
                  <a:schemeClr val="tx1"/>
                </a:solidFill>
              </a:rPr>
              <a:t>of extended phenytoin sodium capsules for 1 month, and the steady-state phenytoin total concentration equals </a:t>
            </a:r>
            <a:r>
              <a:rPr lang="en-US" sz="1600" dirty="0">
                <a:solidFill>
                  <a:srgbClr val="FFFF00"/>
                </a:solidFill>
              </a:rPr>
              <a:t>6.2  </a:t>
            </a:r>
            <a:r>
              <a:rPr lang="en-US" sz="1600" dirty="0" err="1">
                <a:solidFill>
                  <a:srgbClr val="FFFF00"/>
                </a:solidFill>
              </a:rPr>
              <a:t>μg</a:t>
            </a:r>
            <a:r>
              <a:rPr lang="en-US" sz="1600" dirty="0">
                <a:solidFill>
                  <a:srgbClr val="FFFF00"/>
                </a:solidFill>
              </a:rPr>
              <a:t>/</a:t>
            </a:r>
            <a:r>
              <a:rPr lang="en-US" sz="1600" dirty="0" err="1">
                <a:solidFill>
                  <a:srgbClr val="FFFF00"/>
                </a:solidFill>
              </a:rPr>
              <a:t>mL.</a:t>
            </a:r>
            <a:r>
              <a:rPr lang="en-US" sz="1600" dirty="0">
                <a:solidFill>
                  <a:srgbClr val="FFFF00"/>
                </a:solidFill>
              </a:rPr>
              <a:t> </a:t>
            </a:r>
            <a:r>
              <a:rPr lang="en-US" sz="1600" dirty="0">
                <a:solidFill>
                  <a:schemeClr val="tx1"/>
                </a:solidFill>
              </a:rPr>
              <a:t>The dosage was increased to </a:t>
            </a:r>
            <a:r>
              <a:rPr lang="en-US" sz="1600" dirty="0">
                <a:solidFill>
                  <a:srgbClr val="FFFF00"/>
                </a:solidFill>
              </a:rPr>
              <a:t>500 mg/d </a:t>
            </a:r>
            <a:r>
              <a:rPr lang="en-US" sz="1600" dirty="0">
                <a:solidFill>
                  <a:schemeClr val="tx1"/>
                </a:solidFill>
              </a:rPr>
              <a:t>of extended phenytoin sodium capsules for another month, the steady state phenytoin total concentration equals </a:t>
            </a:r>
            <a:r>
              <a:rPr lang="en-US" sz="1600" dirty="0">
                <a:solidFill>
                  <a:srgbClr val="FFFF00"/>
                </a:solidFill>
              </a:rPr>
              <a:t>22.0 </a:t>
            </a:r>
            <a:r>
              <a:rPr lang="en-US" sz="1600" dirty="0" err="1">
                <a:solidFill>
                  <a:srgbClr val="FFFF00"/>
                </a:solidFill>
              </a:rPr>
              <a:t>μg</a:t>
            </a:r>
            <a:r>
              <a:rPr lang="en-US" sz="1600" dirty="0">
                <a:solidFill>
                  <a:srgbClr val="FFFF00"/>
                </a:solidFill>
              </a:rPr>
              <a:t>/mL</a:t>
            </a:r>
            <a:r>
              <a:rPr lang="en-US" sz="1600" dirty="0">
                <a:solidFill>
                  <a:schemeClr val="tx1"/>
                </a:solidFill>
              </a:rPr>
              <a:t>, and the patient has some lateral-gaze </a:t>
            </a:r>
            <a:r>
              <a:rPr lang="en-US" sz="1600" dirty="0" err="1">
                <a:solidFill>
                  <a:schemeClr val="tx1"/>
                </a:solidFill>
              </a:rPr>
              <a:t>nystagmus</a:t>
            </a:r>
            <a:r>
              <a:rPr lang="en-US" sz="1600" dirty="0">
                <a:solidFill>
                  <a:schemeClr val="tx1"/>
                </a:solidFill>
              </a:rPr>
              <a:t>. The patient is assessed to be compliant with his dosage regimen.</a:t>
            </a:r>
          </a:p>
          <a:p>
            <a:pPr marL="285750" indent="-285750">
              <a:buFont typeface="Arial" pitchFamily="34" charset="0"/>
              <a:buChar char="•"/>
            </a:pPr>
            <a:r>
              <a:rPr lang="en-US" sz="1600" dirty="0">
                <a:solidFill>
                  <a:srgbClr val="FFFF00"/>
                </a:solidFill>
              </a:rPr>
              <a:t>Suggest a new phenytoin dosage regimen designed to achieve a steady-state phenytoin concentration within the therapeutic range.</a:t>
            </a:r>
          </a:p>
        </p:txBody>
      </p:sp>
      <p:sp>
        <p:nvSpPr>
          <p:cNvPr id="9" name="Rectangle 8"/>
          <p:cNvSpPr/>
          <p:nvPr/>
        </p:nvSpPr>
        <p:spPr>
          <a:xfrm>
            <a:off x="611560" y="4824155"/>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b="1" dirty="0">
                <a:solidFill>
                  <a:srgbClr val="FFFF00"/>
                </a:solidFill>
              </a:rPr>
              <a:t>Answer </a:t>
            </a:r>
            <a:r>
              <a:rPr lang="en-US" sz="1600" dirty="0">
                <a:solidFill>
                  <a:schemeClr val="tx1"/>
                </a:solidFill>
              </a:rPr>
              <a:t>Because only two dose/steady-state concentrations pairs are available, a direct mathematical solution can also be conducted: −Km(slope) = (MD1 − MD2) / [(MD1/Css1) − (MD2/Css2)] =(460 mg/d − 368 mg/d) / [(460 mg/d / 22 mg/L) − (368 mg/d / 6.2 mg/L)] = −2.4 mg/L, </a:t>
            </a:r>
            <a:r>
              <a:rPr lang="en-US" sz="1600" dirty="0">
                <a:solidFill>
                  <a:srgbClr val="FFFF00"/>
                </a:solidFill>
              </a:rPr>
              <a:t>Km =2.4 mg/L</a:t>
            </a:r>
            <a:r>
              <a:rPr lang="en-US" sz="1600" dirty="0">
                <a:solidFill>
                  <a:schemeClr val="tx1"/>
                </a:solidFill>
              </a:rPr>
              <a:t>; </a:t>
            </a:r>
            <a:r>
              <a:rPr lang="en-US" sz="1600" dirty="0" err="1">
                <a:solidFill>
                  <a:srgbClr val="FFFF00"/>
                </a:solidFill>
              </a:rPr>
              <a:t>Vmax</a:t>
            </a:r>
            <a:r>
              <a:rPr lang="en-US" sz="1600" dirty="0">
                <a:solidFill>
                  <a:schemeClr val="tx1"/>
                </a:solidFill>
              </a:rPr>
              <a:t> = MD + Km(MD/</a:t>
            </a:r>
            <a:r>
              <a:rPr lang="en-US" sz="1600" dirty="0" err="1">
                <a:solidFill>
                  <a:schemeClr val="tx1"/>
                </a:solidFill>
              </a:rPr>
              <a:t>Css</a:t>
            </a:r>
            <a:r>
              <a:rPr lang="en-US" sz="1600" dirty="0">
                <a:solidFill>
                  <a:schemeClr val="tx1"/>
                </a:solidFill>
              </a:rPr>
              <a:t>) = 368 mg/d + 2.4(368 mg/d / 6.2 mg/L) = </a:t>
            </a:r>
            <a:r>
              <a:rPr lang="en-US" sz="1600" dirty="0">
                <a:solidFill>
                  <a:srgbClr val="FFFF00"/>
                </a:solidFill>
              </a:rPr>
              <a:t>510 mg/d</a:t>
            </a:r>
            <a:r>
              <a:rPr lang="en-US" sz="1600" dirty="0">
                <a:solidFill>
                  <a:schemeClr val="tx1"/>
                </a:solidFill>
              </a:rPr>
              <a:t>.</a:t>
            </a:r>
          </a:p>
        </p:txBody>
      </p:sp>
      <p:sp>
        <p:nvSpPr>
          <p:cNvPr id="11" name="Rectangle 10"/>
          <p:cNvSpPr/>
          <p:nvPr/>
        </p:nvSpPr>
        <p:spPr>
          <a:xfrm>
            <a:off x="611560" y="6174305"/>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Lets  consider the desired plasma conc. Is </a:t>
            </a:r>
            <a:r>
              <a:rPr lang="en-US" sz="1600" dirty="0">
                <a:solidFill>
                  <a:srgbClr val="FFFF00"/>
                </a:solidFill>
              </a:rPr>
              <a:t>10.4 mg/L; then </a:t>
            </a:r>
            <a:r>
              <a:rPr lang="en-US" sz="1600" dirty="0">
                <a:solidFill>
                  <a:schemeClr val="tx1"/>
                </a:solidFill>
              </a:rPr>
              <a:t>by application of data of </a:t>
            </a:r>
            <a:r>
              <a:rPr lang="en-US" sz="1600" dirty="0" err="1">
                <a:solidFill>
                  <a:schemeClr val="tx1"/>
                </a:solidFill>
              </a:rPr>
              <a:t>Css</a:t>
            </a:r>
            <a:r>
              <a:rPr lang="en-US" sz="1600" dirty="0">
                <a:solidFill>
                  <a:schemeClr val="tx1"/>
                </a:solidFill>
              </a:rPr>
              <a:t>, New </a:t>
            </a:r>
            <a:r>
              <a:rPr lang="en-US" sz="1600" dirty="0" err="1">
                <a:solidFill>
                  <a:schemeClr val="tx1"/>
                </a:solidFill>
              </a:rPr>
              <a:t>Vmax</a:t>
            </a:r>
            <a:r>
              <a:rPr lang="en-US" sz="1600" dirty="0">
                <a:solidFill>
                  <a:schemeClr val="tx1"/>
                </a:solidFill>
              </a:rPr>
              <a:t>, Km In </a:t>
            </a:r>
            <a:r>
              <a:rPr lang="en-US" sz="1600" dirty="0" err="1">
                <a:solidFill>
                  <a:schemeClr val="tx1"/>
                </a:solidFill>
              </a:rPr>
              <a:t>mechaelis</a:t>
            </a:r>
            <a:r>
              <a:rPr lang="en-US" sz="1600" dirty="0">
                <a:solidFill>
                  <a:schemeClr val="tx1"/>
                </a:solidFill>
              </a:rPr>
              <a:t> </a:t>
            </a:r>
            <a:r>
              <a:rPr lang="en-US" sz="1600" dirty="0" err="1">
                <a:solidFill>
                  <a:schemeClr val="tx1"/>
                </a:solidFill>
              </a:rPr>
              <a:t>menten</a:t>
            </a:r>
            <a:r>
              <a:rPr lang="en-US" sz="1600" dirty="0">
                <a:solidFill>
                  <a:schemeClr val="tx1"/>
                </a:solidFill>
              </a:rPr>
              <a:t> equation the dose will be 450 mg/day</a:t>
            </a:r>
          </a:p>
        </p:txBody>
      </p:sp>
    </p:spTree>
    <p:extLst>
      <p:ext uri="{BB962C8B-B14F-4D97-AF65-F5344CB8AC3E}">
        <p14:creationId xmlns:p14="http://schemas.microsoft.com/office/powerpoint/2010/main" val="42069369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8" grpId="0" animBg="1"/>
      <p:bldP spid="10" grpId="0" animBg="1"/>
      <p:bldP spid="9" grpId="0" animBg="1"/>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35</a:t>
            </a:fld>
            <a:endParaRPr lang="en-US" dirty="0"/>
          </a:p>
        </p:txBody>
      </p:sp>
      <p:sp>
        <p:nvSpPr>
          <p:cNvPr id="13" name="Rectangle 12"/>
          <p:cNvSpPr/>
          <p:nvPr/>
        </p:nvSpPr>
        <p:spPr>
          <a:xfrm>
            <a:off x="611560" y="1273695"/>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Two or More Phenytoin Steady-State Serum Concentrations</a:t>
            </a:r>
          </a:p>
          <a:p>
            <a:r>
              <a:rPr lang="en-US" sz="2000" b="1" dirty="0">
                <a:solidFill>
                  <a:srgbClr val="FFFF00"/>
                </a:solidFill>
              </a:rPr>
              <a:t>     at Two or More Dosage Levels Methods</a:t>
            </a:r>
          </a:p>
        </p:txBody>
      </p:sp>
      <p:sp>
        <p:nvSpPr>
          <p:cNvPr id="8" name="Rectangle 7"/>
          <p:cNvSpPr/>
          <p:nvPr/>
        </p:nvSpPr>
        <p:spPr>
          <a:xfrm>
            <a:off x="611560" y="203878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LUDDEN METHOD</a:t>
            </a:r>
          </a:p>
        </p:txBody>
      </p:sp>
      <p:sp>
        <p:nvSpPr>
          <p:cNvPr id="9" name="Rectangle 8"/>
          <p:cNvSpPr/>
          <p:nvPr/>
        </p:nvSpPr>
        <p:spPr>
          <a:xfrm>
            <a:off x="611560" y="2483895"/>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b="1" dirty="0">
                <a:solidFill>
                  <a:srgbClr val="FFFF00"/>
                </a:solidFill>
              </a:rPr>
              <a:t>Answer </a:t>
            </a:r>
            <a:r>
              <a:rPr lang="en-US" sz="1600" dirty="0">
                <a:solidFill>
                  <a:schemeClr val="tx1"/>
                </a:solidFill>
              </a:rPr>
              <a:t>Also BY plotting data  Dose in mg/day </a:t>
            </a:r>
            <a:r>
              <a:rPr lang="en-US" sz="1600" dirty="0">
                <a:solidFill>
                  <a:srgbClr val="FFFF00"/>
                </a:solidFill>
              </a:rPr>
              <a:t>of phenytoin  </a:t>
            </a:r>
            <a:r>
              <a:rPr lang="en-US" sz="1600" dirty="0">
                <a:solidFill>
                  <a:schemeClr val="tx1"/>
                </a:solidFill>
              </a:rPr>
              <a:t>on Y axis and dose/</a:t>
            </a:r>
            <a:r>
              <a:rPr lang="en-US" sz="1600" dirty="0" err="1">
                <a:solidFill>
                  <a:schemeClr val="tx1"/>
                </a:solidFill>
              </a:rPr>
              <a:t>css</a:t>
            </a:r>
            <a:r>
              <a:rPr lang="en-US" sz="1600" dirty="0">
                <a:solidFill>
                  <a:schemeClr val="tx1"/>
                </a:solidFill>
              </a:rPr>
              <a:t> on x axis then graphically determine </a:t>
            </a:r>
            <a:r>
              <a:rPr lang="en-US" sz="1600" dirty="0" err="1">
                <a:solidFill>
                  <a:schemeClr val="tx1"/>
                </a:solidFill>
              </a:rPr>
              <a:t>Vmax</a:t>
            </a:r>
            <a:r>
              <a:rPr lang="en-US" sz="1600" dirty="0">
                <a:solidFill>
                  <a:schemeClr val="tx1"/>
                </a:solidFill>
              </a:rPr>
              <a:t> &amp; Km </a:t>
            </a:r>
          </a:p>
        </p:txBody>
      </p:sp>
      <p:sp>
        <p:nvSpPr>
          <p:cNvPr id="11" name="Rectangle 10"/>
          <p:cNvSpPr/>
          <p:nvPr/>
        </p:nvSpPr>
        <p:spPr>
          <a:xfrm>
            <a:off x="611560" y="4959170"/>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Lets  consider the desired plasma conc. Is </a:t>
            </a:r>
            <a:r>
              <a:rPr lang="en-US" sz="1600" dirty="0">
                <a:solidFill>
                  <a:srgbClr val="FFFF00"/>
                </a:solidFill>
              </a:rPr>
              <a:t>10.4 mg/L; then </a:t>
            </a:r>
            <a:r>
              <a:rPr lang="en-US" sz="1600" dirty="0">
                <a:solidFill>
                  <a:schemeClr val="tx1"/>
                </a:solidFill>
              </a:rPr>
              <a:t>by application of data of </a:t>
            </a:r>
            <a:r>
              <a:rPr lang="en-US" sz="1600" dirty="0" err="1">
                <a:solidFill>
                  <a:schemeClr val="tx1"/>
                </a:solidFill>
              </a:rPr>
              <a:t>Css</a:t>
            </a:r>
            <a:r>
              <a:rPr lang="en-US" sz="1600" dirty="0">
                <a:solidFill>
                  <a:schemeClr val="tx1"/>
                </a:solidFill>
              </a:rPr>
              <a:t>, New </a:t>
            </a:r>
            <a:r>
              <a:rPr lang="en-US" sz="1600" dirty="0" err="1">
                <a:solidFill>
                  <a:schemeClr val="tx1"/>
                </a:solidFill>
              </a:rPr>
              <a:t>Vmax</a:t>
            </a:r>
            <a:r>
              <a:rPr lang="en-US" sz="1600" dirty="0">
                <a:solidFill>
                  <a:schemeClr val="tx1"/>
                </a:solidFill>
              </a:rPr>
              <a:t>, Km In </a:t>
            </a:r>
            <a:r>
              <a:rPr lang="en-US" sz="1600" dirty="0" err="1">
                <a:solidFill>
                  <a:schemeClr val="tx1"/>
                </a:solidFill>
              </a:rPr>
              <a:t>mechaelis</a:t>
            </a:r>
            <a:r>
              <a:rPr lang="en-US" sz="1600" dirty="0">
                <a:solidFill>
                  <a:schemeClr val="tx1"/>
                </a:solidFill>
              </a:rPr>
              <a:t> </a:t>
            </a:r>
            <a:r>
              <a:rPr lang="en-US" sz="1600" dirty="0" err="1">
                <a:solidFill>
                  <a:schemeClr val="tx1"/>
                </a:solidFill>
              </a:rPr>
              <a:t>menten</a:t>
            </a:r>
            <a:r>
              <a:rPr lang="en-US" sz="1600" dirty="0">
                <a:solidFill>
                  <a:schemeClr val="tx1"/>
                </a:solidFill>
              </a:rPr>
              <a:t> equation the dose will be 450 mg/day</a:t>
            </a:r>
          </a:p>
        </p:txBody>
      </p:sp>
      <p:sp>
        <p:nvSpPr>
          <p:cNvPr id="12" name="Rectangle 11"/>
          <p:cNvSpPr/>
          <p:nvPr/>
        </p:nvSpPr>
        <p:spPr>
          <a:xfrm>
            <a:off x="625025" y="3113965"/>
            <a:ext cx="7772400" cy="1815882"/>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Using the graph, the serum concentration/dose information is plotted. (Note: Phenytoin dose = 0.92  ⋅ </a:t>
            </a:r>
          </a:p>
          <a:p>
            <a:pPr marL="285750" indent="-285750">
              <a:buFont typeface="Arial" pitchFamily="34" charset="0"/>
              <a:buChar char="•"/>
            </a:pPr>
            <a:r>
              <a:rPr lang="en-US" sz="1600" dirty="0">
                <a:solidFill>
                  <a:schemeClr val="tx1"/>
                </a:solidFill>
              </a:rPr>
              <a:t>phenytoin sodium dose = 0.92  ⋅ 400 mg/d = 368 mg/d; produce conc. of 6.2 mg/L</a:t>
            </a:r>
          </a:p>
          <a:p>
            <a:pPr marL="285750" indent="-285750">
              <a:buFont typeface="Arial" pitchFamily="34" charset="0"/>
              <a:buChar char="•"/>
            </a:pPr>
            <a:r>
              <a:rPr lang="en-US" sz="1600" dirty="0" err="1">
                <a:solidFill>
                  <a:schemeClr val="tx1"/>
                </a:solidFill>
              </a:rPr>
              <a:t>Cl</a:t>
            </a:r>
            <a:r>
              <a:rPr lang="en-US" sz="1600" dirty="0">
                <a:solidFill>
                  <a:schemeClr val="tx1"/>
                </a:solidFill>
              </a:rPr>
              <a:t>=MD/</a:t>
            </a:r>
            <a:r>
              <a:rPr lang="en-US" sz="1600" dirty="0" err="1">
                <a:solidFill>
                  <a:schemeClr val="tx1"/>
                </a:solidFill>
              </a:rPr>
              <a:t>Cssave</a:t>
            </a:r>
            <a:r>
              <a:rPr lang="en-US" sz="1600" dirty="0">
                <a:solidFill>
                  <a:schemeClr val="tx1"/>
                </a:solidFill>
              </a:rPr>
              <a:t>  =368/6.2=</a:t>
            </a:r>
            <a:r>
              <a:rPr lang="en-US" sz="1600" dirty="0">
                <a:solidFill>
                  <a:srgbClr val="FFFF00"/>
                </a:solidFill>
              </a:rPr>
              <a:t>59.4L/d</a:t>
            </a:r>
          </a:p>
          <a:p>
            <a:pPr marL="285750" indent="-285750">
              <a:buFont typeface="Arial" pitchFamily="34" charset="0"/>
              <a:buChar char="•"/>
            </a:pPr>
            <a:r>
              <a:rPr lang="en-US" sz="1600" dirty="0">
                <a:solidFill>
                  <a:schemeClr val="tx1"/>
                </a:solidFill>
              </a:rPr>
              <a:t>0.92 ⋅ 500 mg/d = 460 mg/d, produce conc. Of 22mg/L</a:t>
            </a:r>
          </a:p>
          <a:p>
            <a:pPr marL="285750" indent="-285750">
              <a:buFont typeface="Arial" pitchFamily="34" charset="0"/>
              <a:buChar char="•"/>
            </a:pPr>
            <a:r>
              <a:rPr lang="en-US" sz="1600" dirty="0" err="1">
                <a:solidFill>
                  <a:schemeClr val="tx1"/>
                </a:solidFill>
              </a:rPr>
              <a:t>Cl</a:t>
            </a:r>
            <a:r>
              <a:rPr lang="en-US" sz="1600" dirty="0">
                <a:solidFill>
                  <a:schemeClr val="tx1"/>
                </a:solidFill>
              </a:rPr>
              <a:t>=MD/</a:t>
            </a:r>
            <a:r>
              <a:rPr lang="en-US" sz="1600" dirty="0" err="1">
                <a:solidFill>
                  <a:schemeClr val="tx1"/>
                </a:solidFill>
              </a:rPr>
              <a:t>Cssave</a:t>
            </a:r>
            <a:r>
              <a:rPr lang="en-US" sz="1600" dirty="0">
                <a:solidFill>
                  <a:schemeClr val="tx1"/>
                </a:solidFill>
              </a:rPr>
              <a:t>  = 460/22= </a:t>
            </a:r>
            <a:r>
              <a:rPr lang="en-US" sz="1600" dirty="0">
                <a:solidFill>
                  <a:srgbClr val="FFFF00"/>
                </a:solidFill>
              </a:rPr>
              <a:t>20.9L/d</a:t>
            </a:r>
          </a:p>
          <a:p>
            <a:pPr marL="285750" indent="-285750">
              <a:buFont typeface="Arial" pitchFamily="34" charset="0"/>
              <a:buChar char="•"/>
            </a:pPr>
            <a:r>
              <a:rPr lang="en-US" sz="1600" dirty="0">
                <a:solidFill>
                  <a:schemeClr val="tx1"/>
                </a:solidFill>
              </a:rPr>
              <a:t>According to the graph, </a:t>
            </a:r>
            <a:r>
              <a:rPr lang="en-US" sz="1600" dirty="0" err="1">
                <a:solidFill>
                  <a:schemeClr val="tx1"/>
                </a:solidFill>
              </a:rPr>
              <a:t>Vmax</a:t>
            </a:r>
            <a:r>
              <a:rPr lang="en-US" sz="1600" dirty="0">
                <a:solidFill>
                  <a:schemeClr val="tx1"/>
                </a:solidFill>
              </a:rPr>
              <a:t> =510 mg/d and Km = 2.4 mg/L.</a:t>
            </a:r>
          </a:p>
        </p:txBody>
      </p:sp>
      <p:sp>
        <p:nvSpPr>
          <p:cNvPr id="15" name="Rectangle 14"/>
          <p:cNvSpPr/>
          <p:nvPr/>
        </p:nvSpPr>
        <p:spPr>
          <a:xfrm>
            <a:off x="611560" y="558924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BAYESIAN PHARMACOKINETIC COMPUTER PROGRAMS</a:t>
            </a:r>
          </a:p>
        </p:txBody>
      </p:sp>
    </p:spTree>
    <p:extLst>
      <p:ext uri="{BB962C8B-B14F-4D97-AF65-F5344CB8AC3E}">
        <p14:creationId xmlns:p14="http://schemas.microsoft.com/office/powerpoint/2010/main" val="4281436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7"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8" grpId="0" animBg="1"/>
      <p:bldP spid="9" grpId="0" animBg="1"/>
      <p:bldP spid="11" grpId="0" animBg="1"/>
      <p:bldP spid="12" grpId="0" animBg="1"/>
      <p:bldP spid="1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36</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2015" y="7299430"/>
            <a:ext cx="6981825" cy="664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1331640" y="1493785"/>
            <a:ext cx="0" cy="4815535"/>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H="1">
            <a:off x="1331641" y="6219310"/>
            <a:ext cx="4590509"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1196625" y="405907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1196625" y="333899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a:xfrm>
            <a:off x="1196625" y="477915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0" name="Straight Connector 19"/>
          <p:cNvCxnSpPr/>
          <p:nvPr/>
        </p:nvCxnSpPr>
        <p:spPr>
          <a:xfrm>
            <a:off x="1196625" y="54992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1196625" y="585927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a:off x="1196625" y="513919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3" name="Straight Connector 22"/>
          <p:cNvCxnSpPr/>
          <p:nvPr/>
        </p:nvCxnSpPr>
        <p:spPr>
          <a:xfrm>
            <a:off x="1196625" y="441911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4" name="Straight Connector 23"/>
          <p:cNvCxnSpPr/>
          <p:nvPr/>
        </p:nvCxnSpPr>
        <p:spPr>
          <a:xfrm>
            <a:off x="1196625" y="36990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5" name="Straight Connector 24"/>
          <p:cNvCxnSpPr/>
          <p:nvPr/>
        </p:nvCxnSpPr>
        <p:spPr>
          <a:xfrm>
            <a:off x="38519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7" name="Straight Connector 26"/>
          <p:cNvCxnSpPr/>
          <p:nvPr/>
        </p:nvCxnSpPr>
        <p:spPr>
          <a:xfrm>
            <a:off x="31318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24117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0" name="Straight Connector 29"/>
          <p:cNvCxnSpPr/>
          <p:nvPr/>
        </p:nvCxnSpPr>
        <p:spPr>
          <a:xfrm>
            <a:off x="16916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5" name="Straight Connector 34"/>
          <p:cNvCxnSpPr/>
          <p:nvPr/>
        </p:nvCxnSpPr>
        <p:spPr>
          <a:xfrm>
            <a:off x="421196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6" name="Straight Connector 35"/>
          <p:cNvCxnSpPr/>
          <p:nvPr/>
        </p:nvCxnSpPr>
        <p:spPr>
          <a:xfrm>
            <a:off x="34918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7" name="Straight Connector 36"/>
          <p:cNvCxnSpPr/>
          <p:nvPr/>
        </p:nvCxnSpPr>
        <p:spPr>
          <a:xfrm>
            <a:off x="277180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8" name="Straight Connector 37"/>
          <p:cNvCxnSpPr/>
          <p:nvPr/>
        </p:nvCxnSpPr>
        <p:spPr>
          <a:xfrm>
            <a:off x="20517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39" name="Straight Connector 38"/>
          <p:cNvCxnSpPr/>
          <p:nvPr/>
        </p:nvCxnSpPr>
        <p:spPr>
          <a:xfrm>
            <a:off x="493204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4" name="Rectangle 3"/>
          <p:cNvSpPr/>
          <p:nvPr/>
        </p:nvSpPr>
        <p:spPr>
          <a:xfrm>
            <a:off x="18266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10</a:t>
            </a:r>
            <a:endParaRPr lang="ar-IQ" sz="1400" dirty="0"/>
          </a:p>
        </p:txBody>
      </p:sp>
      <p:sp>
        <p:nvSpPr>
          <p:cNvPr id="44" name="Rectangle 43"/>
          <p:cNvSpPr/>
          <p:nvPr/>
        </p:nvSpPr>
        <p:spPr>
          <a:xfrm>
            <a:off x="254677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20</a:t>
            </a:r>
            <a:endParaRPr lang="ar-IQ" sz="1400" dirty="0"/>
          </a:p>
        </p:txBody>
      </p:sp>
      <p:sp>
        <p:nvSpPr>
          <p:cNvPr id="47" name="Rectangle 46"/>
          <p:cNvSpPr/>
          <p:nvPr/>
        </p:nvSpPr>
        <p:spPr>
          <a:xfrm>
            <a:off x="398693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40</a:t>
            </a:r>
            <a:endParaRPr lang="ar-IQ" sz="1400" dirty="0"/>
          </a:p>
        </p:txBody>
      </p:sp>
      <p:sp>
        <p:nvSpPr>
          <p:cNvPr id="49" name="Rectangle 48"/>
          <p:cNvSpPr/>
          <p:nvPr/>
        </p:nvSpPr>
        <p:spPr>
          <a:xfrm>
            <a:off x="326685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30</a:t>
            </a:r>
            <a:endParaRPr lang="ar-IQ" sz="1400" dirty="0"/>
          </a:p>
        </p:txBody>
      </p:sp>
      <p:sp>
        <p:nvSpPr>
          <p:cNvPr id="50" name="Rectangle 49"/>
          <p:cNvSpPr/>
          <p:nvPr/>
        </p:nvSpPr>
        <p:spPr>
          <a:xfrm>
            <a:off x="1646675" y="6534345"/>
            <a:ext cx="306034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FF00"/>
                </a:solidFill>
              </a:rPr>
              <a:t>Clearance (dose/</a:t>
            </a:r>
            <a:r>
              <a:rPr lang="en-US" sz="1600" b="1" dirty="0" err="1">
                <a:solidFill>
                  <a:srgbClr val="FFFF00"/>
                </a:solidFill>
              </a:rPr>
              <a:t>Css</a:t>
            </a:r>
            <a:r>
              <a:rPr lang="en-US" sz="1600" b="1" dirty="0">
                <a:solidFill>
                  <a:srgbClr val="FFFF00"/>
                </a:solidFill>
              </a:rPr>
              <a:t>)</a:t>
            </a:r>
            <a:endParaRPr lang="ar-IQ" sz="1600" b="1" dirty="0">
              <a:solidFill>
                <a:srgbClr val="FFFF00"/>
              </a:solidFill>
            </a:endParaRPr>
          </a:p>
        </p:txBody>
      </p:sp>
      <p:sp>
        <p:nvSpPr>
          <p:cNvPr id="52" name="Rectangle 51"/>
          <p:cNvSpPr/>
          <p:nvPr/>
        </p:nvSpPr>
        <p:spPr>
          <a:xfrm>
            <a:off x="470701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50</a:t>
            </a:r>
            <a:endParaRPr lang="ar-IQ" sz="1400" dirty="0"/>
          </a:p>
        </p:txBody>
      </p:sp>
      <p:sp>
        <p:nvSpPr>
          <p:cNvPr id="58" name="Rectangle 57"/>
          <p:cNvSpPr/>
          <p:nvPr/>
        </p:nvSpPr>
        <p:spPr>
          <a:xfrm>
            <a:off x="746575" y="5364215"/>
            <a:ext cx="557445"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t>100</a:t>
            </a:r>
            <a:endParaRPr lang="ar-IQ" sz="1400" b="1" dirty="0"/>
          </a:p>
        </p:txBody>
      </p:sp>
      <p:sp>
        <p:nvSpPr>
          <p:cNvPr id="61" name="Rectangle 60"/>
          <p:cNvSpPr/>
          <p:nvPr/>
        </p:nvSpPr>
        <p:spPr>
          <a:xfrm>
            <a:off x="746575" y="4644135"/>
            <a:ext cx="54006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t>200</a:t>
            </a:r>
            <a:endParaRPr lang="ar-IQ" sz="1400" b="1" dirty="0"/>
          </a:p>
        </p:txBody>
      </p:sp>
      <p:sp>
        <p:nvSpPr>
          <p:cNvPr id="64" name="Rectangle 63"/>
          <p:cNvSpPr/>
          <p:nvPr/>
        </p:nvSpPr>
        <p:spPr>
          <a:xfrm>
            <a:off x="746575" y="3924055"/>
            <a:ext cx="54006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t>300</a:t>
            </a:r>
            <a:endParaRPr lang="ar-IQ" sz="1400" b="1" dirty="0"/>
          </a:p>
        </p:txBody>
      </p:sp>
      <p:sp>
        <p:nvSpPr>
          <p:cNvPr id="65" name="Rectangle 64"/>
          <p:cNvSpPr/>
          <p:nvPr/>
        </p:nvSpPr>
        <p:spPr>
          <a:xfrm>
            <a:off x="746575" y="2393885"/>
            <a:ext cx="54006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t>500</a:t>
            </a:r>
            <a:endParaRPr lang="ar-IQ" sz="1400" b="1" dirty="0"/>
          </a:p>
        </p:txBody>
      </p:sp>
      <p:sp>
        <p:nvSpPr>
          <p:cNvPr id="66" name="Rectangle 65"/>
          <p:cNvSpPr/>
          <p:nvPr/>
        </p:nvSpPr>
        <p:spPr>
          <a:xfrm rot="16200000">
            <a:off x="-577705" y="3454869"/>
            <a:ext cx="2153506" cy="675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FFFF00"/>
                </a:solidFill>
              </a:rPr>
              <a:t>Dose in (mg/day)</a:t>
            </a:r>
            <a:endParaRPr lang="ar-IQ" sz="1600" b="1" dirty="0">
              <a:solidFill>
                <a:srgbClr val="FFFF00"/>
              </a:solidFill>
            </a:endParaRPr>
          </a:p>
        </p:txBody>
      </p:sp>
      <p:sp>
        <p:nvSpPr>
          <p:cNvPr id="73" name="Rectangle 72"/>
          <p:cNvSpPr/>
          <p:nvPr/>
        </p:nvSpPr>
        <p:spPr>
          <a:xfrm>
            <a:off x="5112060" y="344665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3200" b="1" dirty="0">
              <a:solidFill>
                <a:srgbClr val="FF0000"/>
              </a:solidFill>
            </a:endParaRPr>
          </a:p>
        </p:txBody>
      </p:sp>
      <p:cxnSp>
        <p:nvCxnSpPr>
          <p:cNvPr id="74" name="Straight Connector 73"/>
          <p:cNvCxnSpPr/>
          <p:nvPr/>
        </p:nvCxnSpPr>
        <p:spPr>
          <a:xfrm>
            <a:off x="1196625" y="2573905"/>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75" name="Rectangle 74"/>
          <p:cNvSpPr/>
          <p:nvPr/>
        </p:nvSpPr>
        <p:spPr>
          <a:xfrm>
            <a:off x="746575" y="3203975"/>
            <a:ext cx="54006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t>400</a:t>
            </a:r>
            <a:endParaRPr lang="ar-IQ" sz="1400" b="1" dirty="0"/>
          </a:p>
        </p:txBody>
      </p:sp>
      <p:cxnSp>
        <p:nvCxnSpPr>
          <p:cNvPr id="76" name="Straight Connector 75"/>
          <p:cNvCxnSpPr/>
          <p:nvPr/>
        </p:nvCxnSpPr>
        <p:spPr>
          <a:xfrm>
            <a:off x="1196625" y="297895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77" name="Straight Connector 76"/>
          <p:cNvCxnSpPr/>
          <p:nvPr/>
        </p:nvCxnSpPr>
        <p:spPr>
          <a:xfrm>
            <a:off x="1196625" y="2213865"/>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78" name="Straight Connector 77"/>
          <p:cNvCxnSpPr/>
          <p:nvPr/>
        </p:nvCxnSpPr>
        <p:spPr>
          <a:xfrm>
            <a:off x="1196625" y="1898830"/>
            <a:ext cx="135015" cy="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79" name="Rectangle 78"/>
          <p:cNvSpPr/>
          <p:nvPr/>
        </p:nvSpPr>
        <p:spPr>
          <a:xfrm>
            <a:off x="746575" y="1763815"/>
            <a:ext cx="54006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t>600</a:t>
            </a:r>
            <a:endParaRPr lang="ar-IQ" sz="1400" b="1" dirty="0"/>
          </a:p>
        </p:txBody>
      </p:sp>
      <p:cxnSp>
        <p:nvCxnSpPr>
          <p:cNvPr id="11" name="Straight Connector 10"/>
          <p:cNvCxnSpPr/>
          <p:nvPr/>
        </p:nvCxnSpPr>
        <p:spPr>
          <a:xfrm>
            <a:off x="1376645" y="2528900"/>
            <a:ext cx="4545505" cy="1125125"/>
          </a:xfrm>
          <a:prstGeom prst="line">
            <a:avLst/>
          </a:prstGeom>
          <a:ln>
            <a:solidFill>
              <a:srgbClr val="FFFF00"/>
            </a:solidFill>
          </a:ln>
        </p:spPr>
        <p:style>
          <a:lnRef idx="3">
            <a:schemeClr val="accent5"/>
          </a:lnRef>
          <a:fillRef idx="0">
            <a:schemeClr val="accent5"/>
          </a:fillRef>
          <a:effectRef idx="2">
            <a:schemeClr val="accent5"/>
          </a:effectRef>
          <a:fontRef idx="minor">
            <a:schemeClr val="tx1"/>
          </a:fontRef>
        </p:style>
      </p:cxnSp>
      <p:sp>
        <p:nvSpPr>
          <p:cNvPr id="82" name="Rectangle 81"/>
          <p:cNvSpPr/>
          <p:nvPr/>
        </p:nvSpPr>
        <p:spPr>
          <a:xfrm>
            <a:off x="5562110" y="351901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rgbClr val="FF0000"/>
                </a:solidFill>
              </a:rPr>
              <a:t>X</a:t>
            </a:r>
            <a:endParaRPr lang="ar-IQ" b="1" dirty="0">
              <a:solidFill>
                <a:srgbClr val="FF0000"/>
              </a:solidFill>
            </a:endParaRPr>
          </a:p>
        </p:txBody>
      </p:sp>
      <p:sp>
        <p:nvSpPr>
          <p:cNvPr id="81" name="Rectangle 80"/>
          <p:cNvSpPr/>
          <p:nvPr/>
        </p:nvSpPr>
        <p:spPr>
          <a:xfrm>
            <a:off x="2546775" y="2753925"/>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rgbClr val="FF0000"/>
                </a:solidFill>
              </a:rPr>
              <a:t>X</a:t>
            </a:r>
            <a:endParaRPr lang="ar-IQ" sz="2000" b="1" dirty="0">
              <a:solidFill>
                <a:srgbClr val="FF0000"/>
              </a:solidFill>
            </a:endParaRPr>
          </a:p>
        </p:txBody>
      </p:sp>
      <p:sp>
        <p:nvSpPr>
          <p:cNvPr id="109" name="Rectangle 108"/>
          <p:cNvSpPr/>
          <p:nvPr/>
        </p:nvSpPr>
        <p:spPr>
          <a:xfrm>
            <a:off x="3311860" y="3744035"/>
            <a:ext cx="1710190" cy="6750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-Slope= Km =2.4mg/Liter</a:t>
            </a:r>
            <a:endParaRPr lang="ar-IQ" sz="1400" b="1" dirty="0">
              <a:solidFill>
                <a:schemeClr val="bg1"/>
              </a:solidFill>
            </a:endParaRPr>
          </a:p>
        </p:txBody>
      </p:sp>
      <p:sp>
        <p:nvSpPr>
          <p:cNvPr id="115" name="Rectangular Callout 114"/>
          <p:cNvSpPr/>
          <p:nvPr/>
        </p:nvSpPr>
        <p:spPr>
          <a:xfrm>
            <a:off x="3176845" y="1403775"/>
            <a:ext cx="1799836" cy="612648"/>
          </a:xfrm>
          <a:prstGeom prst="wedgeRectCallout">
            <a:avLst>
              <a:gd name="adj1" fmla="val -150283"/>
              <a:gd name="adj2" fmla="val 135813"/>
            </a:avLst>
          </a:prstGeom>
          <a:solidFill>
            <a:schemeClr val="tx1"/>
          </a:solidFill>
          <a:ln w="3175">
            <a:solidFill>
              <a:schemeClr val="bg2">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Y Intercept = </a:t>
            </a:r>
            <a:r>
              <a:rPr lang="en-US" sz="1400" b="1" dirty="0" err="1">
                <a:solidFill>
                  <a:schemeClr val="bg1"/>
                </a:solidFill>
              </a:rPr>
              <a:t>Vmax</a:t>
            </a:r>
            <a:r>
              <a:rPr lang="en-US" sz="1400" b="1" dirty="0">
                <a:solidFill>
                  <a:schemeClr val="bg1"/>
                </a:solidFill>
              </a:rPr>
              <a:t> = </a:t>
            </a:r>
            <a:r>
              <a:rPr lang="en-US" sz="1400" b="1" dirty="0">
                <a:solidFill>
                  <a:srgbClr val="FF0000"/>
                </a:solidFill>
              </a:rPr>
              <a:t>510mg/day</a:t>
            </a:r>
            <a:endParaRPr lang="ar-IQ" sz="1400" b="1" dirty="0">
              <a:solidFill>
                <a:srgbClr val="FF0000"/>
              </a:solidFill>
            </a:endParaRPr>
          </a:p>
        </p:txBody>
      </p:sp>
      <p:cxnSp>
        <p:nvCxnSpPr>
          <p:cNvPr id="85" name="Straight Connector 84"/>
          <p:cNvCxnSpPr/>
          <p:nvPr/>
        </p:nvCxnSpPr>
        <p:spPr>
          <a:xfrm>
            <a:off x="457200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cxnSp>
        <p:nvCxnSpPr>
          <p:cNvPr id="89" name="Straight Connector 88"/>
          <p:cNvCxnSpPr/>
          <p:nvPr/>
        </p:nvCxnSpPr>
        <p:spPr>
          <a:xfrm>
            <a:off x="565212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90" name="Rectangle 89"/>
          <p:cNvSpPr/>
          <p:nvPr/>
        </p:nvSpPr>
        <p:spPr>
          <a:xfrm>
            <a:off x="5427095" y="6309320"/>
            <a:ext cx="450050" cy="270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60</a:t>
            </a:r>
            <a:endParaRPr lang="ar-IQ" sz="1400" dirty="0"/>
          </a:p>
        </p:txBody>
      </p:sp>
      <p:cxnSp>
        <p:nvCxnSpPr>
          <p:cNvPr id="98" name="Straight Connector 97"/>
          <p:cNvCxnSpPr/>
          <p:nvPr/>
        </p:nvCxnSpPr>
        <p:spPr>
          <a:xfrm>
            <a:off x="5292080" y="6129300"/>
            <a:ext cx="0" cy="180020"/>
          </a:xfrm>
          <a:prstGeom prst="line">
            <a:avLst/>
          </a:prstGeom>
          <a:effectLst/>
        </p:spPr>
        <p:style>
          <a:lnRef idx="3">
            <a:schemeClr val="accent1"/>
          </a:lnRef>
          <a:fillRef idx="0">
            <a:schemeClr val="accent1"/>
          </a:fillRef>
          <a:effectRef idx="2">
            <a:schemeClr val="accent1"/>
          </a:effectRef>
          <a:fontRef idx="minor">
            <a:schemeClr val="tx1"/>
          </a:fontRef>
        </p:style>
      </p:cxnSp>
      <p:sp>
        <p:nvSpPr>
          <p:cNvPr id="99" name="Rectangular Callout 98"/>
          <p:cNvSpPr/>
          <p:nvPr/>
        </p:nvSpPr>
        <p:spPr>
          <a:xfrm>
            <a:off x="6162979" y="3089047"/>
            <a:ext cx="1109321" cy="294948"/>
          </a:xfrm>
          <a:prstGeom prst="wedgeRectCallout">
            <a:avLst>
              <a:gd name="adj1" fmla="val -84710"/>
              <a:gd name="adj2" fmla="val 128871"/>
            </a:avLst>
          </a:prstGeom>
          <a:solidFill>
            <a:schemeClr val="tx1"/>
          </a:solidFill>
          <a:ln w="3175">
            <a:solidFill>
              <a:schemeClr val="bg2">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(368 ;</a:t>
            </a:r>
            <a:r>
              <a:rPr lang="en-US" sz="1400" b="1" dirty="0">
                <a:solidFill>
                  <a:srgbClr val="FF0000"/>
                </a:solidFill>
              </a:rPr>
              <a:t>59.4</a:t>
            </a:r>
            <a:r>
              <a:rPr lang="en-US" sz="1400" b="1" dirty="0">
                <a:solidFill>
                  <a:schemeClr val="bg1"/>
                </a:solidFill>
              </a:rPr>
              <a:t>)</a:t>
            </a:r>
            <a:endParaRPr lang="ar-IQ" sz="1400" b="1" dirty="0">
              <a:solidFill>
                <a:schemeClr val="bg1"/>
              </a:solidFill>
            </a:endParaRPr>
          </a:p>
        </p:txBody>
      </p:sp>
      <p:sp>
        <p:nvSpPr>
          <p:cNvPr id="100" name="Rectangular Callout 99"/>
          <p:cNvSpPr/>
          <p:nvPr/>
        </p:nvSpPr>
        <p:spPr>
          <a:xfrm>
            <a:off x="3221850" y="2348880"/>
            <a:ext cx="1109321" cy="294948"/>
          </a:xfrm>
          <a:prstGeom prst="wedgeRectCallout">
            <a:avLst>
              <a:gd name="adj1" fmla="val -84710"/>
              <a:gd name="adj2" fmla="val 128871"/>
            </a:avLst>
          </a:prstGeom>
          <a:solidFill>
            <a:schemeClr val="tx1"/>
          </a:solidFill>
          <a:ln w="3175">
            <a:solidFill>
              <a:schemeClr val="bg2">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chemeClr val="bg1"/>
                </a:solidFill>
              </a:rPr>
              <a:t>(460 ;</a:t>
            </a:r>
            <a:r>
              <a:rPr lang="en-US" sz="1400" b="1" dirty="0">
                <a:solidFill>
                  <a:srgbClr val="FF0000"/>
                </a:solidFill>
              </a:rPr>
              <a:t>20.9</a:t>
            </a:r>
            <a:r>
              <a:rPr lang="en-US" sz="1400" b="1" dirty="0">
                <a:solidFill>
                  <a:schemeClr val="bg1"/>
                </a:solidFill>
              </a:rPr>
              <a:t>)</a:t>
            </a:r>
            <a:endParaRPr lang="ar-IQ" sz="1400" b="1" dirty="0">
              <a:solidFill>
                <a:schemeClr val="bg1"/>
              </a:solidFill>
            </a:endParaRPr>
          </a:p>
        </p:txBody>
      </p:sp>
      <p:cxnSp>
        <p:nvCxnSpPr>
          <p:cNvPr id="101" name="Straight Connector 100"/>
          <p:cNvCxnSpPr/>
          <p:nvPr/>
        </p:nvCxnSpPr>
        <p:spPr>
          <a:xfrm>
            <a:off x="2771800" y="3654026"/>
            <a:ext cx="3015335"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02" name="Straight Connector 101"/>
          <p:cNvCxnSpPr>
            <a:endCxn id="81" idx="0"/>
          </p:cNvCxnSpPr>
          <p:nvPr/>
        </p:nvCxnSpPr>
        <p:spPr>
          <a:xfrm flipV="1">
            <a:off x="2771800" y="2753925"/>
            <a:ext cx="0" cy="900101"/>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861310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 calcmode="lin" valueType="num">
                                      <p:cBhvr additive="base">
                                        <p:cTn id="10" dur="500" fill="hold"/>
                                        <p:tgtEl>
                                          <p:spTgt spid="5122"/>
                                        </p:tgtEl>
                                        <p:attrNameLst>
                                          <p:attrName>ppt_x</p:attrName>
                                        </p:attrNameLst>
                                      </p:cBhvr>
                                      <p:tavLst>
                                        <p:tav tm="0">
                                          <p:val>
                                            <p:strVal val="#ppt_x"/>
                                          </p:val>
                                        </p:tav>
                                        <p:tav tm="100000">
                                          <p:val>
                                            <p:strVal val="#ppt_x"/>
                                          </p:val>
                                        </p:tav>
                                      </p:tavLst>
                                    </p:anim>
                                    <p:anim calcmode="lin" valueType="num">
                                      <p:cBhvr additive="base">
                                        <p:cTn id="11"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1000"/>
                                        <p:tgtEl>
                                          <p:spTgt spid="25"/>
                                        </p:tgtEl>
                                      </p:cBhvr>
                                    </p:animEffect>
                                    <p:anim calcmode="lin" valueType="num">
                                      <p:cBhvr>
                                        <p:cTn id="67" dur="1000" fill="hold"/>
                                        <p:tgtEl>
                                          <p:spTgt spid="25"/>
                                        </p:tgtEl>
                                        <p:attrNameLst>
                                          <p:attrName>ppt_x</p:attrName>
                                        </p:attrNameLst>
                                      </p:cBhvr>
                                      <p:tavLst>
                                        <p:tav tm="0">
                                          <p:val>
                                            <p:strVal val="#ppt_x"/>
                                          </p:val>
                                        </p:tav>
                                        <p:tav tm="100000">
                                          <p:val>
                                            <p:strVal val="#ppt_x"/>
                                          </p:val>
                                        </p:tav>
                                      </p:tavLst>
                                    </p:anim>
                                    <p:anim calcmode="lin" valueType="num">
                                      <p:cBhvr>
                                        <p:cTn id="68" dur="1000" fill="hold"/>
                                        <p:tgtEl>
                                          <p:spTgt spid="25"/>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000"/>
                                        <p:tgtEl>
                                          <p:spTgt spid="27"/>
                                        </p:tgtEl>
                                      </p:cBhvr>
                                    </p:animEffect>
                                    <p:anim calcmode="lin" valueType="num">
                                      <p:cBhvr>
                                        <p:cTn id="72" dur="1000" fill="hold"/>
                                        <p:tgtEl>
                                          <p:spTgt spid="27"/>
                                        </p:tgtEl>
                                        <p:attrNameLst>
                                          <p:attrName>ppt_x</p:attrName>
                                        </p:attrNameLst>
                                      </p:cBhvr>
                                      <p:tavLst>
                                        <p:tav tm="0">
                                          <p:val>
                                            <p:strVal val="#ppt_x"/>
                                          </p:val>
                                        </p:tav>
                                        <p:tav tm="100000">
                                          <p:val>
                                            <p:strVal val="#ppt_x"/>
                                          </p:val>
                                        </p:tav>
                                      </p:tavLst>
                                    </p:anim>
                                    <p:anim calcmode="lin" valueType="num">
                                      <p:cBhvr>
                                        <p:cTn id="73" dur="1000" fill="hold"/>
                                        <p:tgtEl>
                                          <p:spTgt spid="2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000"/>
                                        <p:tgtEl>
                                          <p:spTgt spid="30"/>
                                        </p:tgtEl>
                                      </p:cBhvr>
                                    </p:animEffect>
                                    <p:anim calcmode="lin" valueType="num">
                                      <p:cBhvr>
                                        <p:cTn id="82" dur="1000" fill="hold"/>
                                        <p:tgtEl>
                                          <p:spTgt spid="30"/>
                                        </p:tgtEl>
                                        <p:attrNameLst>
                                          <p:attrName>ppt_x</p:attrName>
                                        </p:attrNameLst>
                                      </p:cBhvr>
                                      <p:tavLst>
                                        <p:tav tm="0">
                                          <p:val>
                                            <p:strVal val="#ppt_x"/>
                                          </p:val>
                                        </p:tav>
                                        <p:tav tm="100000">
                                          <p:val>
                                            <p:strVal val="#ppt_x"/>
                                          </p:val>
                                        </p:tav>
                                      </p:tavLst>
                                    </p:anim>
                                    <p:anim calcmode="lin" valueType="num">
                                      <p:cBhvr>
                                        <p:cTn id="83" dur="1000" fill="hold"/>
                                        <p:tgtEl>
                                          <p:spTgt spid="30"/>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1000"/>
                                        <p:tgtEl>
                                          <p:spTgt spid="35"/>
                                        </p:tgtEl>
                                      </p:cBhvr>
                                    </p:animEffect>
                                    <p:anim calcmode="lin" valueType="num">
                                      <p:cBhvr>
                                        <p:cTn id="87" dur="1000" fill="hold"/>
                                        <p:tgtEl>
                                          <p:spTgt spid="35"/>
                                        </p:tgtEl>
                                        <p:attrNameLst>
                                          <p:attrName>ppt_x</p:attrName>
                                        </p:attrNameLst>
                                      </p:cBhvr>
                                      <p:tavLst>
                                        <p:tav tm="0">
                                          <p:val>
                                            <p:strVal val="#ppt_x"/>
                                          </p:val>
                                        </p:tav>
                                        <p:tav tm="100000">
                                          <p:val>
                                            <p:strVal val="#ppt_x"/>
                                          </p:val>
                                        </p:tav>
                                      </p:tavLst>
                                    </p:anim>
                                    <p:anim calcmode="lin" valueType="num">
                                      <p:cBhvr>
                                        <p:cTn id="88" dur="1000" fill="hold"/>
                                        <p:tgtEl>
                                          <p:spTgt spid="35"/>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1000"/>
                                        <p:tgtEl>
                                          <p:spTgt spid="36"/>
                                        </p:tgtEl>
                                      </p:cBhvr>
                                    </p:animEffect>
                                    <p:anim calcmode="lin" valueType="num">
                                      <p:cBhvr>
                                        <p:cTn id="92" dur="1000" fill="hold"/>
                                        <p:tgtEl>
                                          <p:spTgt spid="36"/>
                                        </p:tgtEl>
                                        <p:attrNameLst>
                                          <p:attrName>ppt_x</p:attrName>
                                        </p:attrNameLst>
                                      </p:cBhvr>
                                      <p:tavLst>
                                        <p:tav tm="0">
                                          <p:val>
                                            <p:strVal val="#ppt_x"/>
                                          </p:val>
                                        </p:tav>
                                        <p:tav tm="100000">
                                          <p:val>
                                            <p:strVal val="#ppt_x"/>
                                          </p:val>
                                        </p:tav>
                                      </p:tavLst>
                                    </p:anim>
                                    <p:anim calcmode="lin" valueType="num">
                                      <p:cBhvr>
                                        <p:cTn id="93" dur="1000" fill="hold"/>
                                        <p:tgtEl>
                                          <p:spTgt spid="36"/>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fade">
                                      <p:cBhvr>
                                        <p:cTn id="96" dur="1000"/>
                                        <p:tgtEl>
                                          <p:spTgt spid="37"/>
                                        </p:tgtEl>
                                      </p:cBhvr>
                                    </p:animEffect>
                                    <p:anim calcmode="lin" valueType="num">
                                      <p:cBhvr>
                                        <p:cTn id="97" dur="1000" fill="hold"/>
                                        <p:tgtEl>
                                          <p:spTgt spid="37"/>
                                        </p:tgtEl>
                                        <p:attrNameLst>
                                          <p:attrName>ppt_x</p:attrName>
                                        </p:attrNameLst>
                                      </p:cBhvr>
                                      <p:tavLst>
                                        <p:tav tm="0">
                                          <p:val>
                                            <p:strVal val="#ppt_x"/>
                                          </p:val>
                                        </p:tav>
                                        <p:tav tm="100000">
                                          <p:val>
                                            <p:strVal val="#ppt_x"/>
                                          </p:val>
                                        </p:tav>
                                      </p:tavLst>
                                    </p:anim>
                                    <p:anim calcmode="lin" valueType="num">
                                      <p:cBhvr>
                                        <p:cTn id="98" dur="1000" fill="hold"/>
                                        <p:tgtEl>
                                          <p:spTgt spid="37"/>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fade">
                                      <p:cBhvr>
                                        <p:cTn id="101" dur="1000"/>
                                        <p:tgtEl>
                                          <p:spTgt spid="38"/>
                                        </p:tgtEl>
                                      </p:cBhvr>
                                    </p:animEffect>
                                    <p:anim calcmode="lin" valueType="num">
                                      <p:cBhvr>
                                        <p:cTn id="102" dur="1000" fill="hold"/>
                                        <p:tgtEl>
                                          <p:spTgt spid="38"/>
                                        </p:tgtEl>
                                        <p:attrNameLst>
                                          <p:attrName>ppt_x</p:attrName>
                                        </p:attrNameLst>
                                      </p:cBhvr>
                                      <p:tavLst>
                                        <p:tav tm="0">
                                          <p:val>
                                            <p:strVal val="#ppt_x"/>
                                          </p:val>
                                        </p:tav>
                                        <p:tav tm="100000">
                                          <p:val>
                                            <p:strVal val="#ppt_x"/>
                                          </p:val>
                                        </p:tav>
                                      </p:tavLst>
                                    </p:anim>
                                    <p:anim calcmode="lin" valueType="num">
                                      <p:cBhvr>
                                        <p:cTn id="103" dur="1000" fill="hold"/>
                                        <p:tgtEl>
                                          <p:spTgt spid="38"/>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fade">
                                      <p:cBhvr>
                                        <p:cTn id="106" dur="1000"/>
                                        <p:tgtEl>
                                          <p:spTgt spid="39"/>
                                        </p:tgtEl>
                                      </p:cBhvr>
                                    </p:animEffect>
                                    <p:anim calcmode="lin" valueType="num">
                                      <p:cBhvr>
                                        <p:cTn id="107" dur="1000" fill="hold"/>
                                        <p:tgtEl>
                                          <p:spTgt spid="39"/>
                                        </p:tgtEl>
                                        <p:attrNameLst>
                                          <p:attrName>ppt_x</p:attrName>
                                        </p:attrNameLst>
                                      </p:cBhvr>
                                      <p:tavLst>
                                        <p:tav tm="0">
                                          <p:val>
                                            <p:strVal val="#ppt_x"/>
                                          </p:val>
                                        </p:tav>
                                        <p:tav tm="100000">
                                          <p:val>
                                            <p:strVal val="#ppt_x"/>
                                          </p:val>
                                        </p:tav>
                                      </p:tavLst>
                                    </p:anim>
                                    <p:anim calcmode="lin" valueType="num">
                                      <p:cBhvr>
                                        <p:cTn id="108" dur="1000" fill="hold"/>
                                        <p:tgtEl>
                                          <p:spTgt spid="39"/>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fade">
                                      <p:cBhvr>
                                        <p:cTn id="116" dur="1000"/>
                                        <p:tgtEl>
                                          <p:spTgt spid="44"/>
                                        </p:tgtEl>
                                      </p:cBhvr>
                                    </p:animEffect>
                                    <p:anim calcmode="lin" valueType="num">
                                      <p:cBhvr>
                                        <p:cTn id="117" dur="1000" fill="hold"/>
                                        <p:tgtEl>
                                          <p:spTgt spid="44"/>
                                        </p:tgtEl>
                                        <p:attrNameLst>
                                          <p:attrName>ppt_x</p:attrName>
                                        </p:attrNameLst>
                                      </p:cBhvr>
                                      <p:tavLst>
                                        <p:tav tm="0">
                                          <p:val>
                                            <p:strVal val="#ppt_x"/>
                                          </p:val>
                                        </p:tav>
                                        <p:tav tm="100000">
                                          <p:val>
                                            <p:strVal val="#ppt_x"/>
                                          </p:val>
                                        </p:tav>
                                      </p:tavLst>
                                    </p:anim>
                                    <p:anim calcmode="lin" valueType="num">
                                      <p:cBhvr>
                                        <p:cTn id="118" dur="1000" fill="hold"/>
                                        <p:tgtEl>
                                          <p:spTgt spid="44"/>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fade">
                                      <p:cBhvr>
                                        <p:cTn id="121" dur="1000"/>
                                        <p:tgtEl>
                                          <p:spTgt spid="47"/>
                                        </p:tgtEl>
                                      </p:cBhvr>
                                    </p:animEffect>
                                    <p:anim calcmode="lin" valueType="num">
                                      <p:cBhvr>
                                        <p:cTn id="122" dur="1000" fill="hold"/>
                                        <p:tgtEl>
                                          <p:spTgt spid="47"/>
                                        </p:tgtEl>
                                        <p:attrNameLst>
                                          <p:attrName>ppt_x</p:attrName>
                                        </p:attrNameLst>
                                      </p:cBhvr>
                                      <p:tavLst>
                                        <p:tav tm="0">
                                          <p:val>
                                            <p:strVal val="#ppt_x"/>
                                          </p:val>
                                        </p:tav>
                                        <p:tav tm="100000">
                                          <p:val>
                                            <p:strVal val="#ppt_x"/>
                                          </p:val>
                                        </p:tav>
                                      </p:tavLst>
                                    </p:anim>
                                    <p:anim calcmode="lin" valueType="num">
                                      <p:cBhvr>
                                        <p:cTn id="123" dur="1000" fill="hold"/>
                                        <p:tgtEl>
                                          <p:spTgt spid="47"/>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49"/>
                                        </p:tgtEl>
                                        <p:attrNameLst>
                                          <p:attrName>style.visibility</p:attrName>
                                        </p:attrNameLst>
                                      </p:cBhvr>
                                      <p:to>
                                        <p:strVal val="visible"/>
                                      </p:to>
                                    </p:set>
                                    <p:animEffect transition="in" filter="fade">
                                      <p:cBhvr>
                                        <p:cTn id="126" dur="1000"/>
                                        <p:tgtEl>
                                          <p:spTgt spid="49"/>
                                        </p:tgtEl>
                                      </p:cBhvr>
                                    </p:animEffect>
                                    <p:anim calcmode="lin" valueType="num">
                                      <p:cBhvr>
                                        <p:cTn id="127" dur="1000" fill="hold"/>
                                        <p:tgtEl>
                                          <p:spTgt spid="49"/>
                                        </p:tgtEl>
                                        <p:attrNameLst>
                                          <p:attrName>ppt_x</p:attrName>
                                        </p:attrNameLst>
                                      </p:cBhvr>
                                      <p:tavLst>
                                        <p:tav tm="0">
                                          <p:val>
                                            <p:strVal val="#ppt_x"/>
                                          </p:val>
                                        </p:tav>
                                        <p:tav tm="100000">
                                          <p:val>
                                            <p:strVal val="#ppt_x"/>
                                          </p:val>
                                        </p:tav>
                                      </p:tavLst>
                                    </p:anim>
                                    <p:anim calcmode="lin" valueType="num">
                                      <p:cBhvr>
                                        <p:cTn id="128" dur="1000" fill="hold"/>
                                        <p:tgtEl>
                                          <p:spTgt spid="49"/>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50"/>
                                        </p:tgtEl>
                                        <p:attrNameLst>
                                          <p:attrName>style.visibility</p:attrName>
                                        </p:attrNameLst>
                                      </p:cBhvr>
                                      <p:to>
                                        <p:strVal val="visible"/>
                                      </p:to>
                                    </p:set>
                                    <p:animEffect transition="in" filter="fade">
                                      <p:cBhvr>
                                        <p:cTn id="131" dur="1000"/>
                                        <p:tgtEl>
                                          <p:spTgt spid="50"/>
                                        </p:tgtEl>
                                      </p:cBhvr>
                                    </p:animEffect>
                                    <p:anim calcmode="lin" valueType="num">
                                      <p:cBhvr>
                                        <p:cTn id="132" dur="1000" fill="hold"/>
                                        <p:tgtEl>
                                          <p:spTgt spid="50"/>
                                        </p:tgtEl>
                                        <p:attrNameLst>
                                          <p:attrName>ppt_x</p:attrName>
                                        </p:attrNameLst>
                                      </p:cBhvr>
                                      <p:tavLst>
                                        <p:tav tm="0">
                                          <p:val>
                                            <p:strVal val="#ppt_x"/>
                                          </p:val>
                                        </p:tav>
                                        <p:tav tm="100000">
                                          <p:val>
                                            <p:strVal val="#ppt_x"/>
                                          </p:val>
                                        </p:tav>
                                      </p:tavLst>
                                    </p:anim>
                                    <p:anim calcmode="lin" valueType="num">
                                      <p:cBhvr>
                                        <p:cTn id="133" dur="1000" fill="hold"/>
                                        <p:tgtEl>
                                          <p:spTgt spid="50"/>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52"/>
                                        </p:tgtEl>
                                        <p:attrNameLst>
                                          <p:attrName>style.visibility</p:attrName>
                                        </p:attrNameLst>
                                      </p:cBhvr>
                                      <p:to>
                                        <p:strVal val="visible"/>
                                      </p:to>
                                    </p:set>
                                    <p:animEffect transition="in" filter="fade">
                                      <p:cBhvr>
                                        <p:cTn id="136" dur="1000"/>
                                        <p:tgtEl>
                                          <p:spTgt spid="52"/>
                                        </p:tgtEl>
                                      </p:cBhvr>
                                    </p:animEffect>
                                    <p:anim calcmode="lin" valueType="num">
                                      <p:cBhvr>
                                        <p:cTn id="137" dur="1000" fill="hold"/>
                                        <p:tgtEl>
                                          <p:spTgt spid="52"/>
                                        </p:tgtEl>
                                        <p:attrNameLst>
                                          <p:attrName>ppt_x</p:attrName>
                                        </p:attrNameLst>
                                      </p:cBhvr>
                                      <p:tavLst>
                                        <p:tav tm="0">
                                          <p:val>
                                            <p:strVal val="#ppt_x"/>
                                          </p:val>
                                        </p:tav>
                                        <p:tav tm="100000">
                                          <p:val>
                                            <p:strVal val="#ppt_x"/>
                                          </p:val>
                                        </p:tav>
                                      </p:tavLst>
                                    </p:anim>
                                    <p:anim calcmode="lin" valueType="num">
                                      <p:cBhvr>
                                        <p:cTn id="138" dur="1000" fill="hold"/>
                                        <p:tgtEl>
                                          <p:spTgt spid="52"/>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58"/>
                                        </p:tgtEl>
                                        <p:attrNameLst>
                                          <p:attrName>style.visibility</p:attrName>
                                        </p:attrNameLst>
                                      </p:cBhvr>
                                      <p:to>
                                        <p:strVal val="visible"/>
                                      </p:to>
                                    </p:set>
                                    <p:animEffect transition="in" filter="fade">
                                      <p:cBhvr>
                                        <p:cTn id="141" dur="1000"/>
                                        <p:tgtEl>
                                          <p:spTgt spid="58"/>
                                        </p:tgtEl>
                                      </p:cBhvr>
                                    </p:animEffect>
                                    <p:anim calcmode="lin" valueType="num">
                                      <p:cBhvr>
                                        <p:cTn id="142" dur="1000" fill="hold"/>
                                        <p:tgtEl>
                                          <p:spTgt spid="58"/>
                                        </p:tgtEl>
                                        <p:attrNameLst>
                                          <p:attrName>ppt_x</p:attrName>
                                        </p:attrNameLst>
                                      </p:cBhvr>
                                      <p:tavLst>
                                        <p:tav tm="0">
                                          <p:val>
                                            <p:strVal val="#ppt_x"/>
                                          </p:val>
                                        </p:tav>
                                        <p:tav tm="100000">
                                          <p:val>
                                            <p:strVal val="#ppt_x"/>
                                          </p:val>
                                        </p:tav>
                                      </p:tavLst>
                                    </p:anim>
                                    <p:anim calcmode="lin" valueType="num">
                                      <p:cBhvr>
                                        <p:cTn id="143" dur="1000" fill="hold"/>
                                        <p:tgtEl>
                                          <p:spTgt spid="58"/>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61"/>
                                        </p:tgtEl>
                                        <p:attrNameLst>
                                          <p:attrName>style.visibility</p:attrName>
                                        </p:attrNameLst>
                                      </p:cBhvr>
                                      <p:to>
                                        <p:strVal val="visible"/>
                                      </p:to>
                                    </p:set>
                                    <p:animEffect transition="in" filter="fade">
                                      <p:cBhvr>
                                        <p:cTn id="146" dur="1000"/>
                                        <p:tgtEl>
                                          <p:spTgt spid="61"/>
                                        </p:tgtEl>
                                      </p:cBhvr>
                                    </p:animEffect>
                                    <p:anim calcmode="lin" valueType="num">
                                      <p:cBhvr>
                                        <p:cTn id="147" dur="1000" fill="hold"/>
                                        <p:tgtEl>
                                          <p:spTgt spid="61"/>
                                        </p:tgtEl>
                                        <p:attrNameLst>
                                          <p:attrName>ppt_x</p:attrName>
                                        </p:attrNameLst>
                                      </p:cBhvr>
                                      <p:tavLst>
                                        <p:tav tm="0">
                                          <p:val>
                                            <p:strVal val="#ppt_x"/>
                                          </p:val>
                                        </p:tav>
                                        <p:tav tm="100000">
                                          <p:val>
                                            <p:strVal val="#ppt_x"/>
                                          </p:val>
                                        </p:tav>
                                      </p:tavLst>
                                    </p:anim>
                                    <p:anim calcmode="lin" valueType="num">
                                      <p:cBhvr>
                                        <p:cTn id="148" dur="1000" fill="hold"/>
                                        <p:tgtEl>
                                          <p:spTgt spid="61"/>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64"/>
                                        </p:tgtEl>
                                        <p:attrNameLst>
                                          <p:attrName>style.visibility</p:attrName>
                                        </p:attrNameLst>
                                      </p:cBhvr>
                                      <p:to>
                                        <p:strVal val="visible"/>
                                      </p:to>
                                    </p:set>
                                    <p:animEffect transition="in" filter="fade">
                                      <p:cBhvr>
                                        <p:cTn id="151" dur="1000"/>
                                        <p:tgtEl>
                                          <p:spTgt spid="64"/>
                                        </p:tgtEl>
                                      </p:cBhvr>
                                    </p:animEffect>
                                    <p:anim calcmode="lin" valueType="num">
                                      <p:cBhvr>
                                        <p:cTn id="152" dur="1000" fill="hold"/>
                                        <p:tgtEl>
                                          <p:spTgt spid="64"/>
                                        </p:tgtEl>
                                        <p:attrNameLst>
                                          <p:attrName>ppt_x</p:attrName>
                                        </p:attrNameLst>
                                      </p:cBhvr>
                                      <p:tavLst>
                                        <p:tav tm="0">
                                          <p:val>
                                            <p:strVal val="#ppt_x"/>
                                          </p:val>
                                        </p:tav>
                                        <p:tav tm="100000">
                                          <p:val>
                                            <p:strVal val="#ppt_x"/>
                                          </p:val>
                                        </p:tav>
                                      </p:tavLst>
                                    </p:anim>
                                    <p:anim calcmode="lin" valueType="num">
                                      <p:cBhvr>
                                        <p:cTn id="153" dur="1000" fill="hold"/>
                                        <p:tgtEl>
                                          <p:spTgt spid="64"/>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65"/>
                                        </p:tgtEl>
                                        <p:attrNameLst>
                                          <p:attrName>style.visibility</p:attrName>
                                        </p:attrNameLst>
                                      </p:cBhvr>
                                      <p:to>
                                        <p:strVal val="visible"/>
                                      </p:to>
                                    </p:set>
                                    <p:animEffect transition="in" filter="fade">
                                      <p:cBhvr>
                                        <p:cTn id="156" dur="1000"/>
                                        <p:tgtEl>
                                          <p:spTgt spid="65"/>
                                        </p:tgtEl>
                                      </p:cBhvr>
                                    </p:animEffect>
                                    <p:anim calcmode="lin" valueType="num">
                                      <p:cBhvr>
                                        <p:cTn id="157" dur="1000" fill="hold"/>
                                        <p:tgtEl>
                                          <p:spTgt spid="65"/>
                                        </p:tgtEl>
                                        <p:attrNameLst>
                                          <p:attrName>ppt_x</p:attrName>
                                        </p:attrNameLst>
                                      </p:cBhvr>
                                      <p:tavLst>
                                        <p:tav tm="0">
                                          <p:val>
                                            <p:strVal val="#ppt_x"/>
                                          </p:val>
                                        </p:tav>
                                        <p:tav tm="100000">
                                          <p:val>
                                            <p:strVal val="#ppt_x"/>
                                          </p:val>
                                        </p:tav>
                                      </p:tavLst>
                                    </p:anim>
                                    <p:anim calcmode="lin" valueType="num">
                                      <p:cBhvr>
                                        <p:cTn id="158" dur="1000" fill="hold"/>
                                        <p:tgtEl>
                                          <p:spTgt spid="65"/>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66"/>
                                        </p:tgtEl>
                                        <p:attrNameLst>
                                          <p:attrName>style.visibility</p:attrName>
                                        </p:attrNameLst>
                                      </p:cBhvr>
                                      <p:to>
                                        <p:strVal val="visible"/>
                                      </p:to>
                                    </p:set>
                                    <p:animEffect transition="in" filter="fade">
                                      <p:cBhvr>
                                        <p:cTn id="161" dur="1000"/>
                                        <p:tgtEl>
                                          <p:spTgt spid="66"/>
                                        </p:tgtEl>
                                      </p:cBhvr>
                                    </p:animEffect>
                                    <p:anim calcmode="lin" valueType="num">
                                      <p:cBhvr>
                                        <p:cTn id="162" dur="1000" fill="hold"/>
                                        <p:tgtEl>
                                          <p:spTgt spid="66"/>
                                        </p:tgtEl>
                                        <p:attrNameLst>
                                          <p:attrName>ppt_x</p:attrName>
                                        </p:attrNameLst>
                                      </p:cBhvr>
                                      <p:tavLst>
                                        <p:tav tm="0">
                                          <p:val>
                                            <p:strVal val="#ppt_x"/>
                                          </p:val>
                                        </p:tav>
                                        <p:tav tm="100000">
                                          <p:val>
                                            <p:strVal val="#ppt_x"/>
                                          </p:val>
                                        </p:tav>
                                      </p:tavLst>
                                    </p:anim>
                                    <p:anim calcmode="lin" valueType="num">
                                      <p:cBhvr>
                                        <p:cTn id="163" dur="1000" fill="hold"/>
                                        <p:tgtEl>
                                          <p:spTgt spid="66"/>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nodePh="1">
                                  <p:stCondLst>
                                    <p:cond delay="0"/>
                                  </p:stCondLst>
                                  <p:endCondLst>
                                    <p:cond evt="begin" delay="0">
                                      <p:tn val="164"/>
                                    </p:cond>
                                  </p:endCondLst>
                                  <p:childTnLst>
                                    <p:set>
                                      <p:cBhvr>
                                        <p:cTn id="165" dur="1" fill="hold">
                                          <p:stCondLst>
                                            <p:cond delay="0"/>
                                          </p:stCondLst>
                                        </p:cTn>
                                        <p:tgtEl>
                                          <p:spTgt spid="73"/>
                                        </p:tgtEl>
                                        <p:attrNameLst>
                                          <p:attrName>style.visibility</p:attrName>
                                        </p:attrNameLst>
                                      </p:cBhvr>
                                      <p:to>
                                        <p:strVal val="visible"/>
                                      </p:to>
                                    </p:set>
                                    <p:animEffect transition="in" filter="fade">
                                      <p:cBhvr>
                                        <p:cTn id="166" dur="1000"/>
                                        <p:tgtEl>
                                          <p:spTgt spid="73"/>
                                        </p:tgtEl>
                                      </p:cBhvr>
                                    </p:animEffect>
                                    <p:anim calcmode="lin" valueType="num">
                                      <p:cBhvr>
                                        <p:cTn id="167" dur="1000" fill="hold"/>
                                        <p:tgtEl>
                                          <p:spTgt spid="73"/>
                                        </p:tgtEl>
                                        <p:attrNameLst>
                                          <p:attrName>ppt_x</p:attrName>
                                        </p:attrNameLst>
                                      </p:cBhvr>
                                      <p:tavLst>
                                        <p:tav tm="0">
                                          <p:val>
                                            <p:strVal val="#ppt_x"/>
                                          </p:val>
                                        </p:tav>
                                        <p:tav tm="100000">
                                          <p:val>
                                            <p:strVal val="#ppt_x"/>
                                          </p:val>
                                        </p:tav>
                                      </p:tavLst>
                                    </p:anim>
                                    <p:anim calcmode="lin" valueType="num">
                                      <p:cBhvr>
                                        <p:cTn id="168" dur="1000" fill="hold"/>
                                        <p:tgtEl>
                                          <p:spTgt spid="73"/>
                                        </p:tgtEl>
                                        <p:attrNameLst>
                                          <p:attrName>ppt_y</p:attrName>
                                        </p:attrNameLst>
                                      </p:cBhvr>
                                      <p:tavLst>
                                        <p:tav tm="0">
                                          <p:val>
                                            <p:strVal val="#ppt_y+.1"/>
                                          </p:val>
                                        </p:tav>
                                        <p:tav tm="100000">
                                          <p:val>
                                            <p:strVal val="#ppt_y"/>
                                          </p:val>
                                        </p:tav>
                                      </p:tavLst>
                                    </p:anim>
                                  </p:childTnLst>
                                </p:cTn>
                              </p:par>
                              <p:par>
                                <p:cTn id="169" presetID="42" presetClass="entr" presetSubtype="0" fill="hold" nodeType="withEffect">
                                  <p:stCondLst>
                                    <p:cond delay="0"/>
                                  </p:stCondLst>
                                  <p:childTnLst>
                                    <p:set>
                                      <p:cBhvr>
                                        <p:cTn id="170" dur="1" fill="hold">
                                          <p:stCondLst>
                                            <p:cond delay="0"/>
                                          </p:stCondLst>
                                        </p:cTn>
                                        <p:tgtEl>
                                          <p:spTgt spid="74"/>
                                        </p:tgtEl>
                                        <p:attrNameLst>
                                          <p:attrName>style.visibility</p:attrName>
                                        </p:attrNameLst>
                                      </p:cBhvr>
                                      <p:to>
                                        <p:strVal val="visible"/>
                                      </p:to>
                                    </p:set>
                                    <p:animEffect transition="in" filter="fade">
                                      <p:cBhvr>
                                        <p:cTn id="171" dur="1000"/>
                                        <p:tgtEl>
                                          <p:spTgt spid="74"/>
                                        </p:tgtEl>
                                      </p:cBhvr>
                                    </p:animEffect>
                                    <p:anim calcmode="lin" valueType="num">
                                      <p:cBhvr>
                                        <p:cTn id="172" dur="1000" fill="hold"/>
                                        <p:tgtEl>
                                          <p:spTgt spid="74"/>
                                        </p:tgtEl>
                                        <p:attrNameLst>
                                          <p:attrName>ppt_x</p:attrName>
                                        </p:attrNameLst>
                                      </p:cBhvr>
                                      <p:tavLst>
                                        <p:tav tm="0">
                                          <p:val>
                                            <p:strVal val="#ppt_x"/>
                                          </p:val>
                                        </p:tav>
                                        <p:tav tm="100000">
                                          <p:val>
                                            <p:strVal val="#ppt_x"/>
                                          </p:val>
                                        </p:tav>
                                      </p:tavLst>
                                    </p:anim>
                                    <p:anim calcmode="lin" valueType="num">
                                      <p:cBhvr>
                                        <p:cTn id="173" dur="1000" fill="hold"/>
                                        <p:tgtEl>
                                          <p:spTgt spid="74"/>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75"/>
                                        </p:tgtEl>
                                        <p:attrNameLst>
                                          <p:attrName>style.visibility</p:attrName>
                                        </p:attrNameLst>
                                      </p:cBhvr>
                                      <p:to>
                                        <p:strVal val="visible"/>
                                      </p:to>
                                    </p:set>
                                    <p:animEffect transition="in" filter="fade">
                                      <p:cBhvr>
                                        <p:cTn id="176" dur="1000"/>
                                        <p:tgtEl>
                                          <p:spTgt spid="75"/>
                                        </p:tgtEl>
                                      </p:cBhvr>
                                    </p:animEffect>
                                    <p:anim calcmode="lin" valueType="num">
                                      <p:cBhvr>
                                        <p:cTn id="177" dur="1000" fill="hold"/>
                                        <p:tgtEl>
                                          <p:spTgt spid="75"/>
                                        </p:tgtEl>
                                        <p:attrNameLst>
                                          <p:attrName>ppt_x</p:attrName>
                                        </p:attrNameLst>
                                      </p:cBhvr>
                                      <p:tavLst>
                                        <p:tav tm="0">
                                          <p:val>
                                            <p:strVal val="#ppt_x"/>
                                          </p:val>
                                        </p:tav>
                                        <p:tav tm="100000">
                                          <p:val>
                                            <p:strVal val="#ppt_x"/>
                                          </p:val>
                                        </p:tav>
                                      </p:tavLst>
                                    </p:anim>
                                    <p:anim calcmode="lin" valueType="num">
                                      <p:cBhvr>
                                        <p:cTn id="178" dur="1000" fill="hold"/>
                                        <p:tgtEl>
                                          <p:spTgt spid="75"/>
                                        </p:tgtEl>
                                        <p:attrNameLst>
                                          <p:attrName>ppt_y</p:attrName>
                                        </p:attrNameLst>
                                      </p:cBhvr>
                                      <p:tavLst>
                                        <p:tav tm="0">
                                          <p:val>
                                            <p:strVal val="#ppt_y+.1"/>
                                          </p:val>
                                        </p:tav>
                                        <p:tav tm="100000">
                                          <p:val>
                                            <p:strVal val="#ppt_y"/>
                                          </p:val>
                                        </p:tav>
                                      </p:tavLst>
                                    </p:anim>
                                  </p:childTnLst>
                                </p:cTn>
                              </p:par>
                              <p:par>
                                <p:cTn id="179" presetID="42" presetClass="entr" presetSubtype="0" fill="hold" nodeType="withEffect">
                                  <p:stCondLst>
                                    <p:cond delay="0"/>
                                  </p:stCondLst>
                                  <p:childTnLst>
                                    <p:set>
                                      <p:cBhvr>
                                        <p:cTn id="180" dur="1" fill="hold">
                                          <p:stCondLst>
                                            <p:cond delay="0"/>
                                          </p:stCondLst>
                                        </p:cTn>
                                        <p:tgtEl>
                                          <p:spTgt spid="76"/>
                                        </p:tgtEl>
                                        <p:attrNameLst>
                                          <p:attrName>style.visibility</p:attrName>
                                        </p:attrNameLst>
                                      </p:cBhvr>
                                      <p:to>
                                        <p:strVal val="visible"/>
                                      </p:to>
                                    </p:set>
                                    <p:animEffect transition="in" filter="fade">
                                      <p:cBhvr>
                                        <p:cTn id="181" dur="1000"/>
                                        <p:tgtEl>
                                          <p:spTgt spid="76"/>
                                        </p:tgtEl>
                                      </p:cBhvr>
                                    </p:animEffect>
                                    <p:anim calcmode="lin" valueType="num">
                                      <p:cBhvr>
                                        <p:cTn id="182" dur="1000" fill="hold"/>
                                        <p:tgtEl>
                                          <p:spTgt spid="76"/>
                                        </p:tgtEl>
                                        <p:attrNameLst>
                                          <p:attrName>ppt_x</p:attrName>
                                        </p:attrNameLst>
                                      </p:cBhvr>
                                      <p:tavLst>
                                        <p:tav tm="0">
                                          <p:val>
                                            <p:strVal val="#ppt_x"/>
                                          </p:val>
                                        </p:tav>
                                        <p:tav tm="100000">
                                          <p:val>
                                            <p:strVal val="#ppt_x"/>
                                          </p:val>
                                        </p:tav>
                                      </p:tavLst>
                                    </p:anim>
                                    <p:anim calcmode="lin" valueType="num">
                                      <p:cBhvr>
                                        <p:cTn id="183" dur="1000" fill="hold"/>
                                        <p:tgtEl>
                                          <p:spTgt spid="76"/>
                                        </p:tgtEl>
                                        <p:attrNameLst>
                                          <p:attrName>ppt_y</p:attrName>
                                        </p:attrNameLst>
                                      </p:cBhvr>
                                      <p:tavLst>
                                        <p:tav tm="0">
                                          <p:val>
                                            <p:strVal val="#ppt_y+.1"/>
                                          </p:val>
                                        </p:tav>
                                        <p:tav tm="100000">
                                          <p:val>
                                            <p:strVal val="#ppt_y"/>
                                          </p:val>
                                        </p:tav>
                                      </p:tavLst>
                                    </p:anim>
                                  </p:childTnLst>
                                </p:cTn>
                              </p:par>
                              <p:par>
                                <p:cTn id="184" presetID="42" presetClass="entr" presetSubtype="0" fill="hold" nodeType="withEffect">
                                  <p:stCondLst>
                                    <p:cond delay="0"/>
                                  </p:stCondLst>
                                  <p:childTnLst>
                                    <p:set>
                                      <p:cBhvr>
                                        <p:cTn id="185" dur="1" fill="hold">
                                          <p:stCondLst>
                                            <p:cond delay="0"/>
                                          </p:stCondLst>
                                        </p:cTn>
                                        <p:tgtEl>
                                          <p:spTgt spid="77"/>
                                        </p:tgtEl>
                                        <p:attrNameLst>
                                          <p:attrName>style.visibility</p:attrName>
                                        </p:attrNameLst>
                                      </p:cBhvr>
                                      <p:to>
                                        <p:strVal val="visible"/>
                                      </p:to>
                                    </p:set>
                                    <p:animEffect transition="in" filter="fade">
                                      <p:cBhvr>
                                        <p:cTn id="186" dur="1000"/>
                                        <p:tgtEl>
                                          <p:spTgt spid="77"/>
                                        </p:tgtEl>
                                      </p:cBhvr>
                                    </p:animEffect>
                                    <p:anim calcmode="lin" valueType="num">
                                      <p:cBhvr>
                                        <p:cTn id="187" dur="1000" fill="hold"/>
                                        <p:tgtEl>
                                          <p:spTgt spid="77"/>
                                        </p:tgtEl>
                                        <p:attrNameLst>
                                          <p:attrName>ppt_x</p:attrName>
                                        </p:attrNameLst>
                                      </p:cBhvr>
                                      <p:tavLst>
                                        <p:tav tm="0">
                                          <p:val>
                                            <p:strVal val="#ppt_x"/>
                                          </p:val>
                                        </p:tav>
                                        <p:tav tm="100000">
                                          <p:val>
                                            <p:strVal val="#ppt_x"/>
                                          </p:val>
                                        </p:tav>
                                      </p:tavLst>
                                    </p:anim>
                                    <p:anim calcmode="lin" valueType="num">
                                      <p:cBhvr>
                                        <p:cTn id="188" dur="1000" fill="hold"/>
                                        <p:tgtEl>
                                          <p:spTgt spid="77"/>
                                        </p:tgtEl>
                                        <p:attrNameLst>
                                          <p:attrName>ppt_y</p:attrName>
                                        </p:attrNameLst>
                                      </p:cBhvr>
                                      <p:tavLst>
                                        <p:tav tm="0">
                                          <p:val>
                                            <p:strVal val="#ppt_y+.1"/>
                                          </p:val>
                                        </p:tav>
                                        <p:tav tm="100000">
                                          <p:val>
                                            <p:strVal val="#ppt_y"/>
                                          </p:val>
                                        </p:tav>
                                      </p:tavLst>
                                    </p:anim>
                                  </p:childTnLst>
                                </p:cTn>
                              </p:par>
                              <p:par>
                                <p:cTn id="189" presetID="42" presetClass="entr" presetSubtype="0" fill="hold" nodeType="withEffect">
                                  <p:stCondLst>
                                    <p:cond delay="0"/>
                                  </p:stCondLst>
                                  <p:childTnLst>
                                    <p:set>
                                      <p:cBhvr>
                                        <p:cTn id="190" dur="1" fill="hold">
                                          <p:stCondLst>
                                            <p:cond delay="0"/>
                                          </p:stCondLst>
                                        </p:cTn>
                                        <p:tgtEl>
                                          <p:spTgt spid="78"/>
                                        </p:tgtEl>
                                        <p:attrNameLst>
                                          <p:attrName>style.visibility</p:attrName>
                                        </p:attrNameLst>
                                      </p:cBhvr>
                                      <p:to>
                                        <p:strVal val="visible"/>
                                      </p:to>
                                    </p:set>
                                    <p:animEffect transition="in" filter="fade">
                                      <p:cBhvr>
                                        <p:cTn id="191" dur="1000"/>
                                        <p:tgtEl>
                                          <p:spTgt spid="78"/>
                                        </p:tgtEl>
                                      </p:cBhvr>
                                    </p:animEffect>
                                    <p:anim calcmode="lin" valueType="num">
                                      <p:cBhvr>
                                        <p:cTn id="192" dur="1000" fill="hold"/>
                                        <p:tgtEl>
                                          <p:spTgt spid="78"/>
                                        </p:tgtEl>
                                        <p:attrNameLst>
                                          <p:attrName>ppt_x</p:attrName>
                                        </p:attrNameLst>
                                      </p:cBhvr>
                                      <p:tavLst>
                                        <p:tav tm="0">
                                          <p:val>
                                            <p:strVal val="#ppt_x"/>
                                          </p:val>
                                        </p:tav>
                                        <p:tav tm="100000">
                                          <p:val>
                                            <p:strVal val="#ppt_x"/>
                                          </p:val>
                                        </p:tav>
                                      </p:tavLst>
                                    </p:anim>
                                    <p:anim calcmode="lin" valueType="num">
                                      <p:cBhvr>
                                        <p:cTn id="193" dur="1000" fill="hold"/>
                                        <p:tgtEl>
                                          <p:spTgt spid="78"/>
                                        </p:tgtEl>
                                        <p:attrNameLst>
                                          <p:attrName>ppt_y</p:attrName>
                                        </p:attrNameLst>
                                      </p:cBhvr>
                                      <p:tavLst>
                                        <p:tav tm="0">
                                          <p:val>
                                            <p:strVal val="#ppt_y+.1"/>
                                          </p:val>
                                        </p:tav>
                                        <p:tav tm="100000">
                                          <p:val>
                                            <p:strVal val="#ppt_y"/>
                                          </p:val>
                                        </p:tav>
                                      </p:tavLst>
                                    </p:anim>
                                  </p:childTnLst>
                                </p:cTn>
                              </p:par>
                              <p:par>
                                <p:cTn id="194" presetID="42" presetClass="entr" presetSubtype="0" fill="hold" nodeType="withEffect">
                                  <p:stCondLst>
                                    <p:cond delay="0"/>
                                  </p:stCondLst>
                                  <p:childTnLst>
                                    <p:set>
                                      <p:cBhvr>
                                        <p:cTn id="195" dur="1" fill="hold">
                                          <p:stCondLst>
                                            <p:cond delay="0"/>
                                          </p:stCondLst>
                                        </p:cTn>
                                        <p:tgtEl>
                                          <p:spTgt spid="98"/>
                                        </p:tgtEl>
                                        <p:attrNameLst>
                                          <p:attrName>style.visibility</p:attrName>
                                        </p:attrNameLst>
                                      </p:cBhvr>
                                      <p:to>
                                        <p:strVal val="visible"/>
                                      </p:to>
                                    </p:set>
                                    <p:animEffect transition="in" filter="fade">
                                      <p:cBhvr>
                                        <p:cTn id="196" dur="1000"/>
                                        <p:tgtEl>
                                          <p:spTgt spid="98"/>
                                        </p:tgtEl>
                                      </p:cBhvr>
                                    </p:animEffect>
                                    <p:anim calcmode="lin" valueType="num">
                                      <p:cBhvr>
                                        <p:cTn id="197" dur="1000" fill="hold"/>
                                        <p:tgtEl>
                                          <p:spTgt spid="98"/>
                                        </p:tgtEl>
                                        <p:attrNameLst>
                                          <p:attrName>ppt_x</p:attrName>
                                        </p:attrNameLst>
                                      </p:cBhvr>
                                      <p:tavLst>
                                        <p:tav tm="0">
                                          <p:val>
                                            <p:strVal val="#ppt_x"/>
                                          </p:val>
                                        </p:tav>
                                        <p:tav tm="100000">
                                          <p:val>
                                            <p:strVal val="#ppt_x"/>
                                          </p:val>
                                        </p:tav>
                                      </p:tavLst>
                                    </p:anim>
                                    <p:anim calcmode="lin" valueType="num">
                                      <p:cBhvr>
                                        <p:cTn id="198" dur="1000" fill="hold"/>
                                        <p:tgtEl>
                                          <p:spTgt spid="98"/>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90"/>
                                        </p:tgtEl>
                                        <p:attrNameLst>
                                          <p:attrName>style.visibility</p:attrName>
                                        </p:attrNameLst>
                                      </p:cBhvr>
                                      <p:to>
                                        <p:strVal val="visible"/>
                                      </p:to>
                                    </p:set>
                                    <p:animEffect transition="in" filter="fade">
                                      <p:cBhvr>
                                        <p:cTn id="201" dur="1000"/>
                                        <p:tgtEl>
                                          <p:spTgt spid="90"/>
                                        </p:tgtEl>
                                      </p:cBhvr>
                                    </p:animEffect>
                                    <p:anim calcmode="lin" valueType="num">
                                      <p:cBhvr>
                                        <p:cTn id="202" dur="1000" fill="hold"/>
                                        <p:tgtEl>
                                          <p:spTgt spid="90"/>
                                        </p:tgtEl>
                                        <p:attrNameLst>
                                          <p:attrName>ppt_x</p:attrName>
                                        </p:attrNameLst>
                                      </p:cBhvr>
                                      <p:tavLst>
                                        <p:tav tm="0">
                                          <p:val>
                                            <p:strVal val="#ppt_x"/>
                                          </p:val>
                                        </p:tav>
                                        <p:tav tm="100000">
                                          <p:val>
                                            <p:strVal val="#ppt_x"/>
                                          </p:val>
                                        </p:tav>
                                      </p:tavLst>
                                    </p:anim>
                                    <p:anim calcmode="lin" valueType="num">
                                      <p:cBhvr>
                                        <p:cTn id="203" dur="1000" fill="hold"/>
                                        <p:tgtEl>
                                          <p:spTgt spid="90"/>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79"/>
                                        </p:tgtEl>
                                        <p:attrNameLst>
                                          <p:attrName>style.visibility</p:attrName>
                                        </p:attrNameLst>
                                      </p:cBhvr>
                                      <p:to>
                                        <p:strVal val="visible"/>
                                      </p:to>
                                    </p:set>
                                    <p:animEffect transition="in" filter="fade">
                                      <p:cBhvr>
                                        <p:cTn id="206" dur="1000"/>
                                        <p:tgtEl>
                                          <p:spTgt spid="79"/>
                                        </p:tgtEl>
                                      </p:cBhvr>
                                    </p:animEffect>
                                    <p:anim calcmode="lin" valueType="num">
                                      <p:cBhvr>
                                        <p:cTn id="207" dur="1000" fill="hold"/>
                                        <p:tgtEl>
                                          <p:spTgt spid="79"/>
                                        </p:tgtEl>
                                        <p:attrNameLst>
                                          <p:attrName>ppt_x</p:attrName>
                                        </p:attrNameLst>
                                      </p:cBhvr>
                                      <p:tavLst>
                                        <p:tav tm="0">
                                          <p:val>
                                            <p:strVal val="#ppt_x"/>
                                          </p:val>
                                        </p:tav>
                                        <p:tav tm="100000">
                                          <p:val>
                                            <p:strVal val="#ppt_x"/>
                                          </p:val>
                                        </p:tav>
                                      </p:tavLst>
                                    </p:anim>
                                    <p:anim calcmode="lin" valueType="num">
                                      <p:cBhvr>
                                        <p:cTn id="208" dur="1000" fill="hold"/>
                                        <p:tgtEl>
                                          <p:spTgt spid="79"/>
                                        </p:tgtEl>
                                        <p:attrNameLst>
                                          <p:attrName>ppt_y</p:attrName>
                                        </p:attrNameLst>
                                      </p:cBhvr>
                                      <p:tavLst>
                                        <p:tav tm="0">
                                          <p:val>
                                            <p:strVal val="#ppt_y+.1"/>
                                          </p:val>
                                        </p:tav>
                                        <p:tav tm="100000">
                                          <p:val>
                                            <p:strVal val="#ppt_y"/>
                                          </p:val>
                                        </p:tav>
                                      </p:tavLst>
                                    </p:anim>
                                  </p:childTnLst>
                                </p:cTn>
                              </p:par>
                              <p:par>
                                <p:cTn id="209" presetID="42" presetClass="entr" presetSubtype="0" fill="hold" nodeType="withEffect">
                                  <p:stCondLst>
                                    <p:cond delay="0"/>
                                  </p:stCondLst>
                                  <p:childTnLst>
                                    <p:set>
                                      <p:cBhvr>
                                        <p:cTn id="210" dur="1" fill="hold">
                                          <p:stCondLst>
                                            <p:cond delay="0"/>
                                          </p:stCondLst>
                                        </p:cTn>
                                        <p:tgtEl>
                                          <p:spTgt spid="89"/>
                                        </p:tgtEl>
                                        <p:attrNameLst>
                                          <p:attrName>style.visibility</p:attrName>
                                        </p:attrNameLst>
                                      </p:cBhvr>
                                      <p:to>
                                        <p:strVal val="visible"/>
                                      </p:to>
                                    </p:set>
                                    <p:animEffect transition="in" filter="fade">
                                      <p:cBhvr>
                                        <p:cTn id="211" dur="1000"/>
                                        <p:tgtEl>
                                          <p:spTgt spid="89"/>
                                        </p:tgtEl>
                                      </p:cBhvr>
                                    </p:animEffect>
                                    <p:anim calcmode="lin" valueType="num">
                                      <p:cBhvr>
                                        <p:cTn id="212" dur="1000" fill="hold"/>
                                        <p:tgtEl>
                                          <p:spTgt spid="89"/>
                                        </p:tgtEl>
                                        <p:attrNameLst>
                                          <p:attrName>ppt_x</p:attrName>
                                        </p:attrNameLst>
                                      </p:cBhvr>
                                      <p:tavLst>
                                        <p:tav tm="0">
                                          <p:val>
                                            <p:strVal val="#ppt_x"/>
                                          </p:val>
                                        </p:tav>
                                        <p:tav tm="100000">
                                          <p:val>
                                            <p:strVal val="#ppt_x"/>
                                          </p:val>
                                        </p:tav>
                                      </p:tavLst>
                                    </p:anim>
                                    <p:anim calcmode="lin" valueType="num">
                                      <p:cBhvr>
                                        <p:cTn id="213" dur="1000" fill="hold"/>
                                        <p:tgtEl>
                                          <p:spTgt spid="89"/>
                                        </p:tgtEl>
                                        <p:attrNameLst>
                                          <p:attrName>ppt_y</p:attrName>
                                        </p:attrNameLst>
                                      </p:cBhvr>
                                      <p:tavLst>
                                        <p:tav tm="0">
                                          <p:val>
                                            <p:strVal val="#ppt_y+.1"/>
                                          </p:val>
                                        </p:tav>
                                        <p:tav tm="100000">
                                          <p:val>
                                            <p:strVal val="#ppt_y"/>
                                          </p:val>
                                        </p:tav>
                                      </p:tavLst>
                                    </p:anim>
                                  </p:childTnLst>
                                </p:cTn>
                              </p:par>
                              <p:par>
                                <p:cTn id="214" presetID="42" presetClass="entr" presetSubtype="0" fill="hold" nodeType="withEffect">
                                  <p:stCondLst>
                                    <p:cond delay="0"/>
                                  </p:stCondLst>
                                  <p:childTnLst>
                                    <p:set>
                                      <p:cBhvr>
                                        <p:cTn id="215" dur="1" fill="hold">
                                          <p:stCondLst>
                                            <p:cond delay="0"/>
                                          </p:stCondLst>
                                        </p:cTn>
                                        <p:tgtEl>
                                          <p:spTgt spid="85"/>
                                        </p:tgtEl>
                                        <p:attrNameLst>
                                          <p:attrName>style.visibility</p:attrName>
                                        </p:attrNameLst>
                                      </p:cBhvr>
                                      <p:to>
                                        <p:strVal val="visible"/>
                                      </p:to>
                                    </p:set>
                                    <p:animEffect transition="in" filter="fade">
                                      <p:cBhvr>
                                        <p:cTn id="216" dur="1000"/>
                                        <p:tgtEl>
                                          <p:spTgt spid="85"/>
                                        </p:tgtEl>
                                      </p:cBhvr>
                                    </p:animEffect>
                                    <p:anim calcmode="lin" valueType="num">
                                      <p:cBhvr>
                                        <p:cTn id="217" dur="1000" fill="hold"/>
                                        <p:tgtEl>
                                          <p:spTgt spid="85"/>
                                        </p:tgtEl>
                                        <p:attrNameLst>
                                          <p:attrName>ppt_x</p:attrName>
                                        </p:attrNameLst>
                                      </p:cBhvr>
                                      <p:tavLst>
                                        <p:tav tm="0">
                                          <p:val>
                                            <p:strVal val="#ppt_x"/>
                                          </p:val>
                                        </p:tav>
                                        <p:tav tm="100000">
                                          <p:val>
                                            <p:strVal val="#ppt_x"/>
                                          </p:val>
                                        </p:tav>
                                      </p:tavLst>
                                    </p:anim>
                                    <p:anim calcmode="lin" valueType="num">
                                      <p:cBhvr>
                                        <p:cTn id="218"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10" presetClass="entr" presetSubtype="0" fill="hold" grpId="0" nodeType="clickEffect">
                                  <p:stCondLst>
                                    <p:cond delay="0"/>
                                  </p:stCondLst>
                                  <p:childTnLst>
                                    <p:set>
                                      <p:cBhvr>
                                        <p:cTn id="222" dur="1" fill="hold">
                                          <p:stCondLst>
                                            <p:cond delay="0"/>
                                          </p:stCondLst>
                                        </p:cTn>
                                        <p:tgtEl>
                                          <p:spTgt spid="82"/>
                                        </p:tgtEl>
                                        <p:attrNameLst>
                                          <p:attrName>style.visibility</p:attrName>
                                        </p:attrNameLst>
                                      </p:cBhvr>
                                      <p:to>
                                        <p:strVal val="visible"/>
                                      </p:to>
                                    </p:set>
                                    <p:animEffect transition="in" filter="fade">
                                      <p:cBhvr>
                                        <p:cTn id="223" dur="500"/>
                                        <p:tgtEl>
                                          <p:spTgt spid="82"/>
                                        </p:tgtEl>
                                      </p:cBhvr>
                                    </p:animEffect>
                                  </p:childTnLst>
                                </p:cTn>
                              </p:par>
                            </p:childTnLst>
                          </p:cTn>
                        </p:par>
                        <p:par>
                          <p:cTn id="224" fill="hold">
                            <p:stCondLst>
                              <p:cond delay="500"/>
                            </p:stCondLst>
                            <p:childTnLst>
                              <p:par>
                                <p:cTn id="225" presetID="22" presetClass="entr" presetSubtype="8" fill="hold" grpId="0" nodeType="afterEffect">
                                  <p:stCondLst>
                                    <p:cond delay="0"/>
                                  </p:stCondLst>
                                  <p:childTnLst>
                                    <p:set>
                                      <p:cBhvr>
                                        <p:cTn id="226" dur="1" fill="hold">
                                          <p:stCondLst>
                                            <p:cond delay="0"/>
                                          </p:stCondLst>
                                        </p:cTn>
                                        <p:tgtEl>
                                          <p:spTgt spid="99"/>
                                        </p:tgtEl>
                                        <p:attrNameLst>
                                          <p:attrName>style.visibility</p:attrName>
                                        </p:attrNameLst>
                                      </p:cBhvr>
                                      <p:to>
                                        <p:strVal val="visible"/>
                                      </p:to>
                                    </p:set>
                                    <p:animEffect transition="in" filter="wipe(left)">
                                      <p:cBhvr>
                                        <p:cTn id="227" dur="500"/>
                                        <p:tgtEl>
                                          <p:spTgt spid="99"/>
                                        </p:tgtEl>
                                      </p:cBhvr>
                                    </p:animEffect>
                                  </p:childTnLst>
                                </p:cTn>
                              </p:par>
                            </p:childTnLst>
                          </p:cTn>
                        </p:par>
                      </p:childTnLst>
                    </p:cTn>
                  </p:par>
                  <p:par>
                    <p:cTn id="228" fill="hold">
                      <p:stCondLst>
                        <p:cond delay="indefinite"/>
                      </p:stCondLst>
                      <p:childTnLst>
                        <p:par>
                          <p:cTn id="229" fill="hold">
                            <p:stCondLst>
                              <p:cond delay="0"/>
                            </p:stCondLst>
                            <p:childTnLst>
                              <p:par>
                                <p:cTn id="230" presetID="42" presetClass="entr" presetSubtype="0" fill="hold" grpId="0" nodeType="clickEffect">
                                  <p:stCondLst>
                                    <p:cond delay="0"/>
                                  </p:stCondLst>
                                  <p:childTnLst>
                                    <p:set>
                                      <p:cBhvr>
                                        <p:cTn id="231" dur="1" fill="hold">
                                          <p:stCondLst>
                                            <p:cond delay="0"/>
                                          </p:stCondLst>
                                        </p:cTn>
                                        <p:tgtEl>
                                          <p:spTgt spid="81"/>
                                        </p:tgtEl>
                                        <p:attrNameLst>
                                          <p:attrName>style.visibility</p:attrName>
                                        </p:attrNameLst>
                                      </p:cBhvr>
                                      <p:to>
                                        <p:strVal val="visible"/>
                                      </p:to>
                                    </p:set>
                                    <p:animEffect transition="in" filter="fade">
                                      <p:cBhvr>
                                        <p:cTn id="232" dur="1000"/>
                                        <p:tgtEl>
                                          <p:spTgt spid="81"/>
                                        </p:tgtEl>
                                      </p:cBhvr>
                                    </p:animEffect>
                                    <p:anim calcmode="lin" valueType="num">
                                      <p:cBhvr>
                                        <p:cTn id="233" dur="1000" fill="hold"/>
                                        <p:tgtEl>
                                          <p:spTgt spid="81"/>
                                        </p:tgtEl>
                                        <p:attrNameLst>
                                          <p:attrName>ppt_x</p:attrName>
                                        </p:attrNameLst>
                                      </p:cBhvr>
                                      <p:tavLst>
                                        <p:tav tm="0">
                                          <p:val>
                                            <p:strVal val="#ppt_x"/>
                                          </p:val>
                                        </p:tav>
                                        <p:tav tm="100000">
                                          <p:val>
                                            <p:strVal val="#ppt_x"/>
                                          </p:val>
                                        </p:tav>
                                      </p:tavLst>
                                    </p:anim>
                                    <p:anim calcmode="lin" valueType="num">
                                      <p:cBhvr>
                                        <p:cTn id="234" dur="1000" fill="hold"/>
                                        <p:tgtEl>
                                          <p:spTgt spid="81"/>
                                        </p:tgtEl>
                                        <p:attrNameLst>
                                          <p:attrName>ppt_y</p:attrName>
                                        </p:attrNameLst>
                                      </p:cBhvr>
                                      <p:tavLst>
                                        <p:tav tm="0">
                                          <p:val>
                                            <p:strVal val="#ppt_y+.1"/>
                                          </p:val>
                                        </p:tav>
                                        <p:tav tm="100000">
                                          <p:val>
                                            <p:strVal val="#ppt_y"/>
                                          </p:val>
                                        </p:tav>
                                      </p:tavLst>
                                    </p:anim>
                                  </p:childTnLst>
                                </p:cTn>
                              </p:par>
                            </p:childTnLst>
                          </p:cTn>
                        </p:par>
                        <p:par>
                          <p:cTn id="235" fill="hold">
                            <p:stCondLst>
                              <p:cond delay="1000"/>
                            </p:stCondLst>
                            <p:childTnLst>
                              <p:par>
                                <p:cTn id="236" presetID="22" presetClass="entr" presetSubtype="8" fill="hold" grpId="0" nodeType="afterEffect">
                                  <p:stCondLst>
                                    <p:cond delay="0"/>
                                  </p:stCondLst>
                                  <p:childTnLst>
                                    <p:set>
                                      <p:cBhvr>
                                        <p:cTn id="237" dur="1" fill="hold">
                                          <p:stCondLst>
                                            <p:cond delay="0"/>
                                          </p:stCondLst>
                                        </p:cTn>
                                        <p:tgtEl>
                                          <p:spTgt spid="100"/>
                                        </p:tgtEl>
                                        <p:attrNameLst>
                                          <p:attrName>style.visibility</p:attrName>
                                        </p:attrNameLst>
                                      </p:cBhvr>
                                      <p:to>
                                        <p:strVal val="visible"/>
                                      </p:to>
                                    </p:set>
                                    <p:animEffect transition="in" filter="wipe(left)">
                                      <p:cBhvr>
                                        <p:cTn id="238" dur="500"/>
                                        <p:tgtEl>
                                          <p:spTgt spid="100"/>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4" fill="hold" nodeType="clickEffect">
                                  <p:stCondLst>
                                    <p:cond delay="0"/>
                                  </p:stCondLst>
                                  <p:childTnLst>
                                    <p:set>
                                      <p:cBhvr>
                                        <p:cTn id="242" dur="1" fill="hold">
                                          <p:stCondLst>
                                            <p:cond delay="0"/>
                                          </p:stCondLst>
                                        </p:cTn>
                                        <p:tgtEl>
                                          <p:spTgt spid="11"/>
                                        </p:tgtEl>
                                        <p:attrNameLst>
                                          <p:attrName>style.visibility</p:attrName>
                                        </p:attrNameLst>
                                      </p:cBhvr>
                                      <p:to>
                                        <p:strVal val="visible"/>
                                      </p:to>
                                    </p:set>
                                    <p:animEffect transition="in" filter="wipe(down)">
                                      <p:cBhvr>
                                        <p:cTn id="243" dur="500"/>
                                        <p:tgtEl>
                                          <p:spTgt spid="11"/>
                                        </p:tgtEl>
                                      </p:cBhvr>
                                    </p:animEffect>
                                  </p:childTnLst>
                                </p:cTn>
                              </p:par>
                            </p:childTnLst>
                          </p:cTn>
                        </p:par>
                        <p:par>
                          <p:cTn id="244" fill="hold">
                            <p:stCondLst>
                              <p:cond delay="500"/>
                            </p:stCondLst>
                            <p:childTnLst>
                              <p:par>
                                <p:cTn id="245" presetID="22" presetClass="entr" presetSubtype="8" fill="hold" grpId="0" nodeType="afterEffect">
                                  <p:stCondLst>
                                    <p:cond delay="0"/>
                                  </p:stCondLst>
                                  <p:childTnLst>
                                    <p:set>
                                      <p:cBhvr>
                                        <p:cTn id="246" dur="1" fill="hold">
                                          <p:stCondLst>
                                            <p:cond delay="0"/>
                                          </p:stCondLst>
                                        </p:cTn>
                                        <p:tgtEl>
                                          <p:spTgt spid="115"/>
                                        </p:tgtEl>
                                        <p:attrNameLst>
                                          <p:attrName>style.visibility</p:attrName>
                                        </p:attrNameLst>
                                      </p:cBhvr>
                                      <p:to>
                                        <p:strVal val="visible"/>
                                      </p:to>
                                    </p:set>
                                    <p:animEffect transition="in" filter="wipe(left)">
                                      <p:cBhvr>
                                        <p:cTn id="247" dur="500"/>
                                        <p:tgtEl>
                                          <p:spTgt spid="115"/>
                                        </p:tgtEl>
                                      </p:cBhvr>
                                    </p:animEffect>
                                  </p:childTnLst>
                                </p:cTn>
                              </p:par>
                            </p:childTnLst>
                          </p:cTn>
                        </p:par>
                      </p:childTnLst>
                    </p:cTn>
                  </p:par>
                  <p:par>
                    <p:cTn id="248" fill="hold">
                      <p:stCondLst>
                        <p:cond delay="indefinite"/>
                      </p:stCondLst>
                      <p:childTnLst>
                        <p:par>
                          <p:cTn id="249" fill="hold">
                            <p:stCondLst>
                              <p:cond delay="0"/>
                            </p:stCondLst>
                            <p:childTnLst>
                              <p:par>
                                <p:cTn id="250" presetID="22" presetClass="entr" presetSubtype="4" fill="hold" nodeType="clickEffect">
                                  <p:stCondLst>
                                    <p:cond delay="0"/>
                                  </p:stCondLst>
                                  <p:childTnLst>
                                    <p:set>
                                      <p:cBhvr>
                                        <p:cTn id="251" dur="1" fill="hold">
                                          <p:stCondLst>
                                            <p:cond delay="0"/>
                                          </p:stCondLst>
                                        </p:cTn>
                                        <p:tgtEl>
                                          <p:spTgt spid="101"/>
                                        </p:tgtEl>
                                        <p:attrNameLst>
                                          <p:attrName>style.visibility</p:attrName>
                                        </p:attrNameLst>
                                      </p:cBhvr>
                                      <p:to>
                                        <p:strVal val="visible"/>
                                      </p:to>
                                    </p:set>
                                    <p:animEffect transition="in" filter="wipe(down)">
                                      <p:cBhvr>
                                        <p:cTn id="252" dur="500"/>
                                        <p:tgtEl>
                                          <p:spTgt spid="101"/>
                                        </p:tgtEl>
                                      </p:cBhvr>
                                    </p:animEffect>
                                  </p:childTnLst>
                                </p:cTn>
                              </p:par>
                              <p:par>
                                <p:cTn id="253" presetID="22" presetClass="entr" presetSubtype="4" fill="hold" nodeType="withEffect">
                                  <p:stCondLst>
                                    <p:cond delay="0"/>
                                  </p:stCondLst>
                                  <p:childTnLst>
                                    <p:set>
                                      <p:cBhvr>
                                        <p:cTn id="254" dur="1" fill="hold">
                                          <p:stCondLst>
                                            <p:cond delay="0"/>
                                          </p:stCondLst>
                                        </p:cTn>
                                        <p:tgtEl>
                                          <p:spTgt spid="102"/>
                                        </p:tgtEl>
                                        <p:attrNameLst>
                                          <p:attrName>style.visibility</p:attrName>
                                        </p:attrNameLst>
                                      </p:cBhvr>
                                      <p:to>
                                        <p:strVal val="visible"/>
                                      </p:to>
                                    </p:set>
                                    <p:animEffect transition="in" filter="wipe(down)">
                                      <p:cBhvr>
                                        <p:cTn id="255" dur="500"/>
                                        <p:tgtEl>
                                          <p:spTgt spid="102"/>
                                        </p:tgtEl>
                                      </p:cBhvr>
                                    </p:animEffect>
                                  </p:childTnLst>
                                </p:cTn>
                              </p:par>
                            </p:childTnLst>
                          </p:cTn>
                        </p:par>
                        <p:par>
                          <p:cTn id="256" fill="hold">
                            <p:stCondLst>
                              <p:cond delay="500"/>
                            </p:stCondLst>
                            <p:childTnLst>
                              <p:par>
                                <p:cTn id="257" presetID="10" presetClass="entr" presetSubtype="0" fill="hold" grpId="0" nodeType="afterEffect">
                                  <p:stCondLst>
                                    <p:cond delay="0"/>
                                  </p:stCondLst>
                                  <p:childTnLst>
                                    <p:set>
                                      <p:cBhvr>
                                        <p:cTn id="258" dur="1" fill="hold">
                                          <p:stCondLst>
                                            <p:cond delay="0"/>
                                          </p:stCondLst>
                                        </p:cTn>
                                        <p:tgtEl>
                                          <p:spTgt spid="109"/>
                                        </p:tgtEl>
                                        <p:attrNameLst>
                                          <p:attrName>style.visibility</p:attrName>
                                        </p:attrNameLst>
                                      </p:cBhvr>
                                      <p:to>
                                        <p:strVal val="visible"/>
                                      </p:to>
                                    </p:set>
                                    <p:animEffect transition="in" filter="fade">
                                      <p:cBhvr>
                                        <p:cTn id="25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44" grpId="0"/>
      <p:bldP spid="47" grpId="0"/>
      <p:bldP spid="49" grpId="0"/>
      <p:bldP spid="50" grpId="0"/>
      <p:bldP spid="52" grpId="0"/>
      <p:bldP spid="58" grpId="0"/>
      <p:bldP spid="61" grpId="0"/>
      <p:bldP spid="64" grpId="0"/>
      <p:bldP spid="65" grpId="0"/>
      <p:bldP spid="66" grpId="0"/>
      <p:bldP spid="73" grpId="0"/>
      <p:bldP spid="75" grpId="0"/>
      <p:bldP spid="79" grpId="0"/>
      <p:bldP spid="82" grpId="0"/>
      <p:bldP spid="81" grpId="0"/>
      <p:bldP spid="109" grpId="0" animBg="1"/>
      <p:bldP spid="115" grpId="0" animBg="1"/>
      <p:bldP spid="90" grpId="0"/>
      <p:bldP spid="99" grpId="0" animBg="1"/>
      <p:bldP spid="10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Dosage Alteration methods</a:t>
            </a:r>
            <a:endParaRPr lang="ar-IQ" sz="31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37</a:t>
            </a:fld>
            <a:endParaRPr lang="en-US" dirty="0"/>
          </a:p>
        </p:txBody>
      </p:sp>
      <p:sp>
        <p:nvSpPr>
          <p:cNvPr id="13" name="Rectangle 12"/>
          <p:cNvSpPr/>
          <p:nvPr/>
        </p:nvSpPr>
        <p:spPr>
          <a:xfrm>
            <a:off x="611560" y="1273695"/>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BAYESIAN PHARMACOKINETIC COMPUTER PROGRAMS</a:t>
            </a:r>
          </a:p>
        </p:txBody>
      </p:sp>
      <p:sp>
        <p:nvSpPr>
          <p:cNvPr id="8" name="Rectangle 7"/>
          <p:cNvSpPr/>
          <p:nvPr/>
        </p:nvSpPr>
        <p:spPr>
          <a:xfrm>
            <a:off x="611560" y="171881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66FF33"/>
                </a:solidFill>
              </a:rPr>
              <a:t>Summary of dosing strategies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13864"/>
            <a:ext cx="6400453" cy="4005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94514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wipe(up)">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68660"/>
            <a:ext cx="7772400" cy="685800"/>
          </a:xfrm>
        </p:spPr>
        <p:txBody>
          <a:bodyPr>
            <a:normAutofit fontScale="90000"/>
          </a:bodyPr>
          <a:lstStyle/>
          <a:p>
            <a:r>
              <a:rPr lang="en-US" dirty="0"/>
              <a:t> Phenytoin : </a:t>
            </a:r>
            <a:r>
              <a:rPr lang="en-US" sz="2700" dirty="0">
                <a:solidFill>
                  <a:srgbClr val="66FF33"/>
                </a:solidFill>
              </a:rPr>
              <a:t>Booster doses to immediately increase serum conc.</a:t>
            </a:r>
            <a:endParaRPr lang="ar-IQ" sz="2700" dirty="0">
              <a:solidFill>
                <a:srgbClr val="66FF33"/>
              </a:solidFill>
            </a:endParaRPr>
          </a:p>
        </p:txBody>
      </p:sp>
      <p:sp>
        <p:nvSpPr>
          <p:cNvPr id="7" name="Slide Number Placeholder 1"/>
          <p:cNvSpPr>
            <a:spLocks noGrp="1"/>
          </p:cNvSpPr>
          <p:nvPr>
            <p:ph type="sldNum" sz="quarter" idx="12"/>
          </p:nvPr>
        </p:nvSpPr>
        <p:spPr>
          <a:xfrm>
            <a:off x="8532440" y="685800"/>
            <a:ext cx="485963" cy="267925"/>
          </a:xfrm>
        </p:spPr>
        <p:txBody>
          <a:bodyPr/>
          <a:lstStyle/>
          <a:p>
            <a:fld id="{B6F15528-21DE-4FAA-801E-634DDDAF4B2B}" type="slidenum">
              <a:rPr lang="en-US" smtClean="0"/>
              <a:pPr/>
              <a:t>38</a:t>
            </a:fld>
            <a:endParaRPr lang="en-US" dirty="0"/>
          </a:p>
        </p:txBody>
      </p:sp>
      <p:sp>
        <p:nvSpPr>
          <p:cNvPr id="13" name="Rectangle 12"/>
          <p:cNvSpPr/>
          <p:nvPr/>
        </p:nvSpPr>
        <p:spPr>
          <a:xfrm>
            <a:off x="611560" y="1273695"/>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If a patient has a sub-therapeutic phenytoin serum concentration in an acute situation, it may be desirable to increase the phenytoin concentration as quickly as possible. In this setting, it would not be acceptable to simply increase the maintenance dose and wait for therapeutic steady-state serum concentrations to be established in the patient. A rational way to increase</a:t>
            </a:r>
          </a:p>
        </p:txBody>
      </p:sp>
      <p:sp>
        <p:nvSpPr>
          <p:cNvPr id="9" name="Rectangle 8"/>
          <p:cNvSpPr/>
          <p:nvPr/>
        </p:nvSpPr>
        <p:spPr>
          <a:xfrm>
            <a:off x="611560" y="2668850"/>
            <a:ext cx="7772400" cy="400110"/>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000" b="1" dirty="0">
                <a:solidFill>
                  <a:srgbClr val="66FF33"/>
                </a:solidFill>
              </a:rPr>
              <a:t>BD = [(</a:t>
            </a:r>
            <a:r>
              <a:rPr lang="en-US" sz="2000" b="1" dirty="0" err="1">
                <a:solidFill>
                  <a:srgbClr val="66FF33"/>
                </a:solidFill>
              </a:rPr>
              <a:t>C</a:t>
            </a:r>
            <a:r>
              <a:rPr lang="en-US" sz="2000" b="1" baseline="-25000" dirty="0" err="1">
                <a:solidFill>
                  <a:srgbClr val="66FF33"/>
                </a:solidFill>
              </a:rPr>
              <a:t>desired</a:t>
            </a:r>
            <a:r>
              <a:rPr lang="en-US" sz="2000" b="1" dirty="0">
                <a:solidFill>
                  <a:srgbClr val="66FF33"/>
                </a:solidFill>
              </a:rPr>
              <a:t> − </a:t>
            </a:r>
            <a:r>
              <a:rPr lang="en-US" sz="2000" b="1" dirty="0" err="1">
                <a:solidFill>
                  <a:srgbClr val="66FF33"/>
                </a:solidFill>
              </a:rPr>
              <a:t>C</a:t>
            </a:r>
            <a:r>
              <a:rPr lang="en-US" sz="2000" b="1" baseline="-25000" dirty="0" err="1">
                <a:solidFill>
                  <a:srgbClr val="66FF33"/>
                </a:solidFill>
              </a:rPr>
              <a:t>actual</a:t>
            </a:r>
            <a:r>
              <a:rPr lang="en-US" sz="2000" b="1" dirty="0">
                <a:solidFill>
                  <a:srgbClr val="66FF33"/>
                </a:solidFill>
              </a:rPr>
              <a:t>)V] / S</a:t>
            </a:r>
          </a:p>
        </p:txBody>
      </p:sp>
      <p:sp>
        <p:nvSpPr>
          <p:cNvPr id="11" name="Rectangle 10"/>
          <p:cNvSpPr/>
          <p:nvPr/>
        </p:nvSpPr>
        <p:spPr>
          <a:xfrm>
            <a:off x="611560" y="3140676"/>
            <a:ext cx="7772400" cy="58477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1600" dirty="0">
                <a:solidFill>
                  <a:schemeClr val="tx1"/>
                </a:solidFill>
              </a:rPr>
              <a:t>Volume of distribution should be corrected for </a:t>
            </a:r>
            <a:r>
              <a:rPr lang="en-US" sz="1600" dirty="0" err="1">
                <a:solidFill>
                  <a:schemeClr val="tx1"/>
                </a:solidFill>
              </a:rPr>
              <a:t>For</a:t>
            </a:r>
            <a:r>
              <a:rPr lang="en-US" sz="1600" dirty="0">
                <a:solidFill>
                  <a:schemeClr val="tx1"/>
                </a:solidFill>
              </a:rPr>
              <a:t> obese individuals 30% or more above their ideal body weight using following equation</a:t>
            </a:r>
          </a:p>
        </p:txBody>
      </p:sp>
      <p:sp>
        <p:nvSpPr>
          <p:cNvPr id="12" name="Rectangle 11"/>
          <p:cNvSpPr/>
          <p:nvPr/>
        </p:nvSpPr>
        <p:spPr>
          <a:xfrm>
            <a:off x="611560" y="3789040"/>
            <a:ext cx="7772400" cy="369332"/>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b="1" dirty="0" err="1">
                <a:solidFill>
                  <a:srgbClr val="FFFF00"/>
                </a:solidFill>
              </a:rPr>
              <a:t>Vd</a:t>
            </a:r>
            <a:r>
              <a:rPr lang="en-US" b="1" dirty="0">
                <a:solidFill>
                  <a:srgbClr val="FFFF00"/>
                </a:solidFill>
              </a:rPr>
              <a:t>=0.7L/kg * [IBW+1.3(TBW-IBW)]</a:t>
            </a:r>
            <a:endParaRPr lang="en-US" sz="1400" b="1" dirty="0"/>
          </a:p>
        </p:txBody>
      </p:sp>
      <p:sp>
        <p:nvSpPr>
          <p:cNvPr id="14" name="Rectangle 13"/>
          <p:cNvSpPr/>
          <p:nvPr/>
        </p:nvSpPr>
        <p:spPr>
          <a:xfrm>
            <a:off x="611560" y="4187406"/>
            <a:ext cx="7772400" cy="86177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r>
              <a:rPr lang="en-US" sz="1600" dirty="0">
                <a:solidFill>
                  <a:srgbClr val="FFFF00"/>
                </a:solidFill>
              </a:rPr>
              <a:t>IBW is ideal body weight in kilograms</a:t>
            </a:r>
          </a:p>
          <a:p>
            <a:r>
              <a:rPr lang="en-US" b="1" dirty="0">
                <a:solidFill>
                  <a:srgbClr val="FFFF00"/>
                </a:solidFill>
              </a:rPr>
              <a:t>IBW(in kg) = </a:t>
            </a:r>
            <a:r>
              <a:rPr lang="en-US" b="1" dirty="0" err="1">
                <a:solidFill>
                  <a:srgbClr val="FFFF00"/>
                </a:solidFill>
              </a:rPr>
              <a:t>G</a:t>
            </a:r>
            <a:r>
              <a:rPr lang="en-US" b="1" baseline="-25000" dirty="0" err="1">
                <a:solidFill>
                  <a:srgbClr val="FFFF00"/>
                </a:solidFill>
              </a:rPr>
              <a:t>f</a:t>
            </a:r>
            <a:r>
              <a:rPr lang="en-US" b="1" baseline="-25000" dirty="0">
                <a:solidFill>
                  <a:srgbClr val="FFFF00"/>
                </a:solidFill>
              </a:rPr>
              <a:t>  </a:t>
            </a:r>
            <a:r>
              <a:rPr lang="en-US" b="1" dirty="0">
                <a:solidFill>
                  <a:srgbClr val="FFFF00"/>
                </a:solidFill>
              </a:rPr>
              <a:t>*(50) + 2.3(</a:t>
            </a:r>
            <a:r>
              <a:rPr lang="en-US" b="1" dirty="0" err="1">
                <a:solidFill>
                  <a:srgbClr val="FFFF00"/>
                </a:solidFill>
              </a:rPr>
              <a:t>Ht</a:t>
            </a:r>
            <a:r>
              <a:rPr lang="en-US" b="1" baseline="-25000" dirty="0">
                <a:solidFill>
                  <a:srgbClr val="FFFF00"/>
                </a:solidFill>
              </a:rPr>
              <a:t>(inches)</a:t>
            </a:r>
            <a:r>
              <a:rPr lang="en-US" b="1" dirty="0">
                <a:solidFill>
                  <a:srgbClr val="FFFF00"/>
                </a:solidFill>
              </a:rPr>
              <a:t> − 60)</a:t>
            </a:r>
          </a:p>
          <a:p>
            <a:r>
              <a:rPr lang="en-US" sz="1600" dirty="0" err="1">
                <a:solidFill>
                  <a:srgbClr val="FFFF00"/>
                </a:solidFill>
              </a:rPr>
              <a:t>G</a:t>
            </a:r>
            <a:r>
              <a:rPr lang="en-US" sz="1600" baseline="-25000" dirty="0" err="1">
                <a:solidFill>
                  <a:srgbClr val="FFFF00"/>
                </a:solidFill>
              </a:rPr>
              <a:t>f</a:t>
            </a:r>
            <a:r>
              <a:rPr lang="en-US" sz="1600" baseline="-25000" dirty="0">
                <a:solidFill>
                  <a:srgbClr val="FFFF00"/>
                </a:solidFill>
              </a:rPr>
              <a:t> </a:t>
            </a:r>
            <a:r>
              <a:rPr lang="en-US" sz="1600" dirty="0">
                <a:solidFill>
                  <a:srgbClr val="FFFF00"/>
                </a:solidFill>
              </a:rPr>
              <a:t>=gender factor  =1 for male and 0.9 for female</a:t>
            </a:r>
          </a:p>
        </p:txBody>
      </p:sp>
    </p:spTree>
    <p:extLst>
      <p:ext uri="{BB962C8B-B14F-4D97-AF65-F5344CB8AC3E}">
        <p14:creationId xmlns:p14="http://schemas.microsoft.com/office/powerpoint/2010/main" val="28303826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9" grpId="0" animBg="1"/>
      <p:bldP spid="11" grpId="0" animBg="1"/>
      <p:bldP spid="12" grpId="0" animBg="1"/>
      <p:bldP spid="1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585" y="2483895"/>
            <a:ext cx="7315200" cy="1154097"/>
          </a:xfrm>
        </p:spPr>
        <p:txBody>
          <a:bodyPr>
            <a:normAutofit/>
          </a:bodyPr>
          <a:lstStyle/>
          <a:p>
            <a:pPr algn="ctr"/>
            <a:r>
              <a:rPr lang="en-US" sz="6000" dirty="0"/>
              <a:t>Thank you</a:t>
            </a:r>
            <a:endParaRPr lang="ar-IQ" sz="6000" dirty="0"/>
          </a:p>
        </p:txBody>
      </p:sp>
      <p:sp>
        <p:nvSpPr>
          <p:cNvPr id="7" name="Slide Number Placeholder 1"/>
          <p:cNvSpPr>
            <a:spLocks noGrp="1"/>
          </p:cNvSpPr>
          <p:nvPr>
            <p:ph type="sldNum" sz="quarter" idx="12"/>
          </p:nvPr>
        </p:nvSpPr>
        <p:spPr>
          <a:xfrm>
            <a:off x="8082390" y="683695"/>
            <a:ext cx="941203" cy="301752"/>
          </a:xfrm>
        </p:spPr>
        <p:txBody>
          <a:bodyPr/>
          <a:lstStyle/>
          <a:p>
            <a:fld id="{B6F15528-21DE-4FAA-801E-634DDDAF4B2B}" type="slidenum">
              <a:rPr lang="en-US" smtClean="0"/>
              <a:pPr/>
              <a:t>39</a:t>
            </a:fld>
            <a:endParaRPr lang="en-US" dirty="0"/>
          </a:p>
        </p:txBody>
      </p:sp>
    </p:spTree>
    <p:extLst>
      <p:ext uri="{BB962C8B-B14F-4D97-AF65-F5344CB8AC3E}">
        <p14:creationId xmlns:p14="http://schemas.microsoft.com/office/powerpoint/2010/main" val="366957349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Serum Conc. Related Side effects</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4</a:t>
            </a:fld>
            <a:endParaRPr lang="en-US" dirty="0"/>
          </a:p>
        </p:txBody>
      </p:sp>
      <p:sp>
        <p:nvSpPr>
          <p:cNvPr id="4" name="Rectangle 3"/>
          <p:cNvSpPr/>
          <p:nvPr/>
        </p:nvSpPr>
        <p:spPr>
          <a:xfrm>
            <a:off x="609600" y="11430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10 mg/L</a:t>
            </a:r>
            <a:endParaRPr lang="ar-IQ" b="1" dirty="0">
              <a:solidFill>
                <a:srgbClr val="FFFF00"/>
              </a:solidFill>
            </a:endParaRPr>
          </a:p>
        </p:txBody>
      </p:sp>
      <p:sp>
        <p:nvSpPr>
          <p:cNvPr id="8" name="Rectangle 7"/>
          <p:cNvSpPr/>
          <p:nvPr/>
        </p:nvSpPr>
        <p:spPr>
          <a:xfrm>
            <a:off x="3200400" y="11430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Usually no side effects</a:t>
            </a:r>
            <a:endParaRPr lang="ar-IQ" b="1" dirty="0">
              <a:solidFill>
                <a:schemeClr val="bg1"/>
              </a:solidFill>
            </a:endParaRPr>
          </a:p>
        </p:txBody>
      </p:sp>
      <p:sp>
        <p:nvSpPr>
          <p:cNvPr id="10" name="Rectangle 9"/>
          <p:cNvSpPr/>
          <p:nvPr/>
        </p:nvSpPr>
        <p:spPr>
          <a:xfrm>
            <a:off x="609600" y="16002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&gt;15 mg/ L</a:t>
            </a:r>
            <a:endParaRPr lang="ar-IQ" b="1" dirty="0">
              <a:solidFill>
                <a:srgbClr val="FFFF00"/>
              </a:solidFill>
            </a:endParaRPr>
          </a:p>
        </p:txBody>
      </p:sp>
      <p:sp>
        <p:nvSpPr>
          <p:cNvPr id="11" name="Rectangle 10"/>
          <p:cNvSpPr/>
          <p:nvPr/>
        </p:nvSpPr>
        <p:spPr>
          <a:xfrm>
            <a:off x="3200400" y="16002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err="1">
                <a:solidFill>
                  <a:schemeClr val="bg1"/>
                </a:solidFill>
              </a:rPr>
              <a:t>Drawsiness</a:t>
            </a:r>
            <a:r>
              <a:rPr lang="en-US" b="1" dirty="0">
                <a:solidFill>
                  <a:schemeClr val="bg1"/>
                </a:solidFill>
              </a:rPr>
              <a:t> , Fatigue</a:t>
            </a:r>
          </a:p>
        </p:txBody>
      </p:sp>
      <p:sp>
        <p:nvSpPr>
          <p:cNvPr id="13" name="Rectangle 12"/>
          <p:cNvSpPr/>
          <p:nvPr/>
        </p:nvSpPr>
        <p:spPr>
          <a:xfrm>
            <a:off x="609600" y="20574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20 mg/L</a:t>
            </a:r>
            <a:endParaRPr lang="ar-IQ" b="1" dirty="0">
              <a:solidFill>
                <a:srgbClr val="FFFF00"/>
              </a:solidFill>
            </a:endParaRPr>
          </a:p>
        </p:txBody>
      </p:sp>
      <p:sp>
        <p:nvSpPr>
          <p:cNvPr id="14" name="Rectangle 13"/>
          <p:cNvSpPr/>
          <p:nvPr/>
        </p:nvSpPr>
        <p:spPr>
          <a:xfrm>
            <a:off x="3200400" y="20574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err="1">
                <a:solidFill>
                  <a:schemeClr val="bg1"/>
                </a:solidFill>
              </a:rPr>
              <a:t>Nystagmus</a:t>
            </a:r>
            <a:r>
              <a:rPr lang="en-US" b="1" dirty="0">
                <a:solidFill>
                  <a:schemeClr val="bg1"/>
                </a:solidFill>
              </a:rPr>
              <a:t> esp. at lateral gaze</a:t>
            </a:r>
            <a:endParaRPr lang="ar-IQ" b="1" dirty="0">
              <a:solidFill>
                <a:schemeClr val="bg1"/>
              </a:solidFill>
            </a:endParaRPr>
          </a:p>
        </p:txBody>
      </p:sp>
      <p:sp>
        <p:nvSpPr>
          <p:cNvPr id="15" name="Rectangle 14"/>
          <p:cNvSpPr/>
          <p:nvPr/>
        </p:nvSpPr>
        <p:spPr>
          <a:xfrm>
            <a:off x="609600" y="2514600"/>
            <a:ext cx="2514600" cy="762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30mg /L</a:t>
            </a:r>
            <a:endParaRPr lang="ar-IQ" b="1" dirty="0">
              <a:solidFill>
                <a:srgbClr val="FFFF00"/>
              </a:solidFill>
            </a:endParaRPr>
          </a:p>
        </p:txBody>
      </p:sp>
      <p:sp>
        <p:nvSpPr>
          <p:cNvPr id="16" name="Rectangle 15"/>
          <p:cNvSpPr/>
          <p:nvPr/>
        </p:nvSpPr>
        <p:spPr>
          <a:xfrm>
            <a:off x="3200400" y="2514600"/>
            <a:ext cx="4953000" cy="762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r>
              <a:rPr lang="en-US" b="1" dirty="0">
                <a:solidFill>
                  <a:schemeClr val="bg1"/>
                </a:solidFill>
              </a:rPr>
              <a:t>ataxia, slurred  speech, and/or incoordination          similar to ethanol intoxication can be observed</a:t>
            </a:r>
            <a:endParaRPr lang="en-US" b="1" dirty="0">
              <a:solidFill>
                <a:srgbClr val="FF0000"/>
              </a:solidFill>
              <a:effectLst/>
            </a:endParaRPr>
          </a:p>
        </p:txBody>
      </p:sp>
      <p:sp>
        <p:nvSpPr>
          <p:cNvPr id="17" name="Rectangle 16"/>
          <p:cNvSpPr/>
          <p:nvPr/>
        </p:nvSpPr>
        <p:spPr>
          <a:xfrm>
            <a:off x="609600" y="33528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40 mg/L</a:t>
            </a:r>
            <a:endParaRPr lang="ar-IQ" b="1" dirty="0">
              <a:solidFill>
                <a:srgbClr val="FFFF00"/>
              </a:solidFill>
            </a:endParaRPr>
          </a:p>
        </p:txBody>
      </p:sp>
      <p:sp>
        <p:nvSpPr>
          <p:cNvPr id="18" name="Rectangle 17"/>
          <p:cNvSpPr/>
          <p:nvPr/>
        </p:nvSpPr>
        <p:spPr>
          <a:xfrm>
            <a:off x="3200400" y="33528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sz="1600" b="1" dirty="0">
                <a:solidFill>
                  <a:schemeClr val="bg1"/>
                </a:solidFill>
              </a:rPr>
              <a:t>severe confusion or lethargy, and coma are possible</a:t>
            </a:r>
            <a:endParaRPr lang="en-US" sz="1600" b="1" dirty="0">
              <a:solidFill>
                <a:srgbClr val="FF0000"/>
              </a:solidFill>
              <a:effectLst/>
            </a:endParaRPr>
          </a:p>
        </p:txBody>
      </p:sp>
      <p:sp>
        <p:nvSpPr>
          <p:cNvPr id="19" name="Rectangle 18"/>
          <p:cNvSpPr/>
          <p:nvPr/>
        </p:nvSpPr>
        <p:spPr>
          <a:xfrm>
            <a:off x="609600" y="3810000"/>
            <a:ext cx="2514600" cy="381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rgbClr val="FFFF00"/>
                </a:solidFill>
              </a:rPr>
              <a:t>50 -60 mg/L</a:t>
            </a:r>
            <a:endParaRPr lang="ar-IQ" b="1" dirty="0">
              <a:solidFill>
                <a:srgbClr val="FFFF00"/>
              </a:solidFill>
            </a:endParaRPr>
          </a:p>
        </p:txBody>
      </p:sp>
      <p:sp>
        <p:nvSpPr>
          <p:cNvPr id="21" name="Rectangle 20"/>
          <p:cNvSpPr/>
          <p:nvPr/>
        </p:nvSpPr>
        <p:spPr>
          <a:xfrm>
            <a:off x="3200400" y="3810000"/>
            <a:ext cx="4953000" cy="381000"/>
          </a:xfrm>
          <a:prstGeom prst="rect">
            <a:avLst/>
          </a:prstGeom>
          <a:solidFill>
            <a:schemeClr val="bg2">
              <a:lumMod val="25000"/>
              <a:lumOff val="75000"/>
            </a:schemeClr>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a:solidFill>
                  <a:schemeClr val="bg1"/>
                </a:solidFill>
              </a:rPr>
              <a:t>Drug-induced seizure </a:t>
            </a:r>
            <a:endParaRPr lang="en-US" b="1" dirty="0">
              <a:solidFill>
                <a:srgbClr val="FF0000"/>
              </a:solidFill>
              <a:effectLst/>
            </a:endParaRPr>
          </a:p>
        </p:txBody>
      </p:sp>
    </p:spTree>
    <p:extLst>
      <p:ext uri="{BB962C8B-B14F-4D97-AF65-F5344CB8AC3E}">
        <p14:creationId xmlns:p14="http://schemas.microsoft.com/office/powerpoint/2010/main" val="37197629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P spid="8" grpId="0" animBg="1"/>
      <p:bldP spid="10" grpId="0" animBg="1"/>
      <p:bldP spid="11" grpId="0" animBg="1"/>
      <p:bldP spid="13" grpId="0" animBg="1"/>
      <p:bldP spid="14" grpId="0" animBg="1"/>
      <p:bldP spid="15" grpId="0" animBg="1"/>
      <p:bldP spid="16" grpId="0" animBg="1"/>
      <p:bldP spid="17" grpId="0" animBg="1"/>
      <p:bldP spid="18" grpId="0" animBg="1"/>
      <p:bldP spid="19"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Monitoring problems</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5</a:t>
            </a:fld>
            <a:endParaRPr lang="en-US" dirty="0"/>
          </a:p>
        </p:txBody>
      </p:sp>
      <p:graphicFrame>
        <p:nvGraphicFramePr>
          <p:cNvPr id="2" name="Diagram 1"/>
          <p:cNvGraphicFramePr/>
          <p:nvPr>
            <p:extLst>
              <p:ext uri="{D42A27DB-BD31-4B8C-83A1-F6EECF244321}">
                <p14:modId xmlns:p14="http://schemas.microsoft.com/office/powerpoint/2010/main" val="228469008"/>
              </p:ext>
            </p:extLst>
          </p:nvPr>
        </p:nvGraphicFramePr>
        <p:xfrm>
          <a:off x="533400" y="1447800"/>
          <a:ext cx="78486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609600" y="5410200"/>
            <a:ext cx="7391400" cy="1200329"/>
          </a:xfrm>
          <a:prstGeom prst="rect">
            <a:avLst/>
          </a:prstGeom>
          <a:ln w="19050">
            <a:solidFill>
              <a:schemeClr val="accent1"/>
            </a:solidFill>
          </a:ln>
          <a:effectLst>
            <a:outerShdw blurRad="508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a:spAutoFit/>
          </a:bodyPr>
          <a:lstStyle/>
          <a:p>
            <a:pPr marL="285750" indent="-285750">
              <a:buFont typeface="Arial" pitchFamily="34" charset="0"/>
              <a:buChar char="•"/>
            </a:pPr>
            <a:r>
              <a:rPr lang="en-US" dirty="0">
                <a:solidFill>
                  <a:srgbClr val="FFFF00"/>
                </a:solidFill>
              </a:rPr>
              <a:t>When multiple factors that decrease phenytoin plasma protein binding are present in a patient, </a:t>
            </a:r>
            <a:r>
              <a:rPr lang="en-US" dirty="0"/>
              <a:t>the free fraction can be as high as 30–40% and free concentration will be much elevated; and alter expected response  from a given dose.</a:t>
            </a:r>
            <a:endParaRPr lang="ar-IQ" dirty="0"/>
          </a:p>
        </p:txBody>
      </p:sp>
    </p:spTree>
    <p:extLst>
      <p:ext uri="{BB962C8B-B14F-4D97-AF65-F5344CB8AC3E}">
        <p14:creationId xmlns:p14="http://schemas.microsoft.com/office/powerpoint/2010/main" val="21857251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1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80">
                                          <p:stCondLst>
                                            <p:cond delay="0"/>
                                          </p:stCondLst>
                                        </p:cTn>
                                        <p:tgtEl>
                                          <p:spTgt spid="3"/>
                                        </p:tgtEl>
                                      </p:cBhvr>
                                    </p:animEffect>
                                    <p:anim calcmode="lin" valueType="num">
                                      <p:cBhvr>
                                        <p:cTn id="1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gtEl>
                                      </p:cBhvr>
                                      <p:to x="100000" y="60000"/>
                                    </p:animScale>
                                    <p:animScale>
                                      <p:cBhvr>
                                        <p:cTn id="24" dur="166" decel="50000">
                                          <p:stCondLst>
                                            <p:cond delay="676"/>
                                          </p:stCondLst>
                                        </p:cTn>
                                        <p:tgtEl>
                                          <p:spTgt spid="3"/>
                                        </p:tgtEl>
                                      </p:cBhvr>
                                      <p:to x="100000" y="100000"/>
                                    </p:animScale>
                                    <p:animScale>
                                      <p:cBhvr>
                                        <p:cTn id="25" dur="26">
                                          <p:stCondLst>
                                            <p:cond delay="1312"/>
                                          </p:stCondLst>
                                        </p:cTn>
                                        <p:tgtEl>
                                          <p:spTgt spid="3"/>
                                        </p:tgtEl>
                                      </p:cBhvr>
                                      <p:to x="100000" y="80000"/>
                                    </p:animScale>
                                    <p:animScale>
                                      <p:cBhvr>
                                        <p:cTn id="26" dur="166" decel="50000">
                                          <p:stCondLst>
                                            <p:cond delay="1338"/>
                                          </p:stCondLst>
                                        </p:cTn>
                                        <p:tgtEl>
                                          <p:spTgt spid="3"/>
                                        </p:tgtEl>
                                      </p:cBhvr>
                                      <p:to x="100000" y="100000"/>
                                    </p:animScale>
                                    <p:animScale>
                                      <p:cBhvr>
                                        <p:cTn id="27" dur="26">
                                          <p:stCondLst>
                                            <p:cond delay="1642"/>
                                          </p:stCondLst>
                                        </p:cTn>
                                        <p:tgtEl>
                                          <p:spTgt spid="3"/>
                                        </p:tgtEl>
                                      </p:cBhvr>
                                      <p:to x="100000" y="90000"/>
                                    </p:animScale>
                                    <p:animScale>
                                      <p:cBhvr>
                                        <p:cTn id="28" dur="166" decel="50000">
                                          <p:stCondLst>
                                            <p:cond delay="1668"/>
                                          </p:stCondLst>
                                        </p:cTn>
                                        <p:tgtEl>
                                          <p:spTgt spid="3"/>
                                        </p:tgtEl>
                                      </p:cBhvr>
                                      <p:to x="100000" y="100000"/>
                                    </p:animScale>
                                    <p:animScale>
                                      <p:cBhvr>
                                        <p:cTn id="29" dur="26">
                                          <p:stCondLst>
                                            <p:cond delay="1808"/>
                                          </p:stCondLst>
                                        </p:cTn>
                                        <p:tgtEl>
                                          <p:spTgt spid="3"/>
                                        </p:tgtEl>
                                      </p:cBhvr>
                                      <p:to x="100000" y="95000"/>
                                    </p:animScale>
                                    <p:animScale>
                                      <p:cBhvr>
                                        <p:cTn id="3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2" grpId="0">
        <p:bldAsOne/>
      </p:bldGraphic>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Altered plasma protein binding</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6</a:t>
            </a:fld>
            <a:endParaRPr lang="en-US" dirty="0"/>
          </a:p>
        </p:txBody>
      </p:sp>
      <p:sp>
        <p:nvSpPr>
          <p:cNvPr id="3" name="Rectangle 2"/>
          <p:cNvSpPr/>
          <p:nvPr/>
        </p:nvSpPr>
        <p:spPr>
          <a:xfrm>
            <a:off x="609600" y="1286470"/>
            <a:ext cx="7772400" cy="707886"/>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buFont typeface="Arial" pitchFamily="34" charset="0"/>
              <a:buChar char="•"/>
            </a:pPr>
            <a:r>
              <a:rPr lang="en-US" sz="2000" b="1" dirty="0">
                <a:solidFill>
                  <a:srgbClr val="FFFF00"/>
                </a:solidFill>
              </a:rPr>
              <a:t>Unbound phenytoin serum concentrations </a:t>
            </a:r>
            <a:r>
              <a:rPr lang="en-US" sz="2000" dirty="0">
                <a:solidFill>
                  <a:schemeClr val="tx1"/>
                </a:solidFill>
              </a:rPr>
              <a:t>should be measured in patients with factors known to alter phenytoin plasma protein binding</a:t>
            </a:r>
            <a:r>
              <a:rPr lang="en-US" dirty="0">
                <a:solidFill>
                  <a:srgbClr val="FFFF00"/>
                </a:solidFill>
              </a:rPr>
              <a:t>.</a:t>
            </a:r>
            <a:endParaRPr lang="ar-IQ" dirty="0"/>
          </a:p>
        </p:txBody>
      </p:sp>
      <p:sp>
        <p:nvSpPr>
          <p:cNvPr id="8" name="Rectangle 7"/>
          <p:cNvSpPr/>
          <p:nvPr/>
        </p:nvSpPr>
        <p:spPr>
          <a:xfrm>
            <a:off x="609600" y="2035314"/>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For </a:t>
            </a:r>
            <a:r>
              <a:rPr lang="en-US" sz="2000" dirty="0">
                <a:solidFill>
                  <a:srgbClr val="FFFF00"/>
                </a:solidFill>
              </a:rPr>
              <a:t>interpretation of plasma concentration </a:t>
            </a:r>
            <a:r>
              <a:rPr lang="en-US" sz="2000" dirty="0"/>
              <a:t>of phenytoin is better to  correct the observed plasma concentration with low binding  to plasma concentration at normal conditions, this will make less calculation errors</a:t>
            </a:r>
            <a:endParaRPr lang="ar-IQ" sz="2000" dirty="0"/>
          </a:p>
        </p:txBody>
      </p:sp>
      <mc:AlternateContent xmlns:mc="http://schemas.openxmlformats.org/markup-compatibility/2006" xmlns:a14="http://schemas.microsoft.com/office/drawing/2010/main">
        <mc:Choice Requires="a14">
          <p:sp>
            <p:nvSpPr>
              <p:cNvPr id="9" name="Rectangle 8"/>
              <p:cNvSpPr/>
              <p:nvPr/>
            </p:nvSpPr>
            <p:spPr>
              <a:xfrm>
                <a:off x="609600" y="3429000"/>
                <a:ext cx="7772400" cy="1661802"/>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equation for  correction is:</a:t>
                </a:r>
              </a:p>
              <a:p>
                <a:pPr algn="just"/>
                <a:endParaRPr lang="en-US" sz="2000" b="1" dirty="0">
                  <a:solidFill>
                    <a:srgbClr val="FFFF00"/>
                  </a:solidFill>
                </a:endParaRPr>
              </a:p>
              <a:p>
                <a:pPr algn="just"/>
                <a14:m>
                  <m:oMathPara xmlns:m="http://schemas.openxmlformats.org/officeDocument/2006/math">
                    <m:oMathParaPr>
                      <m:jc m:val="centerGroup"/>
                    </m:oMathParaPr>
                    <m:oMath xmlns:m="http://schemas.openxmlformats.org/officeDocument/2006/math">
                      <m:r>
                        <a:rPr lang="en-US" sz="2000" b="1" i="1" smtClean="0">
                          <a:solidFill>
                            <a:srgbClr val="FFFF00"/>
                          </a:solidFill>
                          <a:latin typeface="Cambria Math"/>
                        </a:rPr>
                        <m:t>𝑪</m:t>
                      </m:r>
                      <m:r>
                        <a:rPr lang="en-US" sz="2000" b="1" i="1" baseline="-25000" smtClean="0">
                          <a:solidFill>
                            <a:srgbClr val="FFFF00"/>
                          </a:solidFill>
                          <a:latin typeface="Cambria Math"/>
                        </a:rPr>
                        <m:t>𝒏𝒐𝒓𝒎𝒂𝒍</m:t>
                      </m:r>
                      <m:r>
                        <a:rPr lang="en-US" sz="2000" b="1" i="1" baseline="-25000" smtClean="0">
                          <a:solidFill>
                            <a:srgbClr val="FFFF00"/>
                          </a:solidFill>
                          <a:latin typeface="Cambria Math"/>
                        </a:rPr>
                        <m:t> </m:t>
                      </m:r>
                      <m:r>
                        <a:rPr lang="en-US" sz="2000" b="1" i="1" baseline="-25000" smtClean="0">
                          <a:solidFill>
                            <a:srgbClr val="FFFF00"/>
                          </a:solidFill>
                          <a:latin typeface="Cambria Math"/>
                        </a:rPr>
                        <m:t>𝑩𝒊𝒏𝒅𝒊𝒏𝒈</m:t>
                      </m:r>
                      <m:r>
                        <a:rPr lang="en-US" sz="2000" b="1" i="1" smtClean="0">
                          <a:solidFill>
                            <a:srgbClr val="FFFF00"/>
                          </a:solidFill>
                          <a:latin typeface="Cambria Math"/>
                        </a:rPr>
                        <m:t>=</m:t>
                      </m:r>
                      <m:f>
                        <m:fPr>
                          <m:ctrlPr>
                            <a:rPr lang="en-US" sz="2000" b="1" i="1" smtClean="0">
                              <a:solidFill>
                                <a:srgbClr val="FFFF00"/>
                              </a:solidFill>
                              <a:latin typeface="Cambria Math" panose="02040503050406030204" pitchFamily="18" charset="0"/>
                            </a:rPr>
                          </m:ctrlPr>
                        </m:fPr>
                        <m:num>
                          <m:sSup>
                            <m:sSupPr>
                              <m:ctrlPr>
                                <a:rPr lang="en-US" sz="2000" b="1" i="1" smtClean="0">
                                  <a:solidFill>
                                    <a:srgbClr val="FFFF00"/>
                                  </a:solidFill>
                                  <a:latin typeface="Cambria Math" panose="02040503050406030204" pitchFamily="18" charset="0"/>
                                </a:rPr>
                              </m:ctrlPr>
                            </m:sSupPr>
                            <m:e>
                              <m:r>
                                <a:rPr lang="en-US" sz="2000" b="1" i="1" smtClean="0">
                                  <a:solidFill>
                                    <a:srgbClr val="FFFF00"/>
                                  </a:solidFill>
                                  <a:latin typeface="Cambria Math"/>
                                </a:rPr>
                                <m:t>𝑪</m:t>
                              </m:r>
                            </m:e>
                            <m:sup>
                              <m:r>
                                <a:rPr lang="en-US" sz="2000" b="1" i="1" smtClean="0">
                                  <a:solidFill>
                                    <a:srgbClr val="FFFF00"/>
                                  </a:solidFill>
                                  <a:latin typeface="Cambria Math"/>
                                </a:rPr>
                                <m:t>′</m:t>
                              </m:r>
                            </m:sup>
                          </m:sSup>
                        </m:num>
                        <m:den>
                          <m:d>
                            <m:dPr>
                              <m:ctrlPr>
                                <a:rPr lang="en-US" sz="2000" b="1" i="1" smtClean="0">
                                  <a:solidFill>
                                    <a:srgbClr val="FFFF00"/>
                                  </a:solidFill>
                                  <a:latin typeface="Cambria Math" panose="02040503050406030204" pitchFamily="18" charset="0"/>
                                </a:rPr>
                              </m:ctrlPr>
                            </m:dPr>
                            <m:e>
                              <m:r>
                                <a:rPr lang="en-US" sz="2000" b="1" i="1" smtClean="0">
                                  <a:solidFill>
                                    <a:srgbClr val="FFFF00"/>
                                  </a:solidFill>
                                  <a:latin typeface="Cambria Math"/>
                                </a:rPr>
                                <m:t>𝟏</m:t>
                              </m:r>
                              <m:r>
                                <a:rPr lang="en-US" sz="2000" b="1" i="1" smtClean="0">
                                  <a:solidFill>
                                    <a:srgbClr val="FFFF00"/>
                                  </a:solidFill>
                                  <a:latin typeface="Cambria Math"/>
                                </a:rPr>
                                <m:t>−</m:t>
                              </m:r>
                              <m:r>
                                <a:rPr lang="en-US" sz="2000" b="1" i="1" smtClean="0">
                                  <a:solidFill>
                                    <a:srgbClr val="FFFF00"/>
                                  </a:solidFill>
                                  <a:latin typeface="Cambria Math"/>
                                </a:rPr>
                                <m:t>𝒇𝒖</m:t>
                              </m:r>
                            </m:e>
                          </m:d>
                          <m:d>
                            <m:dPr>
                              <m:begChr m:val="["/>
                              <m:endChr m:val="]"/>
                              <m:ctrlPr>
                                <a:rPr lang="en-US" sz="2000" b="1" i="1" smtClean="0">
                                  <a:solidFill>
                                    <a:srgbClr val="FFFF00"/>
                                  </a:solidFill>
                                  <a:latin typeface="Cambria Math" panose="02040503050406030204" pitchFamily="18" charset="0"/>
                                </a:rPr>
                              </m:ctrlPr>
                            </m:dPr>
                            <m:e>
                              <m:f>
                                <m:fPr>
                                  <m:ctrlPr>
                                    <a:rPr lang="en-US" sz="2000" b="1" i="1" smtClean="0">
                                      <a:solidFill>
                                        <a:srgbClr val="FFFF00"/>
                                      </a:solidFill>
                                      <a:latin typeface="Cambria Math" panose="02040503050406030204" pitchFamily="18" charset="0"/>
                                    </a:rPr>
                                  </m:ctrlPr>
                                </m:fPr>
                                <m:num>
                                  <m:sSup>
                                    <m:sSupPr>
                                      <m:ctrlPr>
                                        <a:rPr lang="en-US" sz="2000" b="1" i="1" smtClean="0">
                                          <a:solidFill>
                                            <a:srgbClr val="FFFF00"/>
                                          </a:solidFill>
                                          <a:latin typeface="Cambria Math" panose="02040503050406030204" pitchFamily="18" charset="0"/>
                                        </a:rPr>
                                      </m:ctrlPr>
                                    </m:sSupPr>
                                    <m:e>
                                      <m:r>
                                        <a:rPr lang="en-US" sz="2000" b="1" i="1" smtClean="0">
                                          <a:solidFill>
                                            <a:srgbClr val="FFFF00"/>
                                          </a:solidFill>
                                          <a:latin typeface="Cambria Math"/>
                                        </a:rPr>
                                        <m:t>𝑷</m:t>
                                      </m:r>
                                    </m:e>
                                    <m:sup>
                                      <m:r>
                                        <a:rPr lang="en-US" sz="2000" b="1" i="1" smtClean="0">
                                          <a:solidFill>
                                            <a:srgbClr val="FFFF00"/>
                                          </a:solidFill>
                                          <a:latin typeface="Cambria Math"/>
                                        </a:rPr>
                                        <m:t>′</m:t>
                                      </m:r>
                                    </m:sup>
                                  </m:sSup>
                                </m:num>
                                <m:den>
                                  <m:r>
                                    <a:rPr lang="en-US" sz="2000" b="1" i="1" smtClean="0">
                                      <a:solidFill>
                                        <a:srgbClr val="FFFF00"/>
                                      </a:solidFill>
                                      <a:latin typeface="Cambria Math"/>
                                    </a:rPr>
                                    <m:t>𝑷</m:t>
                                  </m:r>
                                  <m:r>
                                    <a:rPr lang="en-US" sz="2000" b="1" i="1" baseline="-25000" smtClean="0">
                                      <a:solidFill>
                                        <a:srgbClr val="FFFF00"/>
                                      </a:solidFill>
                                      <a:latin typeface="Cambria Math"/>
                                    </a:rPr>
                                    <m:t>𝒏𝒍</m:t>
                                  </m:r>
                                </m:den>
                              </m:f>
                              <m:r>
                                <a:rPr lang="en-US" sz="2000" b="1" i="1" baseline="-25000" smtClean="0">
                                  <a:solidFill>
                                    <a:srgbClr val="FFFF00"/>
                                  </a:solidFill>
                                  <a:latin typeface="Cambria Math"/>
                                </a:rPr>
                                <m:t>  </m:t>
                              </m:r>
                            </m:e>
                          </m:d>
                          <m:r>
                            <a:rPr lang="en-US" sz="2000" b="1" i="1" smtClean="0">
                              <a:solidFill>
                                <a:srgbClr val="FFFF00"/>
                              </a:solidFill>
                              <a:latin typeface="Cambria Math"/>
                            </a:rPr>
                            <m:t>+</m:t>
                          </m:r>
                          <m:r>
                            <a:rPr lang="en-US" sz="2000" b="1" i="1" smtClean="0">
                              <a:solidFill>
                                <a:srgbClr val="FFFF00"/>
                              </a:solidFill>
                              <a:latin typeface="Cambria Math"/>
                            </a:rPr>
                            <m:t>𝒇𝒖</m:t>
                          </m:r>
                        </m:den>
                      </m:f>
                    </m:oMath>
                  </m:oMathPara>
                </a14:m>
                <a:endParaRPr lang="ar-IQ" sz="2000" b="1" baseline="-25000" dirty="0">
                  <a:solidFill>
                    <a:srgbClr val="FFFF00"/>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609600" y="3429000"/>
                <a:ext cx="7772400" cy="1661802"/>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609600" y="5181600"/>
                <a:ext cx="7772400" cy="151368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Or </a:t>
                </a:r>
              </a:p>
              <a:p>
                <a:pPr algn="just"/>
                <a:endParaRPr lang="en-US" sz="2000" b="1" dirty="0">
                  <a:solidFill>
                    <a:srgbClr val="FFFF00"/>
                  </a:solidFill>
                </a:endParaRPr>
              </a:p>
              <a:p>
                <a:pPr algn="just"/>
                <a14:m>
                  <m:oMathPara xmlns:m="http://schemas.openxmlformats.org/officeDocument/2006/math">
                    <m:oMathParaPr>
                      <m:jc m:val="centerGroup"/>
                    </m:oMathParaPr>
                    <m:oMath xmlns:m="http://schemas.openxmlformats.org/officeDocument/2006/math">
                      <m:r>
                        <a:rPr lang="en-US" b="1" i="1" smtClean="0">
                          <a:solidFill>
                            <a:srgbClr val="FFFF00"/>
                          </a:solidFill>
                          <a:latin typeface="Cambria Math"/>
                        </a:rPr>
                        <m:t>𝑪</m:t>
                      </m:r>
                      <m:r>
                        <a:rPr lang="en-US" b="1" i="1" baseline="-25000" smtClean="0">
                          <a:solidFill>
                            <a:srgbClr val="FFFF00"/>
                          </a:solidFill>
                          <a:latin typeface="Cambria Math"/>
                        </a:rPr>
                        <m:t>𝒏𝒐𝒓𝒎𝒂𝒍</m:t>
                      </m:r>
                      <m:r>
                        <a:rPr lang="en-US" b="1" i="1" baseline="-25000" smtClean="0">
                          <a:solidFill>
                            <a:srgbClr val="FFFF00"/>
                          </a:solidFill>
                          <a:latin typeface="Cambria Math"/>
                        </a:rPr>
                        <m:t> </m:t>
                      </m:r>
                      <m:r>
                        <a:rPr lang="en-US" b="1" i="1" baseline="-25000" smtClean="0">
                          <a:solidFill>
                            <a:srgbClr val="FFFF00"/>
                          </a:solidFill>
                          <a:latin typeface="Cambria Math"/>
                        </a:rPr>
                        <m:t>𝑩𝒊𝒏𝒅𝒊𝒏𝒈</m:t>
                      </m:r>
                      <m:r>
                        <a:rPr lang="en-US" b="1" i="1" smtClean="0">
                          <a:solidFill>
                            <a:srgbClr val="FFFF00"/>
                          </a:solidFill>
                          <a:latin typeface="Cambria Math"/>
                        </a:rPr>
                        <m:t>=</m:t>
                      </m:r>
                      <m:f>
                        <m:fPr>
                          <m:ctrlPr>
                            <a:rPr lang="en-US" b="1" i="1" smtClean="0">
                              <a:solidFill>
                                <a:srgbClr val="FFFF00"/>
                              </a:solidFill>
                              <a:latin typeface="Cambria Math" panose="02040503050406030204" pitchFamily="18" charset="0"/>
                            </a:rPr>
                          </m:ctrlPr>
                        </m:fPr>
                        <m:num>
                          <m:r>
                            <a:rPr lang="en-US" b="1" i="1" smtClean="0">
                              <a:solidFill>
                                <a:srgbClr val="FFFF00"/>
                              </a:solidFill>
                              <a:latin typeface="Cambria Math"/>
                            </a:rPr>
                            <m:t>𝑶𝒃𝒔𝒆𝒓𝒗𝒆𝒅</m:t>
                          </m:r>
                          <m:r>
                            <a:rPr lang="en-US" b="1" i="1" smtClean="0">
                              <a:solidFill>
                                <a:srgbClr val="FFFF00"/>
                              </a:solidFill>
                              <a:latin typeface="Cambria Math"/>
                            </a:rPr>
                            <m:t> </m:t>
                          </m:r>
                          <m:r>
                            <a:rPr lang="en-US" b="1" i="1" smtClean="0">
                              <a:solidFill>
                                <a:srgbClr val="FFFF00"/>
                              </a:solidFill>
                              <a:latin typeface="Cambria Math"/>
                            </a:rPr>
                            <m:t>𝑷𝒉𝒆𝒏𝒚𝒕𝒐𝒊𝒏</m:t>
                          </m:r>
                          <m:r>
                            <a:rPr lang="en-US" b="1" i="1" smtClean="0">
                              <a:solidFill>
                                <a:srgbClr val="FFFF00"/>
                              </a:solidFill>
                              <a:latin typeface="Cambria Math"/>
                            </a:rPr>
                            <m:t> </m:t>
                          </m:r>
                          <m:r>
                            <a:rPr lang="en-US" b="1" i="1" smtClean="0">
                              <a:solidFill>
                                <a:srgbClr val="FFFF00"/>
                              </a:solidFill>
                              <a:latin typeface="Cambria Math"/>
                            </a:rPr>
                            <m:t>𝒄𝒐𝒏𝒄</m:t>
                          </m:r>
                          <m:r>
                            <a:rPr lang="en-US" b="1" i="1" smtClean="0">
                              <a:solidFill>
                                <a:srgbClr val="FFFF00"/>
                              </a:solidFill>
                              <a:latin typeface="Cambria Math"/>
                            </a:rPr>
                            <m:t>.</m:t>
                          </m:r>
                        </m:num>
                        <m:den>
                          <m:d>
                            <m:dPr>
                              <m:ctrlPr>
                                <a:rPr lang="en-US" b="1" i="1" smtClean="0">
                                  <a:solidFill>
                                    <a:srgbClr val="FFFF00"/>
                                  </a:solidFill>
                                  <a:latin typeface="Cambria Math" panose="02040503050406030204" pitchFamily="18" charset="0"/>
                                </a:rPr>
                              </m:ctrlPr>
                            </m:dPr>
                            <m:e>
                              <m:r>
                                <a:rPr lang="en-US" b="1" i="1" smtClean="0">
                                  <a:solidFill>
                                    <a:srgbClr val="FFFF00"/>
                                  </a:solidFill>
                                  <a:latin typeface="Cambria Math"/>
                                </a:rPr>
                                <m:t>𝟏</m:t>
                              </m:r>
                              <m:r>
                                <a:rPr lang="en-US" b="1" i="1" smtClean="0">
                                  <a:solidFill>
                                    <a:srgbClr val="FFFF00"/>
                                  </a:solidFill>
                                  <a:latin typeface="Cambria Math"/>
                                </a:rPr>
                                <m:t>−</m:t>
                              </m:r>
                              <m:r>
                                <a:rPr lang="en-US" b="1" i="1" smtClean="0">
                                  <a:solidFill>
                                    <a:srgbClr val="FFFF00"/>
                                  </a:solidFill>
                                  <a:latin typeface="Cambria Math"/>
                                </a:rPr>
                                <m:t>𝟎</m:t>
                              </m:r>
                              <m:r>
                                <a:rPr lang="en-US" b="1" i="1" smtClean="0">
                                  <a:solidFill>
                                    <a:srgbClr val="FFFF00"/>
                                  </a:solidFill>
                                  <a:latin typeface="Cambria Math"/>
                                </a:rPr>
                                <m:t>.</m:t>
                              </m:r>
                              <m:r>
                                <a:rPr lang="en-US" b="1" i="1" smtClean="0">
                                  <a:solidFill>
                                    <a:srgbClr val="FFFF00"/>
                                  </a:solidFill>
                                  <a:latin typeface="Cambria Math"/>
                                </a:rPr>
                                <m:t>𝟏</m:t>
                              </m:r>
                            </m:e>
                          </m:d>
                          <m:d>
                            <m:dPr>
                              <m:begChr m:val="["/>
                              <m:endChr m:val="]"/>
                              <m:ctrlPr>
                                <a:rPr lang="en-US" b="1" i="1" smtClean="0">
                                  <a:solidFill>
                                    <a:srgbClr val="FFFF00"/>
                                  </a:solidFill>
                                  <a:latin typeface="Cambria Math" panose="02040503050406030204" pitchFamily="18" charset="0"/>
                                </a:rPr>
                              </m:ctrlPr>
                            </m:dPr>
                            <m:e>
                              <m:f>
                                <m:fPr>
                                  <m:ctrlPr>
                                    <a:rPr lang="en-US" b="1" i="1" smtClean="0">
                                      <a:solidFill>
                                        <a:srgbClr val="FFFF00"/>
                                      </a:solidFill>
                                      <a:latin typeface="Cambria Math" panose="02040503050406030204" pitchFamily="18" charset="0"/>
                                    </a:rPr>
                                  </m:ctrlPr>
                                </m:fPr>
                                <m:num>
                                  <m:r>
                                    <a:rPr lang="en-US" b="1" i="1" smtClean="0">
                                      <a:solidFill>
                                        <a:srgbClr val="FFFF00"/>
                                      </a:solidFill>
                                      <a:latin typeface="Cambria Math"/>
                                    </a:rPr>
                                    <m:t>𝑷𝒂𝒕𝒊𝒆𝒏𝒕</m:t>
                                  </m:r>
                                  <m:r>
                                    <a:rPr lang="en-US" b="1" i="1" smtClean="0">
                                      <a:solidFill>
                                        <a:srgbClr val="FFFF00"/>
                                      </a:solidFill>
                                      <a:latin typeface="Cambria Math"/>
                                    </a:rPr>
                                    <m:t> </m:t>
                                  </m:r>
                                  <m:r>
                                    <a:rPr lang="en-US" b="1" i="1" smtClean="0">
                                      <a:solidFill>
                                        <a:srgbClr val="FFFF00"/>
                                      </a:solidFill>
                                      <a:latin typeface="Cambria Math"/>
                                    </a:rPr>
                                    <m:t>𝒔𝒆𝒓𝒖𝒎</m:t>
                                  </m:r>
                                  <m:r>
                                    <a:rPr lang="en-US" b="1" i="1" smtClean="0">
                                      <a:solidFill>
                                        <a:srgbClr val="FFFF00"/>
                                      </a:solidFill>
                                      <a:latin typeface="Cambria Math"/>
                                    </a:rPr>
                                    <m:t> </m:t>
                                  </m:r>
                                  <m:r>
                                    <a:rPr lang="en-US" b="1" i="1" smtClean="0">
                                      <a:solidFill>
                                        <a:srgbClr val="FFFF00"/>
                                      </a:solidFill>
                                      <a:latin typeface="Cambria Math"/>
                                    </a:rPr>
                                    <m:t>𝒂𝒍𝒃𝒖𝒎𝒊𝒏</m:t>
                                  </m:r>
                                </m:num>
                                <m:den>
                                  <m:r>
                                    <a:rPr lang="en-US" b="1" i="1" smtClean="0">
                                      <a:solidFill>
                                        <a:srgbClr val="FFFF00"/>
                                      </a:solidFill>
                                      <a:latin typeface="Cambria Math"/>
                                    </a:rPr>
                                    <m:t>𝟒</m:t>
                                  </m:r>
                                  <m:r>
                                    <a:rPr lang="en-US" b="1" i="1" smtClean="0">
                                      <a:solidFill>
                                        <a:srgbClr val="FFFF00"/>
                                      </a:solidFill>
                                      <a:latin typeface="Cambria Math"/>
                                    </a:rPr>
                                    <m:t>.</m:t>
                                  </m:r>
                                  <m:r>
                                    <a:rPr lang="en-US" b="1" i="1" smtClean="0">
                                      <a:solidFill>
                                        <a:srgbClr val="FFFF00"/>
                                      </a:solidFill>
                                      <a:latin typeface="Cambria Math"/>
                                    </a:rPr>
                                    <m:t>𝟒</m:t>
                                  </m:r>
                                  <m:r>
                                    <a:rPr lang="en-US" b="1" i="1" smtClean="0">
                                      <a:solidFill>
                                        <a:srgbClr val="FFFF00"/>
                                      </a:solidFill>
                                      <a:latin typeface="Cambria Math"/>
                                    </a:rPr>
                                    <m:t>𝒈</m:t>
                                  </m:r>
                                  <m:r>
                                    <a:rPr lang="en-US" b="1" i="1" smtClean="0">
                                      <a:solidFill>
                                        <a:srgbClr val="FFFF00"/>
                                      </a:solidFill>
                                      <a:latin typeface="Cambria Math"/>
                                    </a:rPr>
                                    <m:t>/</m:t>
                                  </m:r>
                                  <m:r>
                                    <a:rPr lang="en-US" b="1" i="1" smtClean="0">
                                      <a:solidFill>
                                        <a:srgbClr val="FFFF00"/>
                                      </a:solidFill>
                                      <a:latin typeface="Cambria Math"/>
                                    </a:rPr>
                                    <m:t>𝒅𝒍</m:t>
                                  </m:r>
                                </m:den>
                              </m:f>
                              <m:r>
                                <a:rPr lang="en-US" b="1" i="1" baseline="-25000" smtClean="0">
                                  <a:solidFill>
                                    <a:srgbClr val="FFFF00"/>
                                  </a:solidFill>
                                  <a:latin typeface="Cambria Math"/>
                                </a:rPr>
                                <m:t>  </m:t>
                              </m:r>
                            </m:e>
                          </m:d>
                          <m:r>
                            <a:rPr lang="en-US" b="1" i="1" smtClean="0">
                              <a:solidFill>
                                <a:srgbClr val="FFFF00"/>
                              </a:solidFill>
                              <a:latin typeface="Cambria Math"/>
                            </a:rPr>
                            <m:t>+</m:t>
                          </m:r>
                          <m:r>
                            <a:rPr lang="en-US" b="1" i="1" smtClean="0">
                              <a:solidFill>
                                <a:srgbClr val="FFFF00"/>
                              </a:solidFill>
                              <a:latin typeface="Cambria Math"/>
                            </a:rPr>
                            <m:t>𝟎</m:t>
                          </m:r>
                          <m:r>
                            <a:rPr lang="en-US" b="1" i="1" smtClean="0">
                              <a:solidFill>
                                <a:srgbClr val="FFFF00"/>
                              </a:solidFill>
                              <a:latin typeface="Cambria Math"/>
                            </a:rPr>
                            <m:t>.</m:t>
                          </m:r>
                          <m:r>
                            <a:rPr lang="en-US" b="1" i="1" smtClean="0">
                              <a:solidFill>
                                <a:srgbClr val="FFFF00"/>
                              </a:solidFill>
                              <a:latin typeface="Cambria Math"/>
                            </a:rPr>
                            <m:t>𝟏</m:t>
                          </m:r>
                        </m:den>
                      </m:f>
                    </m:oMath>
                  </m:oMathPara>
                </a14:m>
                <a:endParaRPr lang="ar-IQ" sz="2000" b="1" baseline="-25000" dirty="0">
                  <a:solidFill>
                    <a:srgbClr val="FFFF00"/>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609600" y="5181600"/>
                <a:ext cx="7772400" cy="1513684"/>
              </a:xfrm>
              <a:prstGeom prst="rect">
                <a:avLst/>
              </a:prstGeom>
              <a:blipFill rotWithShape="1">
                <a:blip r:embed="rId3"/>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4175483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Altered plasma protein binding</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7</a:t>
            </a:fld>
            <a:endParaRPr lang="en-US" dirty="0"/>
          </a:p>
        </p:txBody>
      </p:sp>
      <mc:AlternateContent xmlns:mc="http://schemas.openxmlformats.org/markup-compatibility/2006" xmlns:a14="http://schemas.microsoft.com/office/drawing/2010/main">
        <mc:Choice Requires="a14">
          <p:sp>
            <p:nvSpPr>
              <p:cNvPr id="9" name="Rectangle 8"/>
              <p:cNvSpPr/>
              <p:nvPr/>
            </p:nvSpPr>
            <p:spPr>
              <a:xfrm>
                <a:off x="609600" y="2843935"/>
                <a:ext cx="7772400" cy="1140953"/>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The value of </a:t>
                </a:r>
                <a14:m>
                  <m:oMath xmlns:m="http://schemas.openxmlformats.org/officeDocument/2006/math">
                    <m:d>
                      <m:dPr>
                        <m:ctrlPr>
                          <a:rPr lang="en-US" sz="2800" b="0" i="1" smtClean="0">
                            <a:solidFill>
                              <a:srgbClr val="FFFF00"/>
                            </a:solidFill>
                            <a:latin typeface="Cambria Math" panose="02040503050406030204" pitchFamily="18" charset="0"/>
                          </a:rPr>
                        </m:ctrlPr>
                      </m:dPr>
                      <m:e>
                        <m:r>
                          <a:rPr lang="en-US" sz="2800" b="0" i="1" smtClean="0">
                            <a:solidFill>
                              <a:srgbClr val="FFFF00"/>
                            </a:solidFill>
                            <a:latin typeface="Cambria Math"/>
                          </a:rPr>
                          <m:t>0</m:t>
                        </m:r>
                        <m:r>
                          <a:rPr lang="en-US" sz="2800" b="0" i="1" smtClean="0">
                            <a:solidFill>
                              <a:srgbClr val="FFFF00"/>
                            </a:solidFill>
                            <a:latin typeface="Cambria Math"/>
                          </a:rPr>
                          <m:t>.</m:t>
                        </m:r>
                        <m:r>
                          <a:rPr lang="en-US" sz="2800" b="0" i="1" smtClean="0">
                            <a:solidFill>
                              <a:srgbClr val="FFFF00"/>
                            </a:solidFill>
                            <a:latin typeface="Cambria Math"/>
                          </a:rPr>
                          <m:t>9</m:t>
                        </m:r>
                      </m:e>
                    </m:d>
                    <m:d>
                      <m:dPr>
                        <m:begChr m:val="["/>
                        <m:endChr m:val="]"/>
                        <m:ctrlPr>
                          <a:rPr lang="en-US" sz="2800" b="0" i="1" smtClean="0">
                            <a:solidFill>
                              <a:srgbClr val="FFFF00"/>
                            </a:solidFill>
                            <a:latin typeface="Cambria Math" panose="02040503050406030204" pitchFamily="18" charset="0"/>
                          </a:rPr>
                        </m:ctrlPr>
                      </m:dPr>
                      <m:e>
                        <m:f>
                          <m:fPr>
                            <m:ctrlPr>
                              <a:rPr lang="en-US" sz="2400" b="1" i="1">
                                <a:solidFill>
                                  <a:srgbClr val="FFFF00"/>
                                </a:solidFill>
                                <a:latin typeface="Cambria Math" panose="02040503050406030204" pitchFamily="18" charset="0"/>
                              </a:rPr>
                            </m:ctrlPr>
                          </m:fPr>
                          <m:num>
                            <m:r>
                              <a:rPr lang="en-US" sz="2400" b="1" i="1" smtClean="0">
                                <a:solidFill>
                                  <a:srgbClr val="FFFF00"/>
                                </a:solidFill>
                                <a:latin typeface="Cambria Math"/>
                              </a:rPr>
                              <m:t>𝟏</m:t>
                            </m:r>
                          </m:num>
                          <m:den>
                            <m:r>
                              <a:rPr lang="en-US" sz="2400" b="1" i="1">
                                <a:solidFill>
                                  <a:srgbClr val="FFFF00"/>
                                </a:solidFill>
                                <a:latin typeface="Cambria Math"/>
                              </a:rPr>
                              <m:t>𝟒</m:t>
                            </m:r>
                            <m:r>
                              <a:rPr lang="en-US" sz="2400" b="1" i="1">
                                <a:solidFill>
                                  <a:srgbClr val="FFFF00"/>
                                </a:solidFill>
                                <a:latin typeface="Cambria Math"/>
                              </a:rPr>
                              <m:t>.</m:t>
                            </m:r>
                            <m:r>
                              <a:rPr lang="en-US" sz="2400" b="1" i="1" smtClean="0">
                                <a:solidFill>
                                  <a:srgbClr val="FFFF00"/>
                                </a:solidFill>
                                <a:latin typeface="Cambria Math"/>
                              </a:rPr>
                              <m:t>𝟒</m:t>
                            </m:r>
                            <m:r>
                              <a:rPr lang="en-US" sz="2400" b="1" i="1" smtClean="0">
                                <a:solidFill>
                                  <a:srgbClr val="FFFF00"/>
                                </a:solidFill>
                                <a:latin typeface="Cambria Math"/>
                              </a:rPr>
                              <m:t>𝒈</m:t>
                            </m:r>
                            <m:r>
                              <a:rPr lang="en-US" sz="2400" b="1" i="1" smtClean="0">
                                <a:solidFill>
                                  <a:srgbClr val="FFFF00"/>
                                </a:solidFill>
                                <a:latin typeface="Cambria Math"/>
                              </a:rPr>
                              <m:t> </m:t>
                            </m:r>
                            <m:r>
                              <a:rPr lang="en-US" sz="2400" b="1" i="1" smtClean="0">
                                <a:solidFill>
                                  <a:srgbClr val="FFFF00"/>
                                </a:solidFill>
                                <a:latin typeface="Cambria Math"/>
                              </a:rPr>
                              <m:t>𝒑𝒆𝒓</m:t>
                            </m:r>
                            <m:r>
                              <a:rPr lang="en-US" sz="2400" b="1" i="1" smtClean="0">
                                <a:solidFill>
                                  <a:srgbClr val="FFFF00"/>
                                </a:solidFill>
                                <a:latin typeface="Cambria Math"/>
                              </a:rPr>
                              <m:t> </m:t>
                            </m:r>
                            <m:r>
                              <a:rPr lang="en-US" sz="2400" b="1" i="1" smtClean="0">
                                <a:solidFill>
                                  <a:srgbClr val="FFFF00"/>
                                </a:solidFill>
                                <a:latin typeface="Cambria Math"/>
                              </a:rPr>
                              <m:t>𝒅𝒍</m:t>
                            </m:r>
                          </m:den>
                        </m:f>
                      </m:e>
                    </m:d>
                    <m:r>
                      <a:rPr lang="en-US" sz="2400" b="1" i="1" smtClean="0">
                        <a:solidFill>
                          <a:srgbClr val="FFFF00"/>
                        </a:solidFill>
                        <a:latin typeface="Cambria Math"/>
                      </a:rPr>
                      <m:t>=</m:t>
                    </m:r>
                    <m:r>
                      <a:rPr lang="en-US" sz="2400" b="1" i="1" smtClean="0">
                        <a:solidFill>
                          <a:srgbClr val="FFFF00"/>
                        </a:solidFill>
                        <a:latin typeface="Cambria Math"/>
                      </a:rPr>
                      <m:t>𝟎</m:t>
                    </m:r>
                    <m:r>
                      <a:rPr lang="en-US" sz="2400" b="1" i="1" smtClean="0">
                        <a:solidFill>
                          <a:srgbClr val="FFFF00"/>
                        </a:solidFill>
                        <a:latin typeface="Cambria Math"/>
                      </a:rPr>
                      <m:t>.</m:t>
                    </m:r>
                    <m:r>
                      <a:rPr lang="en-US" sz="2400" b="1" i="1" smtClean="0">
                        <a:solidFill>
                          <a:srgbClr val="FFFF00"/>
                        </a:solidFill>
                        <a:latin typeface="Cambria Math"/>
                      </a:rPr>
                      <m:t>𝟐</m:t>
                    </m:r>
                  </m:oMath>
                </a14:m>
                <a:r>
                  <a:rPr lang="en-US" sz="2000" b="1" baseline="-25000" dirty="0">
                    <a:solidFill>
                      <a:srgbClr val="FFFF00"/>
                    </a:solidFill>
                  </a:rPr>
                  <a:t>   </a:t>
                </a:r>
                <a:r>
                  <a:rPr lang="en-US" sz="2000" b="1" baseline="-25000" dirty="0">
                    <a:solidFill>
                      <a:srgbClr val="66FF33"/>
                    </a:solidFill>
                  </a:rPr>
                  <a:t>at  37 C</a:t>
                </a:r>
                <a:r>
                  <a:rPr lang="en-US" sz="2000" b="1" baseline="30000" dirty="0">
                    <a:solidFill>
                      <a:srgbClr val="66FF33"/>
                    </a:solidFill>
                  </a:rPr>
                  <a:t>0  </a:t>
                </a:r>
                <a:r>
                  <a:rPr lang="en-US" sz="2000" b="1" dirty="0">
                    <a:solidFill>
                      <a:srgbClr val="66FF33"/>
                    </a:solidFill>
                  </a:rPr>
                  <a:t>  </a:t>
                </a:r>
                <a:r>
                  <a:rPr lang="en-US" sz="2000" b="1" dirty="0">
                    <a:solidFill>
                      <a:srgbClr val="FFFF00"/>
                    </a:solidFill>
                    <a:latin typeface="Cambria Math" pitchFamily="18" charset="0"/>
                    <a:ea typeface="Cambria Math" pitchFamily="18" charset="0"/>
                  </a:rPr>
                  <a:t>or  0.25 </a:t>
                </a:r>
                <a:r>
                  <a:rPr lang="en-US" sz="2000" b="1" baseline="-25000" dirty="0">
                    <a:solidFill>
                      <a:srgbClr val="66FF33"/>
                    </a:solidFill>
                  </a:rPr>
                  <a:t>at  25 C</a:t>
                </a:r>
                <a:r>
                  <a:rPr lang="en-US" sz="2000" b="1" baseline="30000" dirty="0">
                    <a:solidFill>
                      <a:srgbClr val="66FF33"/>
                    </a:solidFill>
                  </a:rPr>
                  <a:t>0 </a:t>
                </a:r>
              </a:p>
              <a:p>
                <a:pPr marL="285750" indent="-285750" algn="just">
                  <a:buFont typeface="Arial" pitchFamily="34" charset="0"/>
                  <a:buChar char="•"/>
                </a:pPr>
                <a:r>
                  <a:rPr lang="en-US" sz="2400" dirty="0">
                    <a:solidFill>
                      <a:schemeClr val="tx1"/>
                    </a:solidFill>
                  </a:rPr>
                  <a:t>The value could represented as </a:t>
                </a:r>
                <a:r>
                  <a:rPr lang="en-US" sz="2400" dirty="0">
                    <a:solidFill>
                      <a:srgbClr val="FFFF00"/>
                    </a:solidFill>
                  </a:rPr>
                  <a:t>X</a:t>
                </a:r>
                <a:endParaRPr lang="en-US" sz="2400" baseline="30000" dirty="0">
                  <a:solidFill>
                    <a:srgbClr val="FFFF00"/>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609600" y="2843935"/>
                <a:ext cx="7772400" cy="1140953"/>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609600" y="1268760"/>
                <a:ext cx="7772400" cy="151368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endParaRPr lang="en-US" sz="2000" dirty="0"/>
              </a:p>
              <a:p>
                <a:pPr algn="just"/>
                <a:endParaRPr lang="en-US" sz="2000" b="1" dirty="0">
                  <a:solidFill>
                    <a:srgbClr val="FFFF00"/>
                  </a:solidFill>
                </a:endParaRPr>
              </a:p>
              <a:p>
                <a:pPr algn="just"/>
                <a14:m>
                  <m:oMathPara xmlns:m="http://schemas.openxmlformats.org/officeDocument/2006/math">
                    <m:oMathParaPr>
                      <m:jc m:val="centerGroup"/>
                    </m:oMathParaPr>
                    <m:oMath xmlns:m="http://schemas.openxmlformats.org/officeDocument/2006/math">
                      <m:r>
                        <a:rPr lang="en-US" b="1" i="1" smtClean="0">
                          <a:solidFill>
                            <a:srgbClr val="FFFF00"/>
                          </a:solidFill>
                          <a:latin typeface="Cambria Math"/>
                        </a:rPr>
                        <m:t>𝑪</m:t>
                      </m:r>
                      <m:r>
                        <a:rPr lang="en-US" b="1" i="1" baseline="-25000" smtClean="0">
                          <a:solidFill>
                            <a:srgbClr val="FFFF00"/>
                          </a:solidFill>
                          <a:latin typeface="Cambria Math"/>
                        </a:rPr>
                        <m:t>𝒏𝒐𝒓𝒎𝒂𝒍</m:t>
                      </m:r>
                      <m:r>
                        <a:rPr lang="en-US" b="1" i="1" baseline="-25000" smtClean="0">
                          <a:solidFill>
                            <a:srgbClr val="FFFF00"/>
                          </a:solidFill>
                          <a:latin typeface="Cambria Math"/>
                        </a:rPr>
                        <m:t> </m:t>
                      </m:r>
                      <m:r>
                        <a:rPr lang="en-US" b="1" i="1" baseline="-25000" smtClean="0">
                          <a:solidFill>
                            <a:srgbClr val="FFFF00"/>
                          </a:solidFill>
                          <a:latin typeface="Cambria Math"/>
                        </a:rPr>
                        <m:t>𝑩𝒊𝒏𝒅𝒊𝒏𝒈</m:t>
                      </m:r>
                      <m:r>
                        <a:rPr lang="en-US" b="1" i="1" smtClean="0">
                          <a:solidFill>
                            <a:srgbClr val="FFFF00"/>
                          </a:solidFill>
                          <a:latin typeface="Cambria Math"/>
                        </a:rPr>
                        <m:t>=</m:t>
                      </m:r>
                      <m:f>
                        <m:fPr>
                          <m:ctrlPr>
                            <a:rPr lang="en-US" b="1" i="1" smtClean="0">
                              <a:solidFill>
                                <a:srgbClr val="FFFF00"/>
                              </a:solidFill>
                              <a:latin typeface="Cambria Math" panose="02040503050406030204" pitchFamily="18" charset="0"/>
                            </a:rPr>
                          </m:ctrlPr>
                        </m:fPr>
                        <m:num>
                          <m:r>
                            <a:rPr lang="en-US" b="1" i="1" smtClean="0">
                              <a:solidFill>
                                <a:srgbClr val="FFFF00"/>
                              </a:solidFill>
                              <a:latin typeface="Cambria Math"/>
                            </a:rPr>
                            <m:t>𝑶𝒃𝒔𝒆𝒓𝒗𝒆𝒅</m:t>
                          </m:r>
                          <m:r>
                            <a:rPr lang="en-US" b="1" i="1" smtClean="0">
                              <a:solidFill>
                                <a:srgbClr val="FFFF00"/>
                              </a:solidFill>
                              <a:latin typeface="Cambria Math"/>
                            </a:rPr>
                            <m:t> </m:t>
                          </m:r>
                          <m:r>
                            <a:rPr lang="en-US" b="1" i="1" smtClean="0">
                              <a:solidFill>
                                <a:srgbClr val="FFFF00"/>
                              </a:solidFill>
                              <a:latin typeface="Cambria Math"/>
                            </a:rPr>
                            <m:t>𝑷𝒉𝒆𝒏𝒚𝒕𝒐𝒊𝒏</m:t>
                          </m:r>
                          <m:r>
                            <a:rPr lang="en-US" b="1" i="1" smtClean="0">
                              <a:solidFill>
                                <a:srgbClr val="FFFF00"/>
                              </a:solidFill>
                              <a:latin typeface="Cambria Math"/>
                            </a:rPr>
                            <m:t> </m:t>
                          </m:r>
                          <m:r>
                            <a:rPr lang="en-US" b="1" i="1" smtClean="0">
                              <a:solidFill>
                                <a:srgbClr val="FFFF00"/>
                              </a:solidFill>
                              <a:latin typeface="Cambria Math"/>
                            </a:rPr>
                            <m:t>𝒄𝒐𝒏𝒄</m:t>
                          </m:r>
                          <m:r>
                            <a:rPr lang="en-US" b="1" i="1" smtClean="0">
                              <a:solidFill>
                                <a:srgbClr val="FFFF00"/>
                              </a:solidFill>
                              <a:latin typeface="Cambria Math"/>
                            </a:rPr>
                            <m:t>.  </m:t>
                          </m:r>
                          <m:r>
                            <a:rPr lang="en-US" b="1" i="1" smtClean="0">
                              <a:solidFill>
                                <a:srgbClr val="FFFF00"/>
                              </a:solidFill>
                              <a:latin typeface="Cambria Math"/>
                            </a:rPr>
                            <m:t>𝒊𝒏</m:t>
                          </m:r>
                          <m:r>
                            <a:rPr lang="en-US" b="1" i="1" smtClean="0">
                              <a:solidFill>
                                <a:srgbClr val="FFFF00"/>
                              </a:solidFill>
                              <a:latin typeface="Cambria Math"/>
                            </a:rPr>
                            <m:t> µ</m:t>
                          </m:r>
                          <m:r>
                            <a:rPr lang="en-US" b="1" i="1" smtClean="0">
                              <a:solidFill>
                                <a:srgbClr val="FFFF00"/>
                              </a:solidFill>
                              <a:latin typeface="Cambria Math"/>
                            </a:rPr>
                            <m:t>𝒈</m:t>
                          </m:r>
                          <m:r>
                            <a:rPr lang="en-US" b="1" i="1" smtClean="0">
                              <a:solidFill>
                                <a:srgbClr val="FFFF00"/>
                              </a:solidFill>
                              <a:latin typeface="Cambria Math"/>
                            </a:rPr>
                            <m:t>/</m:t>
                          </m:r>
                          <m:r>
                            <a:rPr lang="en-US" b="1" i="1" smtClean="0">
                              <a:solidFill>
                                <a:srgbClr val="FFFF00"/>
                              </a:solidFill>
                              <a:latin typeface="Cambria Math"/>
                            </a:rPr>
                            <m:t>𝒎𝒍</m:t>
                          </m:r>
                        </m:num>
                        <m:den>
                          <m:d>
                            <m:dPr>
                              <m:ctrlPr>
                                <a:rPr lang="en-US" b="1" i="1" smtClean="0">
                                  <a:solidFill>
                                    <a:srgbClr val="FFFF00"/>
                                  </a:solidFill>
                                  <a:latin typeface="Cambria Math" panose="02040503050406030204" pitchFamily="18" charset="0"/>
                                </a:rPr>
                              </m:ctrlPr>
                            </m:dPr>
                            <m:e>
                              <m:r>
                                <a:rPr lang="en-US" b="1" i="1" smtClean="0">
                                  <a:solidFill>
                                    <a:srgbClr val="FFFF00"/>
                                  </a:solidFill>
                                  <a:latin typeface="Cambria Math"/>
                                </a:rPr>
                                <m:t>𝟎</m:t>
                              </m:r>
                              <m:r>
                                <a:rPr lang="en-US" b="1" i="1" smtClean="0">
                                  <a:solidFill>
                                    <a:srgbClr val="FFFF00"/>
                                  </a:solidFill>
                                  <a:latin typeface="Cambria Math"/>
                                </a:rPr>
                                <m:t>.</m:t>
                              </m:r>
                              <m:r>
                                <a:rPr lang="en-US" b="1" i="1" smtClean="0">
                                  <a:solidFill>
                                    <a:srgbClr val="FFFF00"/>
                                  </a:solidFill>
                                  <a:latin typeface="Cambria Math"/>
                                </a:rPr>
                                <m:t>𝟗</m:t>
                              </m:r>
                            </m:e>
                          </m:d>
                          <m:d>
                            <m:dPr>
                              <m:begChr m:val="["/>
                              <m:endChr m:val="]"/>
                              <m:ctrlPr>
                                <a:rPr lang="en-US" b="1" i="1" smtClean="0">
                                  <a:solidFill>
                                    <a:srgbClr val="FFFF00"/>
                                  </a:solidFill>
                                  <a:latin typeface="Cambria Math" panose="02040503050406030204" pitchFamily="18" charset="0"/>
                                </a:rPr>
                              </m:ctrlPr>
                            </m:dPr>
                            <m:e>
                              <m:f>
                                <m:fPr>
                                  <m:ctrlPr>
                                    <a:rPr lang="en-US" b="1" i="1" smtClean="0">
                                      <a:solidFill>
                                        <a:srgbClr val="FFFF00"/>
                                      </a:solidFill>
                                      <a:latin typeface="Cambria Math" panose="02040503050406030204" pitchFamily="18" charset="0"/>
                                    </a:rPr>
                                  </m:ctrlPr>
                                </m:fPr>
                                <m:num>
                                  <m:r>
                                    <a:rPr lang="en-US" b="1" i="1" smtClean="0">
                                      <a:solidFill>
                                        <a:srgbClr val="FFFF00"/>
                                      </a:solidFill>
                                      <a:latin typeface="Cambria Math"/>
                                    </a:rPr>
                                    <m:t>𝑷𝒂𝒕𝒊𝒆𝒏𝒕</m:t>
                                  </m:r>
                                  <m:r>
                                    <a:rPr lang="en-US" b="1" i="1" smtClean="0">
                                      <a:solidFill>
                                        <a:srgbClr val="FFFF00"/>
                                      </a:solidFill>
                                      <a:latin typeface="Cambria Math"/>
                                    </a:rPr>
                                    <m:t> </m:t>
                                  </m:r>
                                  <m:r>
                                    <a:rPr lang="en-US" b="1" i="1" smtClean="0">
                                      <a:solidFill>
                                        <a:srgbClr val="FFFF00"/>
                                      </a:solidFill>
                                      <a:latin typeface="Cambria Math"/>
                                    </a:rPr>
                                    <m:t>𝒔𝒆𝒓𝒖𝒎</m:t>
                                  </m:r>
                                  <m:r>
                                    <a:rPr lang="en-US" b="1" i="1" smtClean="0">
                                      <a:solidFill>
                                        <a:srgbClr val="FFFF00"/>
                                      </a:solidFill>
                                      <a:latin typeface="Cambria Math"/>
                                    </a:rPr>
                                    <m:t> </m:t>
                                  </m:r>
                                  <m:r>
                                    <a:rPr lang="en-US" b="1" i="1" smtClean="0">
                                      <a:solidFill>
                                        <a:srgbClr val="FFFF00"/>
                                      </a:solidFill>
                                      <a:latin typeface="Cambria Math"/>
                                    </a:rPr>
                                    <m:t>𝒂𝒍𝒃𝒖𝒎𝒊𝒏</m:t>
                                  </m:r>
                                </m:num>
                                <m:den>
                                  <m:r>
                                    <a:rPr lang="en-US" b="1" i="1" smtClean="0">
                                      <a:solidFill>
                                        <a:srgbClr val="FFFF00"/>
                                      </a:solidFill>
                                      <a:latin typeface="Cambria Math"/>
                                    </a:rPr>
                                    <m:t>𝟒</m:t>
                                  </m:r>
                                  <m:r>
                                    <a:rPr lang="en-US" b="1" i="1" smtClean="0">
                                      <a:solidFill>
                                        <a:srgbClr val="FFFF00"/>
                                      </a:solidFill>
                                      <a:latin typeface="Cambria Math"/>
                                    </a:rPr>
                                    <m:t>.</m:t>
                                  </m:r>
                                  <m:r>
                                    <a:rPr lang="en-US" b="1" i="1" smtClean="0">
                                      <a:solidFill>
                                        <a:srgbClr val="FFFF00"/>
                                      </a:solidFill>
                                      <a:latin typeface="Cambria Math"/>
                                    </a:rPr>
                                    <m:t>𝟒</m:t>
                                  </m:r>
                                  <m:r>
                                    <a:rPr lang="en-US" b="1" i="1" smtClean="0">
                                      <a:solidFill>
                                        <a:srgbClr val="FFFF00"/>
                                      </a:solidFill>
                                      <a:latin typeface="Cambria Math"/>
                                    </a:rPr>
                                    <m:t>𝒈</m:t>
                                  </m:r>
                                  <m:r>
                                    <a:rPr lang="en-US" b="1" i="1" smtClean="0">
                                      <a:solidFill>
                                        <a:srgbClr val="FFFF00"/>
                                      </a:solidFill>
                                      <a:latin typeface="Cambria Math"/>
                                    </a:rPr>
                                    <m:t>/</m:t>
                                  </m:r>
                                  <m:r>
                                    <a:rPr lang="en-US" b="1" i="1" smtClean="0">
                                      <a:solidFill>
                                        <a:srgbClr val="FFFF00"/>
                                      </a:solidFill>
                                      <a:latin typeface="Cambria Math"/>
                                    </a:rPr>
                                    <m:t>𝒅𝒍</m:t>
                                  </m:r>
                                </m:den>
                              </m:f>
                              <m:r>
                                <a:rPr lang="en-US" b="1" i="1" baseline="-25000" smtClean="0">
                                  <a:solidFill>
                                    <a:srgbClr val="FFFF00"/>
                                  </a:solidFill>
                                  <a:latin typeface="Cambria Math"/>
                                </a:rPr>
                                <m:t>  </m:t>
                              </m:r>
                            </m:e>
                          </m:d>
                          <m:r>
                            <a:rPr lang="en-US" b="1" i="1" smtClean="0">
                              <a:solidFill>
                                <a:srgbClr val="FFFF00"/>
                              </a:solidFill>
                              <a:latin typeface="Cambria Math"/>
                            </a:rPr>
                            <m:t>+</m:t>
                          </m:r>
                          <m:r>
                            <a:rPr lang="en-US" b="1" i="1" smtClean="0">
                              <a:solidFill>
                                <a:srgbClr val="FFFF00"/>
                              </a:solidFill>
                              <a:latin typeface="Cambria Math"/>
                            </a:rPr>
                            <m:t>𝟎</m:t>
                          </m:r>
                          <m:r>
                            <a:rPr lang="en-US" b="1" i="1" smtClean="0">
                              <a:solidFill>
                                <a:srgbClr val="FFFF00"/>
                              </a:solidFill>
                              <a:latin typeface="Cambria Math"/>
                            </a:rPr>
                            <m:t>.</m:t>
                          </m:r>
                          <m:r>
                            <a:rPr lang="en-US" b="1" i="1" smtClean="0">
                              <a:solidFill>
                                <a:srgbClr val="FFFF00"/>
                              </a:solidFill>
                              <a:latin typeface="Cambria Math"/>
                            </a:rPr>
                            <m:t>𝟏</m:t>
                          </m:r>
                        </m:den>
                      </m:f>
                    </m:oMath>
                  </m:oMathPara>
                </a14:m>
                <a:endParaRPr lang="ar-IQ" sz="2000" b="1" baseline="-25000" dirty="0">
                  <a:solidFill>
                    <a:srgbClr val="FFFF00"/>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609600" y="1268760"/>
                <a:ext cx="7772400" cy="1513684"/>
              </a:xfrm>
              <a:prstGeom prst="rect">
                <a:avLst/>
              </a:prstGeom>
              <a:blipFill rotWithShape="1">
                <a:blip r:embed="rId3"/>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611560" y="4059070"/>
                <a:ext cx="7772400" cy="97539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Then the equation will be</a:t>
                </a:r>
              </a:p>
              <a:p>
                <a:pPr algn="just"/>
                <a14:m>
                  <m:oMathPara xmlns:m="http://schemas.openxmlformats.org/officeDocument/2006/math">
                    <m:oMathParaPr>
                      <m:jc m:val="centerGroup"/>
                    </m:oMathParaPr>
                    <m:oMath xmlns:m="http://schemas.openxmlformats.org/officeDocument/2006/math">
                      <m:r>
                        <a:rPr lang="en-US" b="1" i="1" smtClean="0">
                          <a:solidFill>
                            <a:srgbClr val="FFFF00"/>
                          </a:solidFill>
                          <a:latin typeface="Cambria Math"/>
                        </a:rPr>
                        <m:t>𝑪</m:t>
                      </m:r>
                      <m:r>
                        <a:rPr lang="en-US" b="1" i="1" baseline="-25000" smtClean="0">
                          <a:solidFill>
                            <a:srgbClr val="FFFF00"/>
                          </a:solidFill>
                          <a:latin typeface="Cambria Math"/>
                        </a:rPr>
                        <m:t>𝒏𝒐𝒓𝒎𝒂𝒍</m:t>
                      </m:r>
                      <m:r>
                        <a:rPr lang="en-US" b="1" i="1" baseline="-25000" smtClean="0">
                          <a:solidFill>
                            <a:srgbClr val="FFFF00"/>
                          </a:solidFill>
                          <a:latin typeface="Cambria Math"/>
                        </a:rPr>
                        <m:t> </m:t>
                      </m:r>
                      <m:r>
                        <a:rPr lang="en-US" b="1" i="1" baseline="-25000" smtClean="0">
                          <a:solidFill>
                            <a:srgbClr val="FFFF00"/>
                          </a:solidFill>
                          <a:latin typeface="Cambria Math"/>
                        </a:rPr>
                        <m:t>𝑩𝒊𝒏𝒅𝒊𝒏𝒈</m:t>
                      </m:r>
                      <m:r>
                        <a:rPr lang="en-US" b="1" i="1" smtClean="0">
                          <a:solidFill>
                            <a:srgbClr val="FFFF00"/>
                          </a:solidFill>
                          <a:latin typeface="Cambria Math"/>
                        </a:rPr>
                        <m:t>=</m:t>
                      </m:r>
                      <m:f>
                        <m:fPr>
                          <m:ctrlPr>
                            <a:rPr lang="en-US" b="1" i="1" smtClean="0">
                              <a:solidFill>
                                <a:srgbClr val="FFFF00"/>
                              </a:solidFill>
                              <a:latin typeface="Cambria Math" panose="02040503050406030204" pitchFamily="18" charset="0"/>
                            </a:rPr>
                          </m:ctrlPr>
                        </m:fPr>
                        <m:num>
                          <m:r>
                            <a:rPr lang="en-US" b="1" i="1" smtClean="0">
                              <a:solidFill>
                                <a:srgbClr val="FFFF00"/>
                              </a:solidFill>
                              <a:latin typeface="Cambria Math"/>
                            </a:rPr>
                            <m:t>𝑶𝒃𝒔𝒆𝒓𝒗𝒆𝒅</m:t>
                          </m:r>
                          <m:r>
                            <a:rPr lang="en-US" b="1" i="1" smtClean="0">
                              <a:solidFill>
                                <a:srgbClr val="FFFF00"/>
                              </a:solidFill>
                              <a:latin typeface="Cambria Math"/>
                            </a:rPr>
                            <m:t> </m:t>
                          </m:r>
                          <m:r>
                            <a:rPr lang="en-US" b="1" i="1" smtClean="0">
                              <a:solidFill>
                                <a:srgbClr val="FFFF00"/>
                              </a:solidFill>
                              <a:latin typeface="Cambria Math"/>
                            </a:rPr>
                            <m:t>𝑷𝒉𝒆𝒏𝒚𝒕𝒐𝒊𝒏</m:t>
                          </m:r>
                          <m:r>
                            <a:rPr lang="en-US" b="1" i="1" smtClean="0">
                              <a:solidFill>
                                <a:srgbClr val="FFFF00"/>
                              </a:solidFill>
                              <a:latin typeface="Cambria Math"/>
                            </a:rPr>
                            <m:t> </m:t>
                          </m:r>
                          <m:r>
                            <a:rPr lang="en-US" b="1" i="1" smtClean="0">
                              <a:solidFill>
                                <a:srgbClr val="FFFF00"/>
                              </a:solidFill>
                              <a:latin typeface="Cambria Math"/>
                            </a:rPr>
                            <m:t>𝒄𝒐𝒏𝒄</m:t>
                          </m:r>
                          <m:r>
                            <a:rPr lang="en-US" b="1" i="1" smtClean="0">
                              <a:solidFill>
                                <a:srgbClr val="FFFF00"/>
                              </a:solidFill>
                              <a:latin typeface="Cambria Math"/>
                            </a:rPr>
                            <m:t>.  </m:t>
                          </m:r>
                          <m:r>
                            <a:rPr lang="en-US" b="1" i="1" smtClean="0">
                              <a:solidFill>
                                <a:srgbClr val="FFFF00"/>
                              </a:solidFill>
                              <a:latin typeface="Cambria Math"/>
                            </a:rPr>
                            <m:t>𝒊𝒏</m:t>
                          </m:r>
                          <m:r>
                            <a:rPr lang="en-US" b="1" i="1" smtClean="0">
                              <a:solidFill>
                                <a:srgbClr val="FFFF00"/>
                              </a:solidFill>
                              <a:latin typeface="Cambria Math"/>
                            </a:rPr>
                            <m:t> µ</m:t>
                          </m:r>
                          <m:r>
                            <a:rPr lang="en-US" b="1" i="1" smtClean="0">
                              <a:solidFill>
                                <a:srgbClr val="FFFF00"/>
                              </a:solidFill>
                              <a:latin typeface="Cambria Math"/>
                            </a:rPr>
                            <m:t>𝒈</m:t>
                          </m:r>
                          <m:r>
                            <a:rPr lang="en-US" b="1" i="1" smtClean="0">
                              <a:solidFill>
                                <a:srgbClr val="FFFF00"/>
                              </a:solidFill>
                              <a:latin typeface="Cambria Math"/>
                            </a:rPr>
                            <m:t>/</m:t>
                          </m:r>
                          <m:r>
                            <a:rPr lang="en-US" b="1" i="1" smtClean="0">
                              <a:solidFill>
                                <a:srgbClr val="FFFF00"/>
                              </a:solidFill>
                              <a:latin typeface="Cambria Math"/>
                            </a:rPr>
                            <m:t>𝒎𝒍</m:t>
                          </m:r>
                        </m:num>
                        <m:den>
                          <m:d>
                            <m:dPr>
                              <m:ctrlPr>
                                <a:rPr lang="en-US" b="1" i="1" smtClean="0">
                                  <a:solidFill>
                                    <a:srgbClr val="FFFF00"/>
                                  </a:solidFill>
                                  <a:latin typeface="Cambria Math" panose="02040503050406030204" pitchFamily="18" charset="0"/>
                                </a:rPr>
                              </m:ctrlPr>
                            </m:dPr>
                            <m:e>
                              <m:r>
                                <a:rPr lang="en-US" b="1" i="1" smtClean="0">
                                  <a:solidFill>
                                    <a:srgbClr val="FFFF00"/>
                                  </a:solidFill>
                                  <a:latin typeface="Cambria Math"/>
                                </a:rPr>
                                <m:t>𝑿</m:t>
                              </m:r>
                            </m:e>
                          </m:d>
                          <m:r>
                            <a:rPr lang="en-US" b="1" i="1" smtClean="0">
                              <a:solidFill>
                                <a:srgbClr val="FFFF00"/>
                              </a:solidFill>
                              <a:latin typeface="Cambria Math"/>
                            </a:rPr>
                            <m:t>(</m:t>
                          </m:r>
                          <m:r>
                            <a:rPr lang="en-US" b="1" i="1" smtClean="0">
                              <a:solidFill>
                                <a:srgbClr val="FFFF00"/>
                              </a:solidFill>
                              <a:latin typeface="Cambria Math"/>
                            </a:rPr>
                            <m:t>𝑷𝒂𝒕𝒊𝒆𝒏𝒕</m:t>
                          </m:r>
                          <m:r>
                            <a:rPr lang="en-US" b="1" i="1" smtClean="0">
                              <a:solidFill>
                                <a:srgbClr val="FFFF00"/>
                              </a:solidFill>
                              <a:latin typeface="Cambria Math"/>
                            </a:rPr>
                            <m:t> </m:t>
                          </m:r>
                          <m:r>
                            <a:rPr lang="en-US" b="1" i="1" smtClean="0">
                              <a:solidFill>
                                <a:srgbClr val="FFFF00"/>
                              </a:solidFill>
                              <a:latin typeface="Cambria Math"/>
                            </a:rPr>
                            <m:t>𝒔𝒆𝒓𝒖𝒎</m:t>
                          </m:r>
                          <m:r>
                            <a:rPr lang="en-US" b="1" i="1" smtClean="0">
                              <a:solidFill>
                                <a:srgbClr val="FFFF00"/>
                              </a:solidFill>
                              <a:latin typeface="Cambria Math"/>
                            </a:rPr>
                            <m:t> </m:t>
                          </m:r>
                          <m:r>
                            <a:rPr lang="en-US" b="1" i="1" smtClean="0">
                              <a:solidFill>
                                <a:srgbClr val="FFFF00"/>
                              </a:solidFill>
                              <a:latin typeface="Cambria Math"/>
                            </a:rPr>
                            <m:t>𝒂𝒍𝒃𝒖𝒎𝒊𝒏</m:t>
                          </m:r>
                          <m:r>
                            <a:rPr lang="en-US" b="1" i="1" smtClean="0">
                              <a:solidFill>
                                <a:srgbClr val="FFFF00"/>
                              </a:solidFill>
                              <a:latin typeface="Cambria Math"/>
                            </a:rPr>
                            <m:t>)+</m:t>
                          </m:r>
                          <m:r>
                            <a:rPr lang="en-US" b="1" i="1" smtClean="0">
                              <a:solidFill>
                                <a:srgbClr val="FFFF00"/>
                              </a:solidFill>
                              <a:latin typeface="Cambria Math"/>
                            </a:rPr>
                            <m:t>𝟎</m:t>
                          </m:r>
                          <m:r>
                            <a:rPr lang="en-US" b="1" i="1" smtClean="0">
                              <a:solidFill>
                                <a:srgbClr val="FFFF00"/>
                              </a:solidFill>
                              <a:latin typeface="Cambria Math"/>
                            </a:rPr>
                            <m:t>.</m:t>
                          </m:r>
                          <m:r>
                            <a:rPr lang="en-US" b="1" i="1" smtClean="0">
                              <a:solidFill>
                                <a:srgbClr val="FFFF00"/>
                              </a:solidFill>
                              <a:latin typeface="Cambria Math"/>
                            </a:rPr>
                            <m:t>𝟏</m:t>
                          </m:r>
                        </m:den>
                      </m:f>
                    </m:oMath>
                  </m:oMathPara>
                </a14:m>
                <a:endParaRPr lang="ar-IQ" sz="2000" b="1" baseline="-25000" dirty="0">
                  <a:solidFill>
                    <a:srgbClr val="FFFF00"/>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611560" y="4059070"/>
                <a:ext cx="7772400" cy="975395"/>
              </a:xfrm>
              <a:prstGeom prst="rect">
                <a:avLst/>
              </a:prstGeom>
              <a:blipFill rotWithShape="1">
                <a:blip r:embed="rId4"/>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
        <p:nvSpPr>
          <p:cNvPr id="12" name="Rectangle 11"/>
          <p:cNvSpPr/>
          <p:nvPr/>
        </p:nvSpPr>
        <p:spPr>
          <a:xfrm>
            <a:off x="611560" y="5094185"/>
            <a:ext cx="7772400" cy="152862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in most clinical laboratories protein binding is determined at room temperature (25°C) so </a:t>
            </a:r>
            <a:r>
              <a:rPr lang="en-US" sz="2000" b="1" dirty="0">
                <a:solidFill>
                  <a:srgbClr val="FFFF00"/>
                </a:solidFill>
              </a:rPr>
              <a:t>X</a:t>
            </a:r>
            <a:r>
              <a:rPr lang="en-US" sz="2000" dirty="0"/>
              <a:t> will be </a:t>
            </a:r>
            <a:r>
              <a:rPr lang="en-US" sz="2000" b="1" dirty="0">
                <a:solidFill>
                  <a:srgbClr val="FFFF00"/>
                </a:solidFill>
              </a:rPr>
              <a:t>0.25</a:t>
            </a:r>
          </a:p>
          <a:p>
            <a:pPr marL="285750" indent="-285750" algn="just">
              <a:buFont typeface="Arial" pitchFamily="34" charset="0"/>
              <a:buChar char="•"/>
            </a:pPr>
            <a:r>
              <a:rPr lang="en-US" sz="2000" b="1" dirty="0">
                <a:solidFill>
                  <a:srgbClr val="FFFF00"/>
                </a:solidFill>
              </a:rPr>
              <a:t>X </a:t>
            </a:r>
            <a:r>
              <a:rPr lang="en-US" sz="2000" dirty="0">
                <a:solidFill>
                  <a:schemeClr val="tx1"/>
                </a:solidFill>
              </a:rPr>
              <a:t>will be multiply by </a:t>
            </a:r>
            <a:r>
              <a:rPr lang="en-US" sz="2000" b="1" dirty="0">
                <a:solidFill>
                  <a:srgbClr val="FFFF00"/>
                </a:solidFill>
              </a:rPr>
              <a:t>0.48</a:t>
            </a:r>
            <a:r>
              <a:rPr lang="en-US" sz="2000" dirty="0">
                <a:solidFill>
                  <a:schemeClr val="tx1"/>
                </a:solidFill>
              </a:rPr>
              <a:t> if there is </a:t>
            </a:r>
            <a:r>
              <a:rPr lang="en-US" sz="2000" dirty="0" err="1">
                <a:solidFill>
                  <a:schemeClr val="tx1"/>
                </a:solidFill>
              </a:rPr>
              <a:t>ureamia</a:t>
            </a:r>
            <a:r>
              <a:rPr lang="en-US" sz="2000" dirty="0">
                <a:solidFill>
                  <a:schemeClr val="tx1"/>
                </a:solidFill>
              </a:rPr>
              <a:t> or end stage renal failure (</a:t>
            </a:r>
            <a:r>
              <a:rPr lang="en-US" sz="2000" dirty="0" err="1">
                <a:solidFill>
                  <a:schemeClr val="tx1"/>
                </a:solidFill>
              </a:rPr>
              <a:t>creatinine</a:t>
            </a:r>
            <a:r>
              <a:rPr lang="en-US" sz="2000" dirty="0">
                <a:solidFill>
                  <a:schemeClr val="tx1"/>
                </a:solidFill>
              </a:rPr>
              <a:t> clearance &lt;10–15 mL/min ) and could be</a:t>
            </a:r>
            <a:r>
              <a:rPr lang="en-US" sz="2000" b="1" dirty="0">
                <a:solidFill>
                  <a:srgbClr val="FFFF00"/>
                </a:solidFill>
              </a:rPr>
              <a:t> = 0.1</a:t>
            </a:r>
          </a:p>
          <a:p>
            <a:pPr algn="just"/>
            <a:endParaRPr lang="ar-IQ" sz="2000" b="1" baseline="-25000" dirty="0">
              <a:solidFill>
                <a:srgbClr val="FFFF00"/>
              </a:solidFill>
            </a:endParaRPr>
          </a:p>
        </p:txBody>
      </p:sp>
    </p:spTree>
    <p:extLst>
      <p:ext uri="{BB962C8B-B14F-4D97-AF65-F5344CB8AC3E}">
        <p14:creationId xmlns:p14="http://schemas.microsoft.com/office/powerpoint/2010/main" val="28533641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Altered plasma protein binding</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8</a:t>
            </a:fld>
            <a:endParaRPr lang="en-US" dirty="0"/>
          </a:p>
        </p:txBody>
      </p:sp>
      <p:sp>
        <p:nvSpPr>
          <p:cNvPr id="9" name="Rectangle 8"/>
          <p:cNvSpPr/>
          <p:nvPr/>
        </p:nvSpPr>
        <p:spPr>
          <a:xfrm>
            <a:off x="609600" y="3638197"/>
            <a:ext cx="7772400" cy="1323439"/>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In case of drug displace phenytoin from protein binding site is difficult to estimate extent of drug displacement since conc. Of displacing agent is unknown except  if phenytoin and </a:t>
            </a:r>
            <a:r>
              <a:rPr lang="en-US" sz="2000" dirty="0" err="1"/>
              <a:t>valproic</a:t>
            </a:r>
            <a:r>
              <a:rPr lang="en-US" sz="2000" dirty="0"/>
              <a:t> acid are monitored together. Especially if </a:t>
            </a:r>
            <a:r>
              <a:rPr lang="en-US" sz="2000" dirty="0" err="1"/>
              <a:t>valproic</a:t>
            </a:r>
            <a:r>
              <a:rPr lang="en-US" sz="2000" dirty="0"/>
              <a:t> acid serum conc</a:t>
            </a:r>
            <a:r>
              <a:rPr lang="en-US" sz="2000" dirty="0">
                <a:solidFill>
                  <a:srgbClr val="FFFF00"/>
                </a:solidFill>
              </a:rPr>
              <a:t>.&gt;20mg/L </a:t>
            </a:r>
            <a:endParaRPr lang="en-US" sz="2400" baseline="30000" dirty="0">
              <a:solidFill>
                <a:srgbClr val="FFFF00"/>
              </a:solidFill>
            </a:endParaRPr>
          </a:p>
        </p:txBody>
      </p:sp>
      <mc:AlternateContent xmlns:mc="http://schemas.openxmlformats.org/markup-compatibility/2006" xmlns:a14="http://schemas.microsoft.com/office/drawing/2010/main">
        <mc:Choice Requires="a14">
          <p:sp>
            <p:nvSpPr>
              <p:cNvPr id="11" name="Rectangle 10"/>
              <p:cNvSpPr/>
              <p:nvPr/>
            </p:nvSpPr>
            <p:spPr>
              <a:xfrm>
                <a:off x="611560" y="1268760"/>
                <a:ext cx="7772400" cy="2309094"/>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Then the final  equation will be</a:t>
                </a:r>
              </a:p>
              <a:p>
                <a:pPr algn="just"/>
                <a14:m>
                  <m:oMathPara xmlns:m="http://schemas.openxmlformats.org/officeDocument/2006/math">
                    <m:oMathParaPr>
                      <m:jc m:val="centerGroup"/>
                    </m:oMathParaPr>
                    <m:oMath xmlns:m="http://schemas.openxmlformats.org/officeDocument/2006/math">
                      <m:r>
                        <a:rPr lang="en-US" b="1" i="1" smtClean="0">
                          <a:solidFill>
                            <a:srgbClr val="FFFF00"/>
                          </a:solidFill>
                          <a:latin typeface="Cambria Math"/>
                        </a:rPr>
                        <m:t>𝑪</m:t>
                      </m:r>
                      <m:r>
                        <a:rPr lang="en-US" b="1" i="1" baseline="-25000" smtClean="0">
                          <a:solidFill>
                            <a:srgbClr val="FFFF00"/>
                          </a:solidFill>
                          <a:latin typeface="Cambria Math"/>
                        </a:rPr>
                        <m:t>𝒏𝒐𝒓𝒎𝒂𝒍</m:t>
                      </m:r>
                      <m:r>
                        <a:rPr lang="en-US" b="1" i="1" baseline="-25000" smtClean="0">
                          <a:solidFill>
                            <a:srgbClr val="FFFF00"/>
                          </a:solidFill>
                          <a:latin typeface="Cambria Math"/>
                        </a:rPr>
                        <m:t> </m:t>
                      </m:r>
                      <m:r>
                        <a:rPr lang="en-US" b="1" i="1" baseline="-25000" smtClean="0">
                          <a:solidFill>
                            <a:srgbClr val="FFFF00"/>
                          </a:solidFill>
                          <a:latin typeface="Cambria Math"/>
                        </a:rPr>
                        <m:t>𝑩𝒊𝒏𝒅𝒊𝒏𝒈</m:t>
                      </m:r>
                      <m:r>
                        <a:rPr lang="en-US" b="1" i="1" smtClean="0">
                          <a:solidFill>
                            <a:srgbClr val="FFFF00"/>
                          </a:solidFill>
                          <a:latin typeface="Cambria Math"/>
                        </a:rPr>
                        <m:t>=</m:t>
                      </m:r>
                      <m:f>
                        <m:fPr>
                          <m:ctrlPr>
                            <a:rPr lang="en-US" b="1" i="1" smtClean="0">
                              <a:solidFill>
                                <a:srgbClr val="FFFF00"/>
                              </a:solidFill>
                              <a:latin typeface="Cambria Math" panose="02040503050406030204" pitchFamily="18" charset="0"/>
                            </a:rPr>
                          </m:ctrlPr>
                        </m:fPr>
                        <m:num>
                          <m:r>
                            <a:rPr lang="en-US" b="1" i="1" smtClean="0">
                              <a:solidFill>
                                <a:srgbClr val="FFFF00"/>
                              </a:solidFill>
                              <a:latin typeface="Cambria Math"/>
                            </a:rPr>
                            <m:t>𝑶𝒃𝒔𝒆𝒓𝒗𝒆𝒅</m:t>
                          </m:r>
                          <m:r>
                            <a:rPr lang="en-US" b="1" i="1" smtClean="0">
                              <a:solidFill>
                                <a:srgbClr val="FFFF00"/>
                              </a:solidFill>
                              <a:latin typeface="Cambria Math"/>
                            </a:rPr>
                            <m:t> </m:t>
                          </m:r>
                          <m:r>
                            <a:rPr lang="en-US" b="1" i="1" smtClean="0">
                              <a:solidFill>
                                <a:srgbClr val="FFFF00"/>
                              </a:solidFill>
                              <a:latin typeface="Cambria Math"/>
                            </a:rPr>
                            <m:t>𝑷𝒉𝒆𝒏𝒚𝒕𝒐𝒊𝒏</m:t>
                          </m:r>
                          <m:r>
                            <a:rPr lang="en-US" b="1" i="1" smtClean="0">
                              <a:solidFill>
                                <a:srgbClr val="FFFF00"/>
                              </a:solidFill>
                              <a:latin typeface="Cambria Math"/>
                            </a:rPr>
                            <m:t> </m:t>
                          </m:r>
                          <m:r>
                            <a:rPr lang="en-US" b="1" i="1" smtClean="0">
                              <a:solidFill>
                                <a:srgbClr val="FFFF00"/>
                              </a:solidFill>
                              <a:latin typeface="Cambria Math"/>
                            </a:rPr>
                            <m:t>𝒄𝒐𝒏𝒄</m:t>
                          </m:r>
                          <m:r>
                            <a:rPr lang="en-US" b="1" i="1" smtClean="0">
                              <a:solidFill>
                                <a:srgbClr val="FFFF00"/>
                              </a:solidFill>
                              <a:latin typeface="Cambria Math"/>
                            </a:rPr>
                            <m:t>.  </m:t>
                          </m:r>
                          <m:r>
                            <a:rPr lang="en-US" b="1" i="1" smtClean="0">
                              <a:solidFill>
                                <a:srgbClr val="FFFF00"/>
                              </a:solidFill>
                              <a:latin typeface="Cambria Math"/>
                            </a:rPr>
                            <m:t>𝒊𝒏</m:t>
                          </m:r>
                          <m:r>
                            <a:rPr lang="en-US" b="1" i="1" smtClean="0">
                              <a:solidFill>
                                <a:srgbClr val="FFFF00"/>
                              </a:solidFill>
                              <a:latin typeface="Cambria Math"/>
                            </a:rPr>
                            <m:t> µ</m:t>
                          </m:r>
                          <m:r>
                            <a:rPr lang="en-US" b="1" i="1" smtClean="0">
                              <a:solidFill>
                                <a:srgbClr val="FFFF00"/>
                              </a:solidFill>
                              <a:latin typeface="Cambria Math"/>
                            </a:rPr>
                            <m:t>𝒈</m:t>
                          </m:r>
                          <m:r>
                            <a:rPr lang="en-US" b="1" i="1" smtClean="0">
                              <a:solidFill>
                                <a:srgbClr val="FFFF00"/>
                              </a:solidFill>
                              <a:latin typeface="Cambria Math"/>
                            </a:rPr>
                            <m:t>/</m:t>
                          </m:r>
                          <m:r>
                            <a:rPr lang="en-US" b="1" i="1" smtClean="0">
                              <a:solidFill>
                                <a:srgbClr val="FFFF00"/>
                              </a:solidFill>
                              <a:latin typeface="Cambria Math"/>
                            </a:rPr>
                            <m:t>𝒎𝒍</m:t>
                          </m:r>
                        </m:num>
                        <m:den>
                          <m:d>
                            <m:dPr>
                              <m:ctrlPr>
                                <a:rPr lang="en-US" b="1" i="1" smtClean="0">
                                  <a:solidFill>
                                    <a:srgbClr val="FFFF00"/>
                                  </a:solidFill>
                                  <a:latin typeface="Cambria Math" panose="02040503050406030204" pitchFamily="18" charset="0"/>
                                </a:rPr>
                              </m:ctrlPr>
                            </m:dPr>
                            <m:e>
                              <m:r>
                                <a:rPr lang="en-US" b="1" i="1" smtClean="0">
                                  <a:solidFill>
                                    <a:srgbClr val="FFFF00"/>
                                  </a:solidFill>
                                  <a:latin typeface="Cambria Math"/>
                                </a:rPr>
                                <m:t>𝑿</m:t>
                              </m:r>
                            </m:e>
                          </m:d>
                          <m:r>
                            <a:rPr lang="en-US" b="1" i="1" smtClean="0">
                              <a:solidFill>
                                <a:srgbClr val="FFFF00"/>
                              </a:solidFill>
                              <a:latin typeface="Cambria Math"/>
                            </a:rPr>
                            <m:t>(</m:t>
                          </m:r>
                          <m:r>
                            <a:rPr lang="en-US" b="1" i="1" smtClean="0">
                              <a:solidFill>
                                <a:srgbClr val="FFFF00"/>
                              </a:solidFill>
                              <a:latin typeface="Cambria Math"/>
                            </a:rPr>
                            <m:t>𝑷𝒂𝒕𝒊𝒆𝒏𝒕</m:t>
                          </m:r>
                          <m:r>
                            <a:rPr lang="en-US" b="1" i="1" smtClean="0">
                              <a:solidFill>
                                <a:srgbClr val="FFFF00"/>
                              </a:solidFill>
                              <a:latin typeface="Cambria Math"/>
                            </a:rPr>
                            <m:t> </m:t>
                          </m:r>
                          <m:r>
                            <a:rPr lang="en-US" b="1" i="1" smtClean="0">
                              <a:solidFill>
                                <a:srgbClr val="FFFF00"/>
                              </a:solidFill>
                              <a:latin typeface="Cambria Math"/>
                            </a:rPr>
                            <m:t>𝒔𝒆𝒓𝒖𝒎</m:t>
                          </m:r>
                          <m:r>
                            <a:rPr lang="en-US" b="1" i="1" smtClean="0">
                              <a:solidFill>
                                <a:srgbClr val="FFFF00"/>
                              </a:solidFill>
                              <a:latin typeface="Cambria Math"/>
                            </a:rPr>
                            <m:t> </m:t>
                          </m:r>
                          <m:r>
                            <a:rPr lang="en-US" b="1" i="1" smtClean="0">
                              <a:solidFill>
                                <a:srgbClr val="FFFF00"/>
                              </a:solidFill>
                              <a:latin typeface="Cambria Math"/>
                            </a:rPr>
                            <m:t>𝒂𝒍𝒃𝒖𝒎𝒊𝒏</m:t>
                          </m:r>
                          <m:r>
                            <a:rPr lang="en-US" b="1" i="1" smtClean="0">
                              <a:solidFill>
                                <a:srgbClr val="FFFF00"/>
                              </a:solidFill>
                              <a:latin typeface="Cambria Math"/>
                            </a:rPr>
                            <m:t>)+</m:t>
                          </m:r>
                          <m:r>
                            <a:rPr lang="en-US" b="1" i="1" smtClean="0">
                              <a:solidFill>
                                <a:srgbClr val="FFFF00"/>
                              </a:solidFill>
                              <a:latin typeface="Cambria Math"/>
                            </a:rPr>
                            <m:t>𝟎</m:t>
                          </m:r>
                          <m:r>
                            <a:rPr lang="en-US" b="1" i="1" smtClean="0">
                              <a:solidFill>
                                <a:srgbClr val="FFFF00"/>
                              </a:solidFill>
                              <a:latin typeface="Cambria Math"/>
                            </a:rPr>
                            <m:t>.</m:t>
                          </m:r>
                          <m:r>
                            <a:rPr lang="en-US" b="1" i="1" smtClean="0">
                              <a:solidFill>
                                <a:srgbClr val="FFFF00"/>
                              </a:solidFill>
                              <a:latin typeface="Cambria Math"/>
                            </a:rPr>
                            <m:t>𝟏</m:t>
                          </m:r>
                        </m:den>
                      </m:f>
                    </m:oMath>
                  </m:oMathPara>
                </a14:m>
                <a:endParaRPr lang="en-US" b="1" baseline="-25000" dirty="0">
                  <a:solidFill>
                    <a:srgbClr val="FFFF00"/>
                  </a:solidFill>
                </a:endParaRPr>
              </a:p>
              <a:p>
                <a:pPr algn="just"/>
                <a:endParaRPr lang="en-US" sz="2000" b="1" baseline="-25000" dirty="0">
                  <a:solidFill>
                    <a:srgbClr val="FFFF00"/>
                  </a:solidFill>
                </a:endParaRPr>
              </a:p>
              <a:p>
                <a:pPr algn="just"/>
                <a:endParaRPr lang="en-US" sz="2000" b="1" baseline="-25000" dirty="0">
                  <a:solidFill>
                    <a:srgbClr val="FFFF00"/>
                  </a:solidFill>
                </a:endParaRPr>
              </a:p>
              <a:p>
                <a:pPr algn="just"/>
                <a:r>
                  <a:rPr lang="en-US" sz="2000" b="1" dirty="0">
                    <a:solidFill>
                      <a:srgbClr val="FFFF00"/>
                    </a:solidFill>
                  </a:rPr>
                  <a:t>X= 0.25 </a:t>
                </a:r>
                <a:r>
                  <a:rPr lang="en-US" sz="2000" b="1" dirty="0">
                    <a:solidFill>
                      <a:schemeClr val="tx1"/>
                    </a:solidFill>
                  </a:rPr>
                  <a:t>at 25C</a:t>
                </a:r>
                <a:r>
                  <a:rPr lang="en-US" sz="2000" b="1" baseline="30000" dirty="0">
                    <a:solidFill>
                      <a:schemeClr val="tx1"/>
                    </a:solidFill>
                  </a:rPr>
                  <a:t>0  </a:t>
                </a:r>
                <a:r>
                  <a:rPr lang="en-US" sz="2000" b="1" baseline="-25000" dirty="0">
                    <a:solidFill>
                      <a:schemeClr val="tx1"/>
                    </a:solidFill>
                  </a:rPr>
                  <a:t> </a:t>
                </a:r>
                <a:r>
                  <a:rPr lang="en-US" sz="2000" b="1" dirty="0">
                    <a:solidFill>
                      <a:schemeClr val="tx1"/>
                    </a:solidFill>
                  </a:rPr>
                  <a:t>  in case of </a:t>
                </a:r>
                <a:r>
                  <a:rPr lang="en-US" sz="2000" b="1" dirty="0" err="1">
                    <a:solidFill>
                      <a:schemeClr val="tx1"/>
                    </a:solidFill>
                  </a:rPr>
                  <a:t>hypoalbuminemia</a:t>
                </a:r>
                <a:endParaRPr lang="en-US" sz="2000" b="1" dirty="0">
                  <a:solidFill>
                    <a:schemeClr val="tx1"/>
                  </a:solidFill>
                </a:endParaRPr>
              </a:p>
              <a:p>
                <a:pPr algn="just"/>
                <a:r>
                  <a:rPr lang="en-US" sz="2000" b="1" dirty="0">
                    <a:solidFill>
                      <a:srgbClr val="FFFF00"/>
                    </a:solidFill>
                  </a:rPr>
                  <a:t>X= 0.1   </a:t>
                </a:r>
                <a:r>
                  <a:rPr lang="en-US" sz="2000" b="1" dirty="0">
                    <a:solidFill>
                      <a:schemeClr val="tx1"/>
                    </a:solidFill>
                  </a:rPr>
                  <a:t>at 25C</a:t>
                </a:r>
                <a:r>
                  <a:rPr lang="en-US" sz="2000" b="1" baseline="30000" dirty="0">
                    <a:solidFill>
                      <a:schemeClr val="tx1"/>
                    </a:solidFill>
                  </a:rPr>
                  <a:t>0    </a:t>
                </a:r>
                <a:r>
                  <a:rPr lang="en-US" sz="2000" b="1" dirty="0">
                    <a:solidFill>
                      <a:schemeClr val="tx1"/>
                    </a:solidFill>
                  </a:rPr>
                  <a:t> in case of </a:t>
                </a:r>
                <a:r>
                  <a:rPr lang="en-US" sz="2000" b="1" dirty="0" err="1">
                    <a:solidFill>
                      <a:schemeClr val="tx1"/>
                    </a:solidFill>
                  </a:rPr>
                  <a:t>hypoalbuminemia</a:t>
                </a:r>
                <a:r>
                  <a:rPr lang="en-US" sz="2000" b="1" dirty="0">
                    <a:solidFill>
                      <a:schemeClr val="tx1"/>
                    </a:solidFill>
                  </a:rPr>
                  <a:t> &amp; renal </a:t>
                </a:r>
                <a:r>
                  <a:rPr lang="en-US" sz="2000" b="1" dirty="0" err="1">
                    <a:solidFill>
                      <a:schemeClr val="tx1"/>
                    </a:solidFill>
                  </a:rPr>
                  <a:t>impairement</a:t>
                </a:r>
                <a:endParaRPr lang="en-US" sz="2000" b="1" dirty="0">
                  <a:solidFill>
                    <a:schemeClr val="tx1"/>
                  </a:solidFill>
                </a:endParaRPr>
              </a:p>
              <a:p>
                <a:pPr algn="just"/>
                <a:endParaRPr lang="ar-IQ" sz="2000" b="1" dirty="0">
                  <a:solidFill>
                    <a:srgbClr val="FFFF00"/>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611560" y="1268760"/>
                <a:ext cx="7772400" cy="2309094"/>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611560" y="5035341"/>
                <a:ext cx="7772400" cy="1711751"/>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dirty="0"/>
                  <a:t>Then the final  equation  will be</a:t>
                </a:r>
              </a:p>
              <a:p>
                <a:pPr algn="just" rtl="1"/>
                <a14:m>
                  <m:oMathPara xmlns:m="http://schemas.openxmlformats.org/officeDocument/2006/math">
                    <m:oMathParaPr>
                      <m:jc m:val="centerGroup"/>
                    </m:oMathParaPr>
                    <m:oMath xmlns:m="http://schemas.openxmlformats.org/officeDocument/2006/math">
                      <m:r>
                        <a:rPr lang="en-US" b="1" i="1" smtClean="0">
                          <a:solidFill>
                            <a:srgbClr val="FFFF00"/>
                          </a:solidFill>
                          <a:latin typeface="Cambria Math"/>
                        </a:rPr>
                        <m:t>𝑪</m:t>
                      </m:r>
                      <m:r>
                        <a:rPr lang="en-US" b="1" i="1" baseline="-25000" smtClean="0">
                          <a:solidFill>
                            <a:srgbClr val="FFFF00"/>
                          </a:solidFill>
                          <a:latin typeface="Cambria Math"/>
                        </a:rPr>
                        <m:t>𝒏𝒐𝒓𝒎𝒂𝒍</m:t>
                      </m:r>
                      <m:r>
                        <a:rPr lang="en-US" b="1" i="1" baseline="-25000" smtClean="0">
                          <a:solidFill>
                            <a:srgbClr val="FFFF00"/>
                          </a:solidFill>
                          <a:latin typeface="Cambria Math"/>
                        </a:rPr>
                        <m:t> </m:t>
                      </m:r>
                      <m:r>
                        <a:rPr lang="en-US" b="1" i="1" baseline="-25000" smtClean="0">
                          <a:solidFill>
                            <a:srgbClr val="FFFF00"/>
                          </a:solidFill>
                          <a:latin typeface="Cambria Math"/>
                        </a:rPr>
                        <m:t>𝑩𝒊𝒏𝒅𝒊𝒏𝒈</m:t>
                      </m:r>
                      <m:r>
                        <a:rPr lang="en-US" b="1" i="1" smtClean="0">
                          <a:solidFill>
                            <a:srgbClr val="FFFF00"/>
                          </a:solidFill>
                          <a:latin typeface="Cambria Math"/>
                        </a:rPr>
                        <m:t>=</m:t>
                      </m:r>
                      <m:f>
                        <m:fPr>
                          <m:ctrlPr>
                            <a:rPr lang="en-US" b="1" i="1" smtClean="0">
                              <a:solidFill>
                                <a:srgbClr val="FFFF00"/>
                              </a:solidFill>
                              <a:latin typeface="Cambria Math" panose="02040503050406030204" pitchFamily="18" charset="0"/>
                            </a:rPr>
                          </m:ctrlPr>
                        </m:fPr>
                        <m:num>
                          <m:r>
                            <a:rPr lang="en-US" b="1" i="1">
                              <a:solidFill>
                                <a:srgbClr val="FFFF00"/>
                              </a:solidFill>
                              <a:latin typeface="Cambria Math"/>
                            </a:rPr>
                            <m:t>[(</m:t>
                          </m:r>
                          <m:r>
                            <a:rPr lang="en-US" b="1" i="1">
                              <a:solidFill>
                                <a:srgbClr val="FFFF00"/>
                              </a:solidFill>
                              <a:latin typeface="Cambria Math"/>
                            </a:rPr>
                            <m:t>𝟎</m:t>
                          </m:r>
                          <m:r>
                            <a:rPr lang="en-US" b="1" i="1">
                              <a:solidFill>
                                <a:srgbClr val="FFFF00"/>
                              </a:solidFill>
                              <a:latin typeface="Cambria Math"/>
                            </a:rPr>
                            <m:t>.</m:t>
                          </m:r>
                          <m:r>
                            <a:rPr lang="en-US" b="1" i="1">
                              <a:solidFill>
                                <a:srgbClr val="FFFF00"/>
                              </a:solidFill>
                              <a:latin typeface="Cambria Math"/>
                            </a:rPr>
                            <m:t>𝟎𝟗𝟓</m:t>
                          </m:r>
                          <m:r>
                            <a:rPr lang="en-US" b="1" i="1">
                              <a:solidFill>
                                <a:srgbClr val="FFFF00"/>
                              </a:solidFill>
                              <a:latin typeface="Cambria Math"/>
                            </a:rPr>
                            <m:t> + </m:t>
                          </m:r>
                          <m:r>
                            <a:rPr lang="en-US" b="1" i="1">
                              <a:solidFill>
                                <a:srgbClr val="FFFF00"/>
                              </a:solidFill>
                              <a:latin typeface="Cambria Math"/>
                            </a:rPr>
                            <m:t>𝟎</m:t>
                          </m:r>
                          <m:r>
                            <a:rPr lang="en-US" b="1" i="1">
                              <a:solidFill>
                                <a:srgbClr val="FFFF00"/>
                              </a:solidFill>
                              <a:latin typeface="Cambria Math"/>
                            </a:rPr>
                            <m:t>.</m:t>
                          </m:r>
                          <m:r>
                            <a:rPr lang="en-US" b="1" i="1">
                              <a:solidFill>
                                <a:srgbClr val="FFFF00"/>
                              </a:solidFill>
                              <a:latin typeface="Cambria Math"/>
                            </a:rPr>
                            <m:t>𝟎𝟎𝟏</m:t>
                          </m:r>
                          <m:r>
                            <a:rPr lang="en-US" b="1" i="1">
                              <a:solidFill>
                                <a:srgbClr val="FFFF00"/>
                              </a:solidFill>
                              <a:latin typeface="Cambria Math"/>
                            </a:rPr>
                            <m:t>  ⋅ </m:t>
                          </m:r>
                          <m:r>
                            <a:rPr lang="en-US" b="1" i="1">
                              <a:solidFill>
                                <a:srgbClr val="FFFF00"/>
                              </a:solidFill>
                              <a:latin typeface="Cambria Math"/>
                            </a:rPr>
                            <m:t>𝑽𝑷𝑨</m:t>
                          </m:r>
                          <m:r>
                            <a:rPr lang="en-US" b="1" i="1">
                              <a:solidFill>
                                <a:srgbClr val="FFFF00"/>
                              </a:solidFill>
                              <a:latin typeface="Cambria Math"/>
                            </a:rPr>
                            <m:t>)][</m:t>
                          </m:r>
                          <m:r>
                            <a:rPr lang="en-US" b="1" i="1" smtClean="0">
                              <a:solidFill>
                                <a:srgbClr val="FFFF00"/>
                              </a:solidFill>
                              <a:latin typeface="Cambria Math"/>
                            </a:rPr>
                            <m:t>𝑶𝒃𝒔𝒆𝒓𝒗𝒆𝒅</m:t>
                          </m:r>
                          <m:r>
                            <a:rPr lang="en-US" b="1" i="1" smtClean="0">
                              <a:solidFill>
                                <a:srgbClr val="FFFF00"/>
                              </a:solidFill>
                              <a:latin typeface="Cambria Math"/>
                            </a:rPr>
                            <m:t> </m:t>
                          </m:r>
                          <m:r>
                            <a:rPr lang="en-US" b="1" i="1" smtClean="0">
                              <a:solidFill>
                                <a:srgbClr val="FFFF00"/>
                              </a:solidFill>
                              <a:latin typeface="Cambria Math"/>
                            </a:rPr>
                            <m:t>𝑷𝒉𝒆𝒏𝒚𝒕𝒐𝒊𝒏</m:t>
                          </m:r>
                          <m:r>
                            <a:rPr lang="en-US" b="1" i="1" smtClean="0">
                              <a:solidFill>
                                <a:srgbClr val="FFFF00"/>
                              </a:solidFill>
                              <a:latin typeface="Cambria Math"/>
                            </a:rPr>
                            <m:t> </m:t>
                          </m:r>
                          <m:r>
                            <a:rPr lang="en-US" b="1" i="1" smtClean="0">
                              <a:solidFill>
                                <a:srgbClr val="FFFF00"/>
                              </a:solidFill>
                              <a:latin typeface="Cambria Math"/>
                            </a:rPr>
                            <m:t>𝒄𝒐𝒏𝒄</m:t>
                          </m:r>
                          <m:r>
                            <a:rPr lang="en-US" b="1" i="1" smtClean="0">
                              <a:solidFill>
                                <a:srgbClr val="FFFF00"/>
                              </a:solidFill>
                              <a:latin typeface="Cambria Math"/>
                            </a:rPr>
                            <m:t>.  </m:t>
                          </m:r>
                          <m:r>
                            <a:rPr lang="en-US" b="1" i="1" smtClean="0">
                              <a:solidFill>
                                <a:srgbClr val="FFFF00"/>
                              </a:solidFill>
                              <a:latin typeface="Cambria Math"/>
                            </a:rPr>
                            <m:t>𝒊𝒏</m:t>
                          </m:r>
                          <m:r>
                            <a:rPr lang="en-US" b="1" i="1" smtClean="0">
                              <a:solidFill>
                                <a:srgbClr val="FFFF00"/>
                              </a:solidFill>
                              <a:latin typeface="Cambria Math"/>
                            </a:rPr>
                            <m:t> µ</m:t>
                          </m:r>
                          <m:r>
                            <a:rPr lang="en-US" b="1" i="1" smtClean="0">
                              <a:solidFill>
                                <a:srgbClr val="FFFF00"/>
                              </a:solidFill>
                              <a:latin typeface="Cambria Math"/>
                            </a:rPr>
                            <m:t>𝒈</m:t>
                          </m:r>
                          <m:r>
                            <a:rPr lang="en-US" b="1" i="1" smtClean="0">
                              <a:solidFill>
                                <a:srgbClr val="FFFF00"/>
                              </a:solidFill>
                              <a:latin typeface="Cambria Math"/>
                            </a:rPr>
                            <m:t> </m:t>
                          </m:r>
                          <m:r>
                            <a:rPr lang="en-US" b="1" i="1" smtClean="0">
                              <a:solidFill>
                                <a:srgbClr val="FFFF00"/>
                              </a:solidFill>
                              <a:latin typeface="Cambria Math"/>
                            </a:rPr>
                            <m:t>𝒑𝒆𝒓</m:t>
                          </m:r>
                          <m:r>
                            <a:rPr lang="en-US" b="1" i="1" smtClean="0">
                              <a:solidFill>
                                <a:srgbClr val="FFFF00"/>
                              </a:solidFill>
                              <a:latin typeface="Cambria Math"/>
                            </a:rPr>
                            <m:t> </m:t>
                          </m:r>
                          <m:r>
                            <a:rPr lang="en-US" b="1" i="1" smtClean="0">
                              <a:solidFill>
                                <a:srgbClr val="FFFF00"/>
                              </a:solidFill>
                              <a:latin typeface="Cambria Math"/>
                            </a:rPr>
                            <m:t>𝒎𝒍</m:t>
                          </m:r>
                          <m:r>
                            <a:rPr lang="en-US" b="1" i="1" smtClean="0">
                              <a:solidFill>
                                <a:srgbClr val="FFFF00"/>
                              </a:solidFill>
                              <a:latin typeface="Cambria Math"/>
                            </a:rPr>
                            <m:t>]</m:t>
                          </m:r>
                        </m:num>
                        <m:den>
                          <m:r>
                            <a:rPr lang="en-US" b="1" i="1" smtClean="0">
                              <a:solidFill>
                                <a:srgbClr val="FFFF00"/>
                              </a:solidFill>
                              <a:latin typeface="Cambria Math"/>
                            </a:rPr>
                            <m:t>𝟎</m:t>
                          </m:r>
                          <m:r>
                            <a:rPr lang="en-US" b="1" i="1" smtClean="0">
                              <a:solidFill>
                                <a:srgbClr val="FFFF00"/>
                              </a:solidFill>
                              <a:latin typeface="Cambria Math"/>
                            </a:rPr>
                            <m:t>.</m:t>
                          </m:r>
                          <m:r>
                            <a:rPr lang="en-US" b="1" i="1" smtClean="0">
                              <a:solidFill>
                                <a:srgbClr val="FFFF00"/>
                              </a:solidFill>
                              <a:latin typeface="Cambria Math"/>
                            </a:rPr>
                            <m:t>𝟏</m:t>
                          </m:r>
                        </m:den>
                      </m:f>
                    </m:oMath>
                  </m:oMathPara>
                </a14:m>
                <a:endParaRPr lang="en-US" b="1" baseline="-25000" dirty="0">
                  <a:solidFill>
                    <a:srgbClr val="FFFF00"/>
                  </a:solidFill>
                </a:endParaRPr>
              </a:p>
              <a:p>
                <a:pPr algn="just"/>
                <a:endParaRPr lang="en-US" sz="2000" b="1" baseline="-25000" dirty="0">
                  <a:solidFill>
                    <a:srgbClr val="FFFF00"/>
                  </a:solidFill>
                </a:endParaRPr>
              </a:p>
              <a:p>
                <a:pPr marL="342900" indent="-342900" algn="just">
                  <a:buFont typeface="Arial" pitchFamily="34" charset="0"/>
                  <a:buChar char="•"/>
                </a:pPr>
                <a:r>
                  <a:rPr lang="en-US" sz="2000" b="1" dirty="0">
                    <a:solidFill>
                      <a:schemeClr val="tx1"/>
                    </a:solidFill>
                  </a:rPr>
                  <a:t>VPA conc. in </a:t>
                </a:r>
                <a14:m>
                  <m:oMath xmlns:m="http://schemas.openxmlformats.org/officeDocument/2006/math">
                    <m:r>
                      <a:rPr lang="en-US" sz="2000" b="1" i="1">
                        <a:solidFill>
                          <a:schemeClr val="tx1"/>
                        </a:solidFill>
                        <a:latin typeface="Cambria Math"/>
                      </a:rPr>
                      <m:t>µ</m:t>
                    </m:r>
                    <m:r>
                      <a:rPr lang="en-US" sz="2000" b="1" i="1">
                        <a:solidFill>
                          <a:schemeClr val="tx1"/>
                        </a:solidFill>
                        <a:latin typeface="Cambria Math"/>
                      </a:rPr>
                      <m:t>𝒈</m:t>
                    </m:r>
                    <m:r>
                      <a:rPr lang="en-US" sz="2000" b="1" i="1">
                        <a:solidFill>
                          <a:schemeClr val="tx1"/>
                        </a:solidFill>
                        <a:latin typeface="Cambria Math"/>
                      </a:rPr>
                      <m:t> </m:t>
                    </m:r>
                    <m:r>
                      <a:rPr lang="en-US" sz="2000" b="1" i="1">
                        <a:solidFill>
                          <a:schemeClr val="tx1"/>
                        </a:solidFill>
                        <a:latin typeface="Cambria Math"/>
                      </a:rPr>
                      <m:t>𝒑𝒆𝒓</m:t>
                    </m:r>
                    <m:r>
                      <a:rPr lang="en-US" sz="2000" b="1" i="1">
                        <a:solidFill>
                          <a:schemeClr val="tx1"/>
                        </a:solidFill>
                        <a:latin typeface="Cambria Math"/>
                      </a:rPr>
                      <m:t> </m:t>
                    </m:r>
                    <m:r>
                      <a:rPr lang="en-US" sz="2000" b="1" i="1">
                        <a:solidFill>
                          <a:schemeClr val="tx1"/>
                        </a:solidFill>
                        <a:latin typeface="Cambria Math"/>
                      </a:rPr>
                      <m:t>𝒎𝒍</m:t>
                    </m:r>
                  </m:oMath>
                </a14:m>
                <a:endParaRPr lang="en-US" sz="2000" b="1" baseline="-25000" dirty="0">
                  <a:solidFill>
                    <a:schemeClr val="tx1"/>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611560" y="5035341"/>
                <a:ext cx="7772400" cy="1711751"/>
              </a:xfrm>
              <a:prstGeom prst="rect">
                <a:avLst/>
              </a:prstGeom>
              <a:blipFill rotWithShape="1">
                <a:blip r:embed="rId3"/>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165559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1"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7772400" cy="685800"/>
          </a:xfrm>
        </p:spPr>
        <p:txBody>
          <a:bodyPr>
            <a:normAutofit fontScale="90000"/>
          </a:bodyPr>
          <a:lstStyle/>
          <a:p>
            <a:r>
              <a:rPr lang="en-US" dirty="0"/>
              <a:t> Phenytoin : </a:t>
            </a:r>
            <a:r>
              <a:rPr lang="en-US" sz="3100" dirty="0">
                <a:solidFill>
                  <a:srgbClr val="66FF33"/>
                </a:solidFill>
              </a:rPr>
              <a:t>Altered plasma protein binding</a:t>
            </a:r>
            <a:endParaRPr lang="ar-IQ" sz="3100" dirty="0">
              <a:solidFill>
                <a:srgbClr val="66FF33"/>
              </a:solidFill>
            </a:endParaRPr>
          </a:p>
        </p:txBody>
      </p:sp>
      <p:sp>
        <p:nvSpPr>
          <p:cNvPr id="6" name="Content Placeholder 5"/>
          <p:cNvSpPr>
            <a:spLocks noGrp="1"/>
          </p:cNvSpPr>
          <p:nvPr>
            <p:ph idx="1"/>
          </p:nvPr>
        </p:nvSpPr>
        <p:spPr>
          <a:xfrm>
            <a:off x="457200" y="1539239"/>
            <a:ext cx="8229600" cy="5013961"/>
          </a:xfrm>
        </p:spPr>
        <p:txBody>
          <a:bodyPr>
            <a:normAutofit/>
          </a:bodyPr>
          <a:lstStyle/>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algn="l" rtl="0"/>
            <a:endParaRPr lang="en-US" sz="2400" dirty="0">
              <a:solidFill>
                <a:srgbClr val="FFFF00"/>
              </a:solidFill>
            </a:endParaRPr>
          </a:p>
          <a:p>
            <a:pPr marL="45720" indent="0" algn="l" rtl="0">
              <a:buNone/>
            </a:pPr>
            <a:r>
              <a:rPr lang="en-US" sz="2400" dirty="0"/>
              <a:t> </a:t>
            </a:r>
            <a:endParaRPr lang="ar-IQ" sz="2400" dirty="0"/>
          </a:p>
        </p:txBody>
      </p:sp>
      <p:sp>
        <p:nvSpPr>
          <p:cNvPr id="7" name="Slide Number Placeholder 1"/>
          <p:cNvSpPr>
            <a:spLocks noGrp="1"/>
          </p:cNvSpPr>
          <p:nvPr>
            <p:ph type="sldNum" sz="quarter" idx="12"/>
          </p:nvPr>
        </p:nvSpPr>
        <p:spPr>
          <a:xfrm>
            <a:off x="8686800" y="685800"/>
            <a:ext cx="331603" cy="304800"/>
          </a:xfrm>
        </p:spPr>
        <p:txBody>
          <a:bodyPr/>
          <a:lstStyle/>
          <a:p>
            <a:fld id="{B6F15528-21DE-4FAA-801E-634DDDAF4B2B}" type="slidenum">
              <a:rPr lang="en-US" smtClean="0"/>
              <a:pPr/>
              <a:t>9</a:t>
            </a:fld>
            <a:endParaRPr lang="en-US" dirty="0"/>
          </a:p>
        </p:txBody>
      </p:sp>
      <p:sp>
        <p:nvSpPr>
          <p:cNvPr id="9" name="Rectangle 8"/>
          <p:cNvSpPr/>
          <p:nvPr/>
        </p:nvSpPr>
        <p:spPr>
          <a:xfrm>
            <a:off x="609600" y="3266399"/>
            <a:ext cx="7772400" cy="1692771"/>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b="1" dirty="0">
                <a:solidFill>
                  <a:srgbClr val="FFFF00"/>
                </a:solidFill>
              </a:rPr>
              <a:t>Answer : </a:t>
            </a:r>
            <a:r>
              <a:rPr lang="en-US" sz="2000" dirty="0">
                <a:solidFill>
                  <a:schemeClr val="tx1"/>
                </a:solidFill>
              </a:rPr>
              <a:t>use equation to correct plasma conc. of phenytoin to normal binding. </a:t>
            </a:r>
            <a:endParaRPr lang="en-US" sz="2400" baseline="30000" dirty="0">
              <a:solidFill>
                <a:srgbClr val="FFFF00"/>
              </a:solidFill>
            </a:endParaRPr>
          </a:p>
          <a:p>
            <a:pPr marL="285750" indent="-285750" algn="just">
              <a:buFont typeface="Arial" pitchFamily="34" charset="0"/>
              <a:buChar char="•"/>
            </a:pPr>
            <a:r>
              <a:rPr lang="en-US" sz="2400" dirty="0">
                <a:solidFill>
                  <a:srgbClr val="FFFF00"/>
                </a:solidFill>
              </a:rPr>
              <a:t>X =0.25 at 25</a:t>
            </a:r>
            <a:r>
              <a:rPr lang="en-US" sz="2000" b="1" dirty="0">
                <a:solidFill>
                  <a:schemeClr val="tx1"/>
                </a:solidFill>
              </a:rPr>
              <a:t>C</a:t>
            </a:r>
            <a:r>
              <a:rPr lang="en-US" sz="2000" b="1" baseline="30000" dirty="0">
                <a:solidFill>
                  <a:schemeClr val="tx1"/>
                </a:solidFill>
              </a:rPr>
              <a:t>0  </a:t>
            </a:r>
            <a:r>
              <a:rPr lang="en-US" sz="2000" dirty="0">
                <a:solidFill>
                  <a:schemeClr val="tx1"/>
                </a:solidFill>
              </a:rPr>
              <a:t>. The patient </a:t>
            </a:r>
            <a:r>
              <a:rPr lang="en-US" sz="2000" dirty="0" err="1">
                <a:solidFill>
                  <a:schemeClr val="tx1"/>
                </a:solidFill>
              </a:rPr>
              <a:t>creatinine</a:t>
            </a:r>
            <a:r>
              <a:rPr lang="en-US" sz="2000" dirty="0">
                <a:solidFill>
                  <a:schemeClr val="tx1"/>
                </a:solidFill>
              </a:rPr>
              <a:t> clearance </a:t>
            </a:r>
            <a:r>
              <a:rPr lang="en-US" sz="2000" dirty="0" err="1">
                <a:solidFill>
                  <a:schemeClr val="tx1"/>
                </a:solidFill>
              </a:rPr>
              <a:t>arround</a:t>
            </a:r>
            <a:r>
              <a:rPr lang="en-US" sz="2000" dirty="0">
                <a:solidFill>
                  <a:schemeClr val="tx1"/>
                </a:solidFill>
              </a:rPr>
              <a:t> normal &gt;15 ml/min . And </a:t>
            </a:r>
            <a:r>
              <a:rPr lang="en-US" sz="2000" dirty="0" err="1">
                <a:solidFill>
                  <a:schemeClr val="tx1"/>
                </a:solidFill>
              </a:rPr>
              <a:t>valproic</a:t>
            </a:r>
            <a:r>
              <a:rPr lang="en-US" sz="2000" dirty="0">
                <a:solidFill>
                  <a:schemeClr val="tx1"/>
                </a:solidFill>
              </a:rPr>
              <a:t> acid was not concomitantly used ; so the equation selected is</a:t>
            </a:r>
          </a:p>
        </p:txBody>
      </p:sp>
      <p:sp>
        <p:nvSpPr>
          <p:cNvPr id="11" name="Rectangle 10"/>
          <p:cNvSpPr/>
          <p:nvPr/>
        </p:nvSpPr>
        <p:spPr>
          <a:xfrm>
            <a:off x="611560" y="1268760"/>
            <a:ext cx="7772400" cy="1938992"/>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marL="285750" indent="-285750" algn="just">
              <a:buFont typeface="Arial" pitchFamily="34" charset="0"/>
              <a:buChar char="•"/>
            </a:pPr>
            <a:r>
              <a:rPr lang="en-US" sz="2000" b="1" dirty="0">
                <a:solidFill>
                  <a:srgbClr val="FFFF00"/>
                </a:solidFill>
              </a:rPr>
              <a:t>Example 1 </a:t>
            </a:r>
            <a:r>
              <a:rPr lang="en-US" sz="2000" dirty="0"/>
              <a:t>JM is an epileptic patient on phenytoin. He has serum (albumin = 2.2 g/</a:t>
            </a:r>
            <a:r>
              <a:rPr lang="en-US" sz="2000" dirty="0" err="1"/>
              <a:t>dL</a:t>
            </a:r>
            <a:r>
              <a:rPr lang="en-US" sz="2000" dirty="0"/>
              <a:t>) and </a:t>
            </a:r>
            <a:r>
              <a:rPr lang="en-US" sz="2000" dirty="0" err="1"/>
              <a:t>creatinine</a:t>
            </a:r>
            <a:r>
              <a:rPr lang="en-US" sz="2000" dirty="0"/>
              <a:t> clearance 90 mL/min). His total phenytoin concentration is 7.5 </a:t>
            </a:r>
            <a:r>
              <a:rPr lang="en-US" sz="2000" dirty="0" err="1"/>
              <a:t>μg</a:t>
            </a:r>
            <a:r>
              <a:rPr lang="en-US" sz="2000" dirty="0"/>
              <a:t>/</a:t>
            </a:r>
            <a:r>
              <a:rPr lang="en-US" sz="2000" dirty="0" err="1"/>
              <a:t>mL.</a:t>
            </a:r>
            <a:r>
              <a:rPr lang="en-US" sz="2000" dirty="0"/>
              <a:t> Assuming that any unbound concentrations performed by the clinical laboratory will be conducted at 25°C, </a:t>
            </a:r>
            <a:r>
              <a:rPr lang="en-US" sz="2000" dirty="0">
                <a:solidFill>
                  <a:srgbClr val="FFFF00"/>
                </a:solidFill>
              </a:rPr>
              <a:t>A-</a:t>
            </a:r>
            <a:r>
              <a:rPr lang="en-US" sz="2000" dirty="0"/>
              <a:t> </a:t>
            </a:r>
            <a:r>
              <a:rPr lang="en-US" sz="2000" dirty="0">
                <a:solidFill>
                  <a:srgbClr val="66FF33"/>
                </a:solidFill>
              </a:rPr>
              <a:t>Compute an estimated normalized phenytoin concentration for this patient.</a:t>
            </a:r>
            <a:endParaRPr lang="ar-IQ" sz="2000" b="1" dirty="0">
              <a:solidFill>
                <a:srgbClr val="66FF33"/>
              </a:solidFill>
            </a:endParaRPr>
          </a:p>
        </p:txBody>
      </p:sp>
      <mc:AlternateContent xmlns:mc="http://schemas.openxmlformats.org/markup-compatibility/2006" xmlns:a14="http://schemas.microsoft.com/office/drawing/2010/main">
        <mc:Choice Requires="a14">
          <p:sp>
            <p:nvSpPr>
              <p:cNvPr id="8" name="Rectangle 7"/>
              <p:cNvSpPr/>
              <p:nvPr/>
            </p:nvSpPr>
            <p:spPr>
              <a:xfrm>
                <a:off x="596655" y="5004175"/>
                <a:ext cx="7772400" cy="1650195"/>
              </a:xfrm>
              <a:prstGeom prst="rect">
                <a:avLst/>
              </a:prstGeom>
              <a:solidFill>
                <a:schemeClr val="bg2">
                  <a:lumMod val="90000"/>
                  <a:lumOff val="10000"/>
                </a:schemeClr>
              </a:solidFill>
              <a:ln w="3175">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a:spAutoFit/>
              </a:bodyPr>
              <a:lstStyle/>
              <a:p>
                <a:pPr algn="just"/>
                <a14:m>
                  <m:oMathPara xmlns:m="http://schemas.openxmlformats.org/officeDocument/2006/math">
                    <m:oMathParaPr>
                      <m:jc m:val="centerGroup"/>
                    </m:oMathParaPr>
                    <m:oMath xmlns:m="http://schemas.openxmlformats.org/officeDocument/2006/math">
                      <m:r>
                        <a:rPr lang="en-US" sz="1600" b="1" i="1" smtClean="0">
                          <a:solidFill>
                            <a:srgbClr val="FFFF00"/>
                          </a:solidFill>
                          <a:latin typeface="Cambria Math"/>
                        </a:rPr>
                        <m:t>𝑪</m:t>
                      </m:r>
                      <m:r>
                        <a:rPr lang="en-US" sz="1600" b="1" i="1" baseline="-25000" smtClean="0">
                          <a:solidFill>
                            <a:srgbClr val="FFFF00"/>
                          </a:solidFill>
                          <a:latin typeface="Cambria Math"/>
                        </a:rPr>
                        <m:t>𝒏𝒐𝒓𝒎𝒂𝒍</m:t>
                      </m:r>
                      <m:r>
                        <a:rPr lang="en-US" sz="1600" b="1" i="1" baseline="-25000" smtClean="0">
                          <a:solidFill>
                            <a:srgbClr val="FFFF00"/>
                          </a:solidFill>
                          <a:latin typeface="Cambria Math"/>
                        </a:rPr>
                        <m:t> </m:t>
                      </m:r>
                      <m:r>
                        <a:rPr lang="en-US" sz="1600" b="1" i="1" baseline="-25000" smtClean="0">
                          <a:solidFill>
                            <a:srgbClr val="FFFF00"/>
                          </a:solidFill>
                          <a:latin typeface="Cambria Math"/>
                        </a:rPr>
                        <m:t>𝑩𝒊𝒏𝒅𝒊𝒏𝒈</m:t>
                      </m:r>
                      <m:r>
                        <a:rPr lang="en-US" sz="1600" b="1" i="1" smtClean="0">
                          <a:solidFill>
                            <a:srgbClr val="FFFF00"/>
                          </a:solidFill>
                          <a:latin typeface="Cambria Math"/>
                        </a:rPr>
                        <m:t>=</m:t>
                      </m:r>
                      <m:f>
                        <m:fPr>
                          <m:ctrlPr>
                            <a:rPr lang="en-US" sz="1600" b="1" i="1" smtClean="0">
                              <a:solidFill>
                                <a:srgbClr val="FFFF00"/>
                              </a:solidFill>
                              <a:latin typeface="Cambria Math" panose="02040503050406030204" pitchFamily="18" charset="0"/>
                            </a:rPr>
                          </m:ctrlPr>
                        </m:fPr>
                        <m:num>
                          <m:r>
                            <a:rPr lang="en-US" sz="1600" b="1" i="1" smtClean="0">
                              <a:solidFill>
                                <a:srgbClr val="FFFF00"/>
                              </a:solidFill>
                              <a:latin typeface="Cambria Math"/>
                            </a:rPr>
                            <m:t>𝑶𝒃𝒔𝒆𝒓𝒗𝒆𝒅</m:t>
                          </m:r>
                          <m:r>
                            <a:rPr lang="en-US" sz="1600" b="1" i="1" smtClean="0">
                              <a:solidFill>
                                <a:srgbClr val="FFFF00"/>
                              </a:solidFill>
                              <a:latin typeface="Cambria Math"/>
                            </a:rPr>
                            <m:t> </m:t>
                          </m:r>
                          <m:r>
                            <a:rPr lang="en-US" sz="1600" b="1" i="1" smtClean="0">
                              <a:solidFill>
                                <a:srgbClr val="FFFF00"/>
                              </a:solidFill>
                              <a:latin typeface="Cambria Math"/>
                            </a:rPr>
                            <m:t>𝑷𝒉𝒆𝒏𝒚𝒕𝒐𝒊𝒏</m:t>
                          </m:r>
                          <m:r>
                            <a:rPr lang="en-US" sz="1600" b="1" i="1" smtClean="0">
                              <a:solidFill>
                                <a:srgbClr val="FFFF00"/>
                              </a:solidFill>
                              <a:latin typeface="Cambria Math"/>
                            </a:rPr>
                            <m:t> </m:t>
                          </m:r>
                          <m:r>
                            <a:rPr lang="en-US" sz="1600" b="1" i="1" smtClean="0">
                              <a:solidFill>
                                <a:srgbClr val="FFFF00"/>
                              </a:solidFill>
                              <a:latin typeface="Cambria Math"/>
                            </a:rPr>
                            <m:t>𝒄𝒐𝒏𝒄</m:t>
                          </m:r>
                          <m:r>
                            <a:rPr lang="en-US" sz="1600" b="1" i="1" smtClean="0">
                              <a:solidFill>
                                <a:srgbClr val="FFFF00"/>
                              </a:solidFill>
                              <a:latin typeface="Cambria Math"/>
                            </a:rPr>
                            <m:t>.  </m:t>
                          </m:r>
                          <m:r>
                            <a:rPr lang="en-US" sz="1600" b="1" i="1" smtClean="0">
                              <a:solidFill>
                                <a:srgbClr val="FFFF00"/>
                              </a:solidFill>
                              <a:latin typeface="Cambria Math"/>
                            </a:rPr>
                            <m:t>𝒊𝒏</m:t>
                          </m:r>
                          <m:r>
                            <a:rPr lang="en-US" sz="1600" b="1" i="1" smtClean="0">
                              <a:solidFill>
                                <a:srgbClr val="FFFF00"/>
                              </a:solidFill>
                              <a:latin typeface="Cambria Math"/>
                            </a:rPr>
                            <m:t> µ</m:t>
                          </m:r>
                          <m:r>
                            <a:rPr lang="en-US" sz="1600" b="1" i="1" smtClean="0">
                              <a:solidFill>
                                <a:srgbClr val="FFFF00"/>
                              </a:solidFill>
                              <a:latin typeface="Cambria Math"/>
                            </a:rPr>
                            <m:t>𝒈</m:t>
                          </m:r>
                          <m:r>
                            <a:rPr lang="en-US" sz="1600" b="1" i="1" smtClean="0">
                              <a:solidFill>
                                <a:srgbClr val="FFFF00"/>
                              </a:solidFill>
                              <a:latin typeface="Cambria Math"/>
                            </a:rPr>
                            <m:t>/</m:t>
                          </m:r>
                          <m:r>
                            <a:rPr lang="en-US" sz="1600" b="1" i="1" smtClean="0">
                              <a:solidFill>
                                <a:srgbClr val="FFFF00"/>
                              </a:solidFill>
                              <a:latin typeface="Cambria Math"/>
                            </a:rPr>
                            <m:t>𝒎𝒍</m:t>
                          </m:r>
                        </m:num>
                        <m:den>
                          <m:d>
                            <m:dPr>
                              <m:ctrlPr>
                                <a:rPr lang="en-US" sz="1600" b="1" i="1" smtClean="0">
                                  <a:solidFill>
                                    <a:srgbClr val="FFFF00"/>
                                  </a:solidFill>
                                  <a:latin typeface="Cambria Math" panose="02040503050406030204" pitchFamily="18" charset="0"/>
                                </a:rPr>
                              </m:ctrlPr>
                            </m:dPr>
                            <m:e>
                              <m:r>
                                <a:rPr lang="en-US" sz="1600" b="1" i="1" smtClean="0">
                                  <a:solidFill>
                                    <a:srgbClr val="FFFF00"/>
                                  </a:solidFill>
                                  <a:latin typeface="Cambria Math"/>
                                </a:rPr>
                                <m:t>𝑿</m:t>
                              </m:r>
                            </m:e>
                          </m:d>
                          <m:r>
                            <a:rPr lang="en-US" sz="1600" b="1" i="1" smtClean="0">
                              <a:solidFill>
                                <a:srgbClr val="FFFF00"/>
                              </a:solidFill>
                              <a:latin typeface="Cambria Math"/>
                            </a:rPr>
                            <m:t>(</m:t>
                          </m:r>
                          <m:r>
                            <a:rPr lang="en-US" sz="1600" b="1" i="1" smtClean="0">
                              <a:solidFill>
                                <a:srgbClr val="FFFF00"/>
                              </a:solidFill>
                              <a:latin typeface="Cambria Math"/>
                            </a:rPr>
                            <m:t>𝑷𝒂𝒕𝒊𝒆𝒏𝒕</m:t>
                          </m:r>
                          <m:r>
                            <a:rPr lang="en-US" sz="1600" b="1" i="1" smtClean="0">
                              <a:solidFill>
                                <a:srgbClr val="FFFF00"/>
                              </a:solidFill>
                              <a:latin typeface="Cambria Math"/>
                            </a:rPr>
                            <m:t> </m:t>
                          </m:r>
                          <m:r>
                            <a:rPr lang="en-US" sz="1600" b="1" i="1" smtClean="0">
                              <a:solidFill>
                                <a:srgbClr val="FFFF00"/>
                              </a:solidFill>
                              <a:latin typeface="Cambria Math"/>
                            </a:rPr>
                            <m:t>𝒔𝒆𝒓𝒖𝒎</m:t>
                          </m:r>
                          <m:r>
                            <a:rPr lang="en-US" sz="1600" b="1" i="1" smtClean="0">
                              <a:solidFill>
                                <a:srgbClr val="FFFF00"/>
                              </a:solidFill>
                              <a:latin typeface="Cambria Math"/>
                            </a:rPr>
                            <m:t> </m:t>
                          </m:r>
                          <m:r>
                            <a:rPr lang="en-US" sz="1600" b="1" i="1" smtClean="0">
                              <a:solidFill>
                                <a:srgbClr val="FFFF00"/>
                              </a:solidFill>
                              <a:latin typeface="Cambria Math"/>
                            </a:rPr>
                            <m:t>𝒂𝒍𝒃𝒖𝒎𝒊𝒏</m:t>
                          </m:r>
                          <m:r>
                            <a:rPr lang="en-US" sz="1600" b="1" i="1" smtClean="0">
                              <a:solidFill>
                                <a:srgbClr val="FFFF00"/>
                              </a:solidFill>
                              <a:latin typeface="Cambria Math"/>
                            </a:rPr>
                            <m:t>)+</m:t>
                          </m:r>
                          <m:r>
                            <a:rPr lang="en-US" sz="1600" b="1" i="1" smtClean="0">
                              <a:solidFill>
                                <a:srgbClr val="FFFF00"/>
                              </a:solidFill>
                              <a:latin typeface="Cambria Math"/>
                            </a:rPr>
                            <m:t>𝟎</m:t>
                          </m:r>
                          <m:r>
                            <a:rPr lang="en-US" sz="1600" b="1" i="1" smtClean="0">
                              <a:solidFill>
                                <a:srgbClr val="FFFF00"/>
                              </a:solidFill>
                              <a:latin typeface="Cambria Math"/>
                            </a:rPr>
                            <m:t>.</m:t>
                          </m:r>
                          <m:r>
                            <a:rPr lang="en-US" sz="1600" b="1" i="1" smtClean="0">
                              <a:solidFill>
                                <a:srgbClr val="FFFF00"/>
                              </a:solidFill>
                              <a:latin typeface="Cambria Math"/>
                            </a:rPr>
                            <m:t>𝟏</m:t>
                          </m:r>
                        </m:den>
                      </m:f>
                    </m:oMath>
                  </m:oMathPara>
                </a14:m>
                <a:endParaRPr lang="en-US" b="1" baseline="-25000" dirty="0">
                  <a:solidFill>
                    <a:srgbClr val="FFFF00"/>
                  </a:solidFill>
                </a:endParaRPr>
              </a:p>
              <a:p>
                <a:pPr algn="just"/>
                <a:r>
                  <a:rPr lang="en-US" b="1" baseline="-25000" dirty="0">
                    <a:solidFill>
                      <a:srgbClr val="FFFF00"/>
                    </a:solidFill>
                  </a:rPr>
                  <a:t>                                                                 </a:t>
                </a:r>
              </a:p>
              <a:p>
                <a:pPr algn="just"/>
                <a:r>
                  <a:rPr lang="en-US" b="1" baseline="-25000" dirty="0">
                    <a:solidFill>
                      <a:srgbClr val="FFFF00"/>
                    </a:solidFill>
                  </a:rPr>
                  <a:t>                                                                      </a:t>
                </a:r>
                <a:r>
                  <a:rPr lang="en-US" b="1" dirty="0">
                    <a:solidFill>
                      <a:srgbClr val="FFFF00"/>
                    </a:solidFill>
                  </a:rPr>
                  <a:t> = </a:t>
                </a:r>
                <a:r>
                  <a:rPr lang="en-US" b="1" dirty="0">
                    <a:solidFill>
                      <a:schemeClr val="tx1"/>
                    </a:solidFill>
                  </a:rPr>
                  <a:t>7.5</a:t>
                </a:r>
                <a:r>
                  <a:rPr lang="en-US" dirty="0"/>
                  <a:t> </a:t>
                </a:r>
                <a:r>
                  <a:rPr lang="en-US" dirty="0" err="1"/>
                  <a:t>μg</a:t>
                </a:r>
                <a:r>
                  <a:rPr lang="en-US" dirty="0"/>
                  <a:t>/mL   /[ (0.25* 2.2g/dl)+0.1]</a:t>
                </a:r>
              </a:p>
              <a:p>
                <a:pPr algn="just"/>
                <a:r>
                  <a:rPr lang="en-US" dirty="0"/>
                  <a:t>                                               = 11.5 </a:t>
                </a:r>
                <a:r>
                  <a:rPr lang="en-US" dirty="0" err="1"/>
                  <a:t>μg</a:t>
                </a:r>
                <a:r>
                  <a:rPr lang="en-US" dirty="0"/>
                  <a:t>/mL</a:t>
                </a:r>
              </a:p>
              <a:p>
                <a:pPr algn="just"/>
                <a:r>
                  <a:rPr lang="en-US" b="1" dirty="0">
                    <a:solidFill>
                      <a:srgbClr val="FFFF00"/>
                    </a:solidFill>
                  </a:rPr>
                  <a:t>                                    and </a:t>
                </a:r>
                <a:r>
                  <a:rPr lang="en-US" sz="2000" b="1" dirty="0">
                    <a:solidFill>
                      <a:srgbClr val="FFFF00"/>
                    </a:solidFill>
                  </a:rPr>
                  <a:t>C</a:t>
                </a:r>
                <a:r>
                  <a:rPr lang="en-US" b="1" dirty="0">
                    <a:solidFill>
                      <a:srgbClr val="FFFF00"/>
                    </a:solidFill>
                  </a:rPr>
                  <a:t> </a:t>
                </a:r>
                <a:r>
                  <a:rPr lang="en-US" b="1" baseline="-25000" dirty="0">
                    <a:solidFill>
                      <a:srgbClr val="FFFF00"/>
                    </a:solidFill>
                  </a:rPr>
                  <a:t>free </a:t>
                </a:r>
                <a:r>
                  <a:rPr lang="en-US" b="1" dirty="0">
                    <a:solidFill>
                      <a:srgbClr val="FFFF00"/>
                    </a:solidFill>
                  </a:rPr>
                  <a:t> = </a:t>
                </a:r>
                <a:r>
                  <a:rPr lang="en-US" b="1" dirty="0" err="1">
                    <a:solidFill>
                      <a:srgbClr val="FFFF00"/>
                    </a:solidFill>
                  </a:rPr>
                  <a:t>C</a:t>
                </a:r>
                <a:r>
                  <a:rPr lang="en-US" b="1" baseline="-25000" dirty="0" err="1">
                    <a:solidFill>
                      <a:srgbClr val="FFFF00"/>
                    </a:solidFill>
                  </a:rPr>
                  <a:t>total</a:t>
                </a:r>
                <a:r>
                  <a:rPr lang="en-US" b="1" baseline="-25000" dirty="0">
                    <a:solidFill>
                      <a:srgbClr val="FFFF00"/>
                    </a:solidFill>
                  </a:rPr>
                  <a:t> .</a:t>
                </a:r>
                <a:r>
                  <a:rPr lang="en-US" b="1" dirty="0">
                    <a:solidFill>
                      <a:srgbClr val="FFFF00"/>
                    </a:solidFill>
                  </a:rPr>
                  <a:t>Fu  </a:t>
                </a:r>
                <a:r>
                  <a:rPr lang="en-US" b="1" dirty="0">
                    <a:solidFill>
                      <a:srgbClr val="66FF33"/>
                    </a:solidFill>
                  </a:rPr>
                  <a:t>then</a:t>
                </a:r>
                <a:r>
                  <a:rPr lang="en-US" b="1" dirty="0">
                    <a:solidFill>
                      <a:srgbClr val="FFFF00"/>
                    </a:solidFill>
                  </a:rPr>
                  <a:t>   </a:t>
                </a:r>
                <a:r>
                  <a:rPr lang="en-US" b="1" dirty="0">
                    <a:solidFill>
                      <a:schemeClr val="tx1"/>
                    </a:solidFill>
                  </a:rPr>
                  <a:t>11.5* 0.1</a:t>
                </a:r>
                <a:r>
                  <a:rPr lang="en-US" b="1" dirty="0">
                    <a:solidFill>
                      <a:srgbClr val="FFFF00"/>
                    </a:solidFill>
                  </a:rPr>
                  <a:t>=  1.15 </a:t>
                </a:r>
                <a:r>
                  <a:rPr lang="en-US" dirty="0" err="1"/>
                  <a:t>μg</a:t>
                </a:r>
                <a:r>
                  <a:rPr lang="en-US" dirty="0"/>
                  <a:t>/mL</a:t>
                </a:r>
              </a:p>
            </p:txBody>
          </p:sp>
        </mc:Choice>
        <mc:Fallback xmlns="">
          <p:sp>
            <p:nvSpPr>
              <p:cNvPr id="8" name="Rectangle 7"/>
              <p:cNvSpPr>
                <a:spLocks noRot="1" noChangeAspect="1" noMove="1" noResize="1" noEditPoints="1" noAdjustHandles="1" noChangeArrowheads="1" noChangeShapeType="1" noTextEdit="1"/>
              </p:cNvSpPr>
              <p:nvPr/>
            </p:nvSpPr>
            <p:spPr>
              <a:xfrm>
                <a:off x="596655" y="5004175"/>
                <a:ext cx="7772400" cy="1650195"/>
              </a:xfrm>
              <a:prstGeom prst="rect">
                <a:avLst/>
              </a:prstGeom>
              <a:blipFill rotWithShape="1">
                <a:blip r:embed="rId2"/>
                <a:stretch>
                  <a:fillRect/>
                </a:stretch>
              </a:blipFill>
              <a:ln w="3175">
                <a:noFill/>
              </a:ln>
              <a:effectLst>
                <a:outerShdw blurRad="50800" dist="38100" dir="5400000" algn="t" rotWithShape="0">
                  <a:prstClr val="black">
                    <a:alpha val="40000"/>
                  </a:prstClr>
                </a:outerShdw>
              </a:effectLst>
            </p:spPr>
            <p:txBody>
              <a:bodyPr/>
              <a:lstStyle/>
              <a:p>
                <a:r>
                  <a:rPr lang="ar-IQ">
                    <a:noFill/>
                  </a:rPr>
                  <a:t> </a:t>
                </a:r>
              </a:p>
            </p:txBody>
          </p:sp>
        </mc:Fallback>
      </mc:AlternateContent>
    </p:spTree>
    <p:extLst>
      <p:ext uri="{BB962C8B-B14F-4D97-AF65-F5344CB8AC3E}">
        <p14:creationId xmlns:p14="http://schemas.microsoft.com/office/powerpoint/2010/main" val="8867905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1"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2159</TotalTime>
  <Words>4663</Words>
  <Application>Microsoft Office PowerPoint</Application>
  <PresentationFormat>On-screen Show (4:3)</PresentationFormat>
  <Paragraphs>723</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Arial Rounded MT Bold</vt:lpstr>
      <vt:lpstr>Calibri</vt:lpstr>
      <vt:lpstr>Cambria Math</vt:lpstr>
      <vt:lpstr>Times New Roman</vt:lpstr>
      <vt:lpstr>Wingdings</vt:lpstr>
      <vt:lpstr>Perspective</vt:lpstr>
      <vt:lpstr>Anticonvulsants drugs</vt:lpstr>
      <vt:lpstr> Phenytoin</vt:lpstr>
      <vt:lpstr> Phenytoin : Kinetics parameters</vt:lpstr>
      <vt:lpstr> Phenytoin : Serum Conc. Related Side effects</vt:lpstr>
      <vt:lpstr> Phenytoin : Monitoring problems</vt:lpstr>
      <vt:lpstr> Phenytoin : Altered plasma protein binding</vt:lpstr>
      <vt:lpstr> Phenytoin : Altered plasma protein binding</vt:lpstr>
      <vt:lpstr> Phenytoin : Altered plasma protein binding</vt:lpstr>
      <vt:lpstr> Phenytoin : Altered plasma protein binding</vt:lpstr>
      <vt:lpstr> Phenytoin : Altered plasma protein binding</vt:lpstr>
      <vt:lpstr> Phenytoin : Altered plasma protein binding</vt:lpstr>
      <vt:lpstr> Phenytoin : Volume of distribution</vt:lpstr>
      <vt:lpstr> Phenytoin : Clearance</vt:lpstr>
      <vt:lpstr> Phenytoin : Clearance</vt:lpstr>
      <vt:lpstr> Phenytoin : Clearance</vt:lpstr>
      <vt:lpstr> Phenytoin : Dosage form, S &amp; F factors effects</vt:lpstr>
      <vt:lpstr> Phenytoin : Impact of altered plasma protein binding on phenytoin pharmacokinetics</vt:lpstr>
      <vt:lpstr> Phenytoin : Impact of Valproic acid on phenytoin pharmacokinetics</vt:lpstr>
      <vt:lpstr> Phenytoin : Dosage determination methods</vt:lpstr>
      <vt:lpstr> Phenytoin : Dosage determination methods</vt:lpstr>
      <vt:lpstr> Phenytoin : Dosage determination methods</vt:lpstr>
      <vt:lpstr> Phenytoin : Dosage determination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Dosage Alteration methods</vt:lpstr>
      <vt:lpstr> Phenytoin : Booster doses to immediately increase serum conc.</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Anticonvulsants drugs</dc:title>
  <dc:creator>Quick</dc:creator>
  <cp:lastModifiedBy>JKH</cp:lastModifiedBy>
  <cp:revision>161</cp:revision>
  <dcterms:created xsi:type="dcterms:W3CDTF">2006-08-16T00:00:00Z</dcterms:created>
  <dcterms:modified xsi:type="dcterms:W3CDTF">2022-04-27T08:18:58Z</dcterms:modified>
</cp:coreProperties>
</file>